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5"/>
  </p:notesMasterIdLst>
  <p:sldIdLst>
    <p:sldId id="257" r:id="rId6"/>
    <p:sldId id="263" r:id="rId7"/>
    <p:sldId id="261" r:id="rId8"/>
    <p:sldId id="298" r:id="rId9"/>
    <p:sldId id="267" r:id="rId10"/>
    <p:sldId id="469" r:id="rId11"/>
    <p:sldId id="470" r:id="rId12"/>
    <p:sldId id="325" r:id="rId13"/>
    <p:sldId id="270" r:id="rId14"/>
    <p:sldId id="357" r:id="rId15"/>
    <p:sldId id="286" r:id="rId16"/>
    <p:sldId id="319" r:id="rId17"/>
    <p:sldId id="472" r:id="rId18"/>
    <p:sldId id="308" r:id="rId19"/>
    <p:sldId id="473" r:id="rId20"/>
    <p:sldId id="309" r:id="rId21"/>
    <p:sldId id="474" r:id="rId22"/>
    <p:sldId id="320" r:id="rId23"/>
    <p:sldId id="4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175EB-7590-4D07-8F0D-BD668219269E}" v="32" dt="2020-08-26T15:08:21.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Will all of the scouts fit into seven tents? (No)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not? (If there are seven tents, there are two scouts left over.)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how many tents will we need to fit </a:t>
            </a:r>
            <a:r>
              <a:rPr lang="en-GB" sz="1200" i="1" u="sng" kern="1200" dirty="0">
                <a:solidFill>
                  <a:schemeClr val="tx1"/>
                </a:solidFill>
                <a:effectLst/>
                <a:latin typeface="+mn-lt"/>
                <a:ea typeface="+mn-ea"/>
                <a:cs typeface="+mn-cs"/>
              </a:rPr>
              <a:t>all</a:t>
            </a:r>
            <a:r>
              <a:rPr lang="en-GB" sz="1200" i="1" kern="1200" dirty="0">
                <a:solidFill>
                  <a:schemeClr val="tx1"/>
                </a:solidFill>
                <a:effectLst/>
                <a:latin typeface="+mn-lt"/>
                <a:ea typeface="+mn-ea"/>
                <a:cs typeface="+mn-cs"/>
              </a:rPr>
              <a:t> of the scouts into tents? </a:t>
            </a:r>
          </a:p>
          <a:p>
            <a:r>
              <a:rPr lang="en-GB" sz="1200" i="1" kern="1200" dirty="0">
                <a:solidFill>
                  <a:schemeClr val="tx1"/>
                </a:solidFill>
                <a:effectLst/>
                <a:latin typeface="+mn-lt"/>
                <a:ea typeface="+mn-ea"/>
                <a:cs typeface="+mn-cs"/>
              </a:rPr>
              <a:t>(Eight; we need seven tents of four scouts, and another tent for the two left-over scouts.)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“30” represents the total number of scouts.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scouts in each tent.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“7” represents the number of full tents.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“2” represents the number of scouts left over.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022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0865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“34” represents the total number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“6” represents the number of biscuits on each plate.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“5” represents the number of plates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biscuits left over.</a:t>
            </a:r>
          </a:p>
          <a:p>
            <a:r>
              <a:rPr lang="en-GB" sz="1200" i="1" kern="1200" dirty="0">
                <a:solidFill>
                  <a:schemeClr val="tx1"/>
                </a:solidFill>
                <a:effectLst/>
                <a:latin typeface="+mn-lt"/>
                <a:ea typeface="+mn-ea"/>
                <a:cs typeface="+mn-cs"/>
              </a:rPr>
              <a:t>So, five </a:t>
            </a:r>
            <a:r>
              <a:rPr lang="en-GB" sz="1200" i="1" u="sng" kern="1200" dirty="0">
                <a:solidFill>
                  <a:schemeClr val="tx1"/>
                </a:solidFill>
                <a:effectLst/>
                <a:latin typeface="+mn-lt"/>
                <a:ea typeface="+mn-ea"/>
                <a:cs typeface="+mn-cs"/>
              </a:rPr>
              <a:t>full</a:t>
            </a:r>
            <a:r>
              <a:rPr lang="en-GB" sz="1200" i="1" u="none" kern="1200" dirty="0">
                <a:solidFill>
                  <a:schemeClr val="tx1"/>
                </a:solidFill>
                <a:effectLst/>
                <a:latin typeface="+mn-lt"/>
                <a:ea typeface="+mn-ea"/>
                <a:cs typeface="+mn-cs"/>
              </a:rPr>
              <a:t> plates of biscuits can be made.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913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435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58628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 boxes of four are twelve.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two cakes left over.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776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“23” represents the total number of apples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apples in each tray.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“5” represents the number of full trays that can be made.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“3” represents the number of apples left over.</a:t>
            </a:r>
            <a:r>
              <a:rPr lang="en-GB" dirty="0">
                <a:effectLst/>
              </a:rPr>
              <a:t> </a:t>
            </a:r>
          </a:p>
          <a:p>
            <a:r>
              <a:rPr lang="en-GB" i="1" dirty="0">
                <a:effectLst/>
              </a:rPr>
              <a:t>So, the grocer can make fill full trays of apples; he </a:t>
            </a:r>
          </a:p>
          <a:p>
            <a:r>
              <a:rPr lang="en-GB" i="1" dirty="0">
                <a:effectLst/>
              </a:rPr>
              <a:t>will have three apples left over.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514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829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69863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0131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03971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1825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3254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9412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1022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846576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32923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410640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585066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1600492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2-division-with-remaind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Division problems with remainders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4NF-2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951A7CC-2871-4640-AB56-646938FE29E8}"/>
              </a:ext>
            </a:extLst>
          </p:cNvPr>
          <p:cNvSpPr/>
          <p:nvPr/>
        </p:nvSpPr>
        <p:spPr>
          <a:xfrm>
            <a:off x="2782499" y="1456259"/>
            <a:ext cx="14269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20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5</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3" name="Rectangle 52">
            <a:extLst>
              <a:ext uri="{FF2B5EF4-FFF2-40B4-BE49-F238E27FC236}">
                <a16:creationId xmlns:a16="http://schemas.microsoft.com/office/drawing/2014/main" id="{F9E1DB7C-6F2D-43A3-B58F-B02C64974176}"/>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AB62D19C-6A08-499F-999B-00E822A97484}"/>
              </a:ext>
            </a:extLst>
          </p:cNvPr>
          <p:cNvSpPr/>
          <p:nvPr/>
        </p:nvSpPr>
        <p:spPr>
          <a:xfrm>
            <a:off x="2782499" y="1456259"/>
            <a:ext cx="181652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19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 r 3</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1" name="Rectangle 50">
            <a:extLst>
              <a:ext uri="{FF2B5EF4-FFF2-40B4-BE49-F238E27FC236}">
                <a16:creationId xmlns:a16="http://schemas.microsoft.com/office/drawing/2014/main" id="{952B5652-A763-476F-8677-99BEAD8548F5}"/>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Rectangle 47">
            <a:extLst>
              <a:ext uri="{FF2B5EF4-FFF2-40B4-BE49-F238E27FC236}">
                <a16:creationId xmlns:a16="http://schemas.microsoft.com/office/drawing/2014/main" id="{57B1EE9A-9E6D-4459-BC91-59786B612D7C}"/>
              </a:ext>
            </a:extLst>
          </p:cNvPr>
          <p:cNvSpPr/>
          <p:nvPr/>
        </p:nvSpPr>
        <p:spPr>
          <a:xfrm>
            <a:off x="2782499" y="1456259"/>
            <a:ext cx="181652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18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 r 2</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49" name="Rectangle 48">
            <a:extLst>
              <a:ext uri="{FF2B5EF4-FFF2-40B4-BE49-F238E27FC236}">
                <a16:creationId xmlns:a16="http://schemas.microsoft.com/office/drawing/2014/main" id="{8DDF1416-452B-4186-B37B-B0C2556EA1D3}"/>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Rectangle 45">
            <a:extLst>
              <a:ext uri="{FF2B5EF4-FFF2-40B4-BE49-F238E27FC236}">
                <a16:creationId xmlns:a16="http://schemas.microsoft.com/office/drawing/2014/main" id="{88B4C969-C06E-4923-9EC3-0F255C49F3AE}"/>
              </a:ext>
            </a:extLst>
          </p:cNvPr>
          <p:cNvSpPr/>
          <p:nvPr/>
        </p:nvSpPr>
        <p:spPr>
          <a:xfrm>
            <a:off x="2782499" y="1456259"/>
            <a:ext cx="181652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17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 r 1</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47" name="Rectangle 46">
            <a:extLst>
              <a:ext uri="{FF2B5EF4-FFF2-40B4-BE49-F238E27FC236}">
                <a16:creationId xmlns:a16="http://schemas.microsoft.com/office/drawing/2014/main" id="{89C42212-4A34-4110-BC9D-14BE27E1EA07}"/>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F8DA08BB-8EDA-4AF5-AA7C-74D7F12B9438}"/>
              </a:ext>
            </a:extLst>
          </p:cNvPr>
          <p:cNvSpPr/>
          <p:nvPr/>
        </p:nvSpPr>
        <p:spPr>
          <a:xfrm>
            <a:off x="2782499" y="1456259"/>
            <a:ext cx="14269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16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29" name="Rectangle 28">
            <a:extLst>
              <a:ext uri="{FF2B5EF4-FFF2-40B4-BE49-F238E27FC236}">
                <a16:creationId xmlns:a16="http://schemas.microsoft.com/office/drawing/2014/main" id="{61BE3BE6-F6A1-4F89-9895-06FE87263178}"/>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25">
            <a:extLst>
              <a:ext uri="{FF2B5EF4-FFF2-40B4-BE49-F238E27FC236}">
                <a16:creationId xmlns:a16="http://schemas.microsoft.com/office/drawing/2014/main" id="{E53BD13D-45FD-4877-B7A5-6D4FAF1119FA}"/>
              </a:ext>
            </a:extLst>
          </p:cNvPr>
          <p:cNvSpPr/>
          <p:nvPr/>
        </p:nvSpPr>
        <p:spPr>
          <a:xfrm>
            <a:off x="2782499" y="1456259"/>
            <a:ext cx="181652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15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3 r 3</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27" name="Rectangle 26">
            <a:extLst>
              <a:ext uri="{FF2B5EF4-FFF2-40B4-BE49-F238E27FC236}">
                <a16:creationId xmlns:a16="http://schemas.microsoft.com/office/drawing/2014/main" id="{E24EE9BA-9A31-47B7-985B-224DD5E09825}"/>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angle 23">
            <a:extLst>
              <a:ext uri="{FF2B5EF4-FFF2-40B4-BE49-F238E27FC236}">
                <a16:creationId xmlns:a16="http://schemas.microsoft.com/office/drawing/2014/main" id="{7B595F04-2054-4F46-B7B9-EFA81D9DDAD0}"/>
              </a:ext>
            </a:extLst>
          </p:cNvPr>
          <p:cNvSpPr/>
          <p:nvPr/>
        </p:nvSpPr>
        <p:spPr>
          <a:xfrm>
            <a:off x="2782499" y="1456259"/>
            <a:ext cx="181652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14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3 r 2</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25" name="Rectangle 24">
            <a:extLst>
              <a:ext uri="{FF2B5EF4-FFF2-40B4-BE49-F238E27FC236}">
                <a16:creationId xmlns:a16="http://schemas.microsoft.com/office/drawing/2014/main" id="{6E4571D8-F715-43E8-8D86-C480FC2F3977}"/>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71991923-9C10-4A61-837D-1AF8F8D7EDC7}"/>
              </a:ext>
            </a:extLst>
          </p:cNvPr>
          <p:cNvSpPr/>
          <p:nvPr/>
        </p:nvSpPr>
        <p:spPr>
          <a:xfrm>
            <a:off x="2782499" y="1456259"/>
            <a:ext cx="181652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13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3 r 1</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23" name="Rectangle 22">
            <a:extLst>
              <a:ext uri="{FF2B5EF4-FFF2-40B4-BE49-F238E27FC236}">
                <a16:creationId xmlns:a16="http://schemas.microsoft.com/office/drawing/2014/main" id="{4707B075-7DF2-4DCB-96B2-18BD86D90189}"/>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5818A557-947A-43C9-810F-ADE6397FD9DC}"/>
              </a:ext>
            </a:extLst>
          </p:cNvPr>
          <p:cNvSpPr>
            <a:spLocks noGrp="1"/>
          </p:cNvSpPr>
          <p:nvPr>
            <p:ph type="title"/>
          </p:nvPr>
        </p:nvSpPr>
        <p:spPr/>
        <p:txBody>
          <a:bodyPr/>
          <a:lstStyle/>
          <a:p>
            <a:r>
              <a:rPr lang="en-GB" dirty="0"/>
              <a:t>4NF-2 Division problems with remainders</a:t>
            </a:r>
          </a:p>
        </p:txBody>
      </p:sp>
      <p:sp>
        <p:nvSpPr>
          <p:cNvPr id="36" name="Rectangle 35">
            <a:extLst>
              <a:ext uri="{FF2B5EF4-FFF2-40B4-BE49-F238E27FC236}">
                <a16:creationId xmlns:a16="http://schemas.microsoft.com/office/drawing/2014/main" id="{ACA10B2A-9598-4616-A10A-E2EE310951D5}"/>
              </a:ext>
            </a:extLst>
          </p:cNvPr>
          <p:cNvSpPr/>
          <p:nvPr/>
        </p:nvSpPr>
        <p:spPr>
          <a:xfrm>
            <a:off x="2782500" y="1456259"/>
            <a:ext cx="142699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12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3</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grpSp>
        <p:nvGrpSpPr>
          <p:cNvPr id="4" name="Group 3">
            <a:extLst>
              <a:ext uri="{FF2B5EF4-FFF2-40B4-BE49-F238E27FC236}">
                <a16:creationId xmlns:a16="http://schemas.microsoft.com/office/drawing/2014/main" id="{E59096AA-16D4-40AE-B66C-281BD6B65A2D}"/>
              </a:ext>
            </a:extLst>
          </p:cNvPr>
          <p:cNvGrpSpPr/>
          <p:nvPr/>
        </p:nvGrpSpPr>
        <p:grpSpPr>
          <a:xfrm>
            <a:off x="608808" y="2421430"/>
            <a:ext cx="3251452" cy="1712078"/>
            <a:chOff x="608808" y="2230930"/>
            <a:chExt cx="3251452" cy="1712078"/>
          </a:xfrm>
        </p:grpSpPr>
        <p:pic>
          <p:nvPicPr>
            <p:cNvPr id="39" name="Picture 38">
              <a:extLst>
                <a:ext uri="{FF2B5EF4-FFF2-40B4-BE49-F238E27FC236}">
                  <a16:creationId xmlns:a16="http://schemas.microsoft.com/office/drawing/2014/main" id="{633C896D-F63D-4F5F-A6A8-D76199CB9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5780" y="3305485"/>
              <a:ext cx="974668" cy="637523"/>
            </a:xfrm>
            <a:prstGeom prst="rect">
              <a:avLst/>
            </a:prstGeom>
          </p:spPr>
        </p:pic>
        <p:pic>
          <p:nvPicPr>
            <p:cNvPr id="40" name="Picture 39">
              <a:extLst>
                <a:ext uri="{FF2B5EF4-FFF2-40B4-BE49-F238E27FC236}">
                  <a16:creationId xmlns:a16="http://schemas.microsoft.com/office/drawing/2014/main" id="{DFCA5021-45C7-42A3-A1BB-A15D0F8AEF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50686" y="3305485"/>
              <a:ext cx="974668" cy="637523"/>
            </a:xfrm>
            <a:prstGeom prst="rect">
              <a:avLst/>
            </a:prstGeom>
          </p:spPr>
        </p:pic>
        <p:pic>
          <p:nvPicPr>
            <p:cNvPr id="41" name="Picture 40">
              <a:extLst>
                <a:ext uri="{FF2B5EF4-FFF2-40B4-BE49-F238E27FC236}">
                  <a16:creationId xmlns:a16="http://schemas.microsoft.com/office/drawing/2014/main" id="{994F2555-2CFE-4196-97B5-7E70DE19E4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85592" y="3305485"/>
              <a:ext cx="974668" cy="637523"/>
            </a:xfrm>
            <a:prstGeom prst="rect">
              <a:avLst/>
            </a:prstGeom>
          </p:spPr>
        </p:pic>
        <p:pic>
          <p:nvPicPr>
            <p:cNvPr id="31" name="Picture 30">
              <a:extLst>
                <a:ext uri="{FF2B5EF4-FFF2-40B4-BE49-F238E27FC236}">
                  <a16:creationId xmlns:a16="http://schemas.microsoft.com/office/drawing/2014/main" id="{88FDB73A-A42B-4831-8615-F11D7E45B4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8808" y="2230930"/>
              <a:ext cx="974668" cy="1028483"/>
            </a:xfrm>
            <a:prstGeom prst="rect">
              <a:avLst/>
            </a:prstGeom>
          </p:spPr>
        </p:pic>
        <p:pic>
          <p:nvPicPr>
            <p:cNvPr id="33" name="Picture 32">
              <a:extLst>
                <a:ext uri="{FF2B5EF4-FFF2-40B4-BE49-F238E27FC236}">
                  <a16:creationId xmlns:a16="http://schemas.microsoft.com/office/drawing/2014/main" id="{B9838F4E-42C1-47CD-96DB-A547098934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78599" y="2246003"/>
              <a:ext cx="974668" cy="1000313"/>
            </a:xfrm>
            <a:prstGeom prst="rect">
              <a:avLst/>
            </a:prstGeom>
          </p:spPr>
        </p:pic>
        <p:pic>
          <p:nvPicPr>
            <p:cNvPr id="32" name="Picture 31">
              <a:extLst>
                <a:ext uri="{FF2B5EF4-FFF2-40B4-BE49-F238E27FC236}">
                  <a16:creationId xmlns:a16="http://schemas.microsoft.com/office/drawing/2014/main" id="{F087C325-3E2C-465A-AA12-19D8C2D5E1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46176" y="2241159"/>
              <a:ext cx="974668" cy="1020441"/>
            </a:xfrm>
            <a:prstGeom prst="rect">
              <a:avLst/>
            </a:prstGeom>
          </p:spPr>
        </p:pic>
      </p:grpSp>
      <p:pic>
        <p:nvPicPr>
          <p:cNvPr id="44" name="Picture 43">
            <a:extLst>
              <a:ext uri="{FF2B5EF4-FFF2-40B4-BE49-F238E27FC236}">
                <a16:creationId xmlns:a16="http://schemas.microsoft.com/office/drawing/2014/main" id="{EDDB42EA-955F-4E73-85D8-8A6570435E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7001" y="3495985"/>
            <a:ext cx="974668" cy="637523"/>
          </a:xfrm>
          <a:prstGeom prst="rect">
            <a:avLst/>
          </a:prstGeom>
        </p:spPr>
      </p:pic>
      <p:sp>
        <p:nvSpPr>
          <p:cNvPr id="5" name="Rectangle 4">
            <a:extLst>
              <a:ext uri="{FF2B5EF4-FFF2-40B4-BE49-F238E27FC236}">
                <a16:creationId xmlns:a16="http://schemas.microsoft.com/office/drawing/2014/main" id="{A213FC10-6CDF-4DF8-9E62-80B7D7B2B9A8}"/>
              </a:ext>
            </a:extLst>
          </p:cNvPr>
          <p:cNvSpPr/>
          <p:nvPr/>
        </p:nvSpPr>
        <p:spPr bwMode="auto">
          <a:xfrm>
            <a:off x="3688389" y="1456259"/>
            <a:ext cx="1497094" cy="4818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6" name="Picture 55">
            <a:extLst>
              <a:ext uri="{FF2B5EF4-FFF2-40B4-BE49-F238E27FC236}">
                <a16:creationId xmlns:a16="http://schemas.microsoft.com/office/drawing/2014/main" id="{A8CEF9E1-E057-4F28-A7CD-BBD97FF774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7368" y="2870310"/>
            <a:ext cx="389481" cy="411528"/>
          </a:xfrm>
          <a:prstGeom prst="rect">
            <a:avLst/>
          </a:prstGeom>
        </p:spPr>
      </p:pic>
      <p:pic>
        <p:nvPicPr>
          <p:cNvPr id="57" name="Picture 56">
            <a:extLst>
              <a:ext uri="{FF2B5EF4-FFF2-40B4-BE49-F238E27FC236}">
                <a16:creationId xmlns:a16="http://schemas.microsoft.com/office/drawing/2014/main" id="{DCBD3B44-758A-4F1C-AAC8-B639B7EFF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7216" y="2440677"/>
            <a:ext cx="389481" cy="411528"/>
          </a:xfrm>
          <a:prstGeom prst="rect">
            <a:avLst/>
          </a:prstGeom>
        </p:spPr>
      </p:pic>
      <p:pic>
        <p:nvPicPr>
          <p:cNvPr id="59" name="Picture 58">
            <a:extLst>
              <a:ext uri="{FF2B5EF4-FFF2-40B4-BE49-F238E27FC236}">
                <a16:creationId xmlns:a16="http://schemas.microsoft.com/office/drawing/2014/main" id="{36A323A3-9D9A-435E-AE87-31D70AEC52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875" y="2870310"/>
            <a:ext cx="389481" cy="411528"/>
          </a:xfrm>
          <a:prstGeom prst="rect">
            <a:avLst/>
          </a:prstGeom>
        </p:spPr>
      </p:pic>
      <p:pic>
        <p:nvPicPr>
          <p:cNvPr id="60" name="Picture 59">
            <a:extLst>
              <a:ext uri="{FF2B5EF4-FFF2-40B4-BE49-F238E27FC236}">
                <a16:creationId xmlns:a16="http://schemas.microsoft.com/office/drawing/2014/main" id="{D2BDFB29-083F-46D2-8CC4-9C49B8A14D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723" y="2440677"/>
            <a:ext cx="389481" cy="411528"/>
          </a:xfrm>
          <a:prstGeom prst="rect">
            <a:avLst/>
          </a:prstGeom>
        </p:spPr>
      </p:pic>
      <p:pic>
        <p:nvPicPr>
          <p:cNvPr id="67" name="Picture 66">
            <a:extLst>
              <a:ext uri="{FF2B5EF4-FFF2-40B4-BE49-F238E27FC236}">
                <a16:creationId xmlns:a16="http://schemas.microsoft.com/office/drawing/2014/main" id="{19E7F7DE-DAF4-4755-8CB5-167DF73E7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18875" y="3495985"/>
            <a:ext cx="974668" cy="637523"/>
          </a:xfrm>
          <a:prstGeom prst="rect">
            <a:avLst/>
          </a:prstGeom>
        </p:spPr>
      </p:pic>
      <p:pic>
        <p:nvPicPr>
          <p:cNvPr id="77" name="Picture 76">
            <a:extLst>
              <a:ext uri="{FF2B5EF4-FFF2-40B4-BE49-F238E27FC236}">
                <a16:creationId xmlns:a16="http://schemas.microsoft.com/office/drawing/2014/main" id="{23D788C3-62E3-4507-A9D3-8A728DD68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7367" y="2440677"/>
            <a:ext cx="389481" cy="411528"/>
          </a:xfrm>
          <a:prstGeom prst="rect">
            <a:avLst/>
          </a:prstGeom>
        </p:spPr>
      </p:pic>
      <p:pic>
        <p:nvPicPr>
          <p:cNvPr id="55" name="Picture 54">
            <a:extLst>
              <a:ext uri="{FF2B5EF4-FFF2-40B4-BE49-F238E27FC236}">
                <a16:creationId xmlns:a16="http://schemas.microsoft.com/office/drawing/2014/main" id="{E6217860-6A60-4CF7-8DA0-7CFE9BE35A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17001" y="2431659"/>
            <a:ext cx="974668" cy="1029460"/>
          </a:xfrm>
          <a:prstGeom prst="rect">
            <a:avLst/>
          </a:prstGeom>
        </p:spPr>
      </p:pic>
      <p:pic>
        <p:nvPicPr>
          <p:cNvPr id="78" name="Picture 77">
            <a:extLst>
              <a:ext uri="{FF2B5EF4-FFF2-40B4-BE49-F238E27FC236}">
                <a16:creationId xmlns:a16="http://schemas.microsoft.com/office/drawing/2014/main" id="{0607BF29-A69E-44A0-BFFC-1846995A54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3472" y="2440677"/>
            <a:ext cx="389481" cy="411528"/>
          </a:xfrm>
          <a:prstGeom prst="rect">
            <a:avLst/>
          </a:prstGeom>
        </p:spPr>
      </p:pic>
      <p:pic>
        <p:nvPicPr>
          <p:cNvPr id="58" name="Picture 57">
            <a:extLst>
              <a:ext uri="{FF2B5EF4-FFF2-40B4-BE49-F238E27FC236}">
                <a16:creationId xmlns:a16="http://schemas.microsoft.com/office/drawing/2014/main" id="{CA7D4D20-31F8-4366-917A-62ECEA35E8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88508" y="2420941"/>
            <a:ext cx="974668" cy="1029460"/>
          </a:xfrm>
          <a:prstGeom prst="rect">
            <a:avLst/>
          </a:prstGeom>
        </p:spPr>
      </p:pic>
      <p:sp>
        <p:nvSpPr>
          <p:cNvPr id="7" name="Content Placeholder 2">
            <a:extLst>
              <a:ext uri="{FF2B5EF4-FFF2-40B4-BE49-F238E27FC236}">
                <a16:creationId xmlns:a16="http://schemas.microsoft.com/office/drawing/2014/main" id="{07EBCBAD-1116-4E95-B0B3-C5AAC610D030}"/>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apples are sold in trays of 4, how many trays can be made if we have __ apples?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__ in our 4 times table? Can you count in 4s up to __? Is there a remainder? Can you show this on a number line? Can you write a division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divisor and the remainder?</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795DD104-A3A0-4919-8901-F5A17E5F3D17}"/>
              </a:ext>
            </a:extLst>
          </p:cNvPr>
          <p:cNvSpPr txBox="1"/>
          <p:nvPr/>
        </p:nvSpPr>
        <p:spPr>
          <a:xfrm>
            <a:off x="6225324" y="490055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remainder is always less than the divisor.</a:t>
            </a:r>
          </a:p>
        </p:txBody>
      </p:sp>
    </p:spTree>
    <p:extLst>
      <p:ext uri="{BB962C8B-B14F-4D97-AF65-F5344CB8AC3E}">
        <p14:creationId xmlns:p14="http://schemas.microsoft.com/office/powerpoint/2010/main" val="321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 presetClass="entr" presetSubtype="0" fill="hold"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par>
                                <p:cTn id="104" presetID="1" presetClass="entr" presetSubtype="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4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par>
                                <p:cTn id="119" presetID="1"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5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500"/>
                                        <p:tgtEl>
                                          <p:spTgt spid="52"/>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58"/>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67"/>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53"/>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animBg="1"/>
      <p:bldP spid="50" grpId="0"/>
      <p:bldP spid="50" grpId="1"/>
      <p:bldP spid="51" grpId="0" animBg="1"/>
      <p:bldP spid="48" grpId="0"/>
      <p:bldP spid="48" grpId="1"/>
      <p:bldP spid="49" grpId="0" animBg="1"/>
      <p:bldP spid="46" grpId="0"/>
      <p:bldP spid="46" grpId="1"/>
      <p:bldP spid="47" grpId="0" animBg="1"/>
      <p:bldP spid="28" grpId="0"/>
      <p:bldP spid="28" grpId="1"/>
      <p:bldP spid="29" grpId="0" animBg="1"/>
      <p:bldP spid="26" grpId="0"/>
      <p:bldP spid="26" grpId="1"/>
      <p:bldP spid="27" grpId="0" animBg="1"/>
      <p:bldP spid="24" grpId="0"/>
      <p:bldP spid="24" grpId="1"/>
      <p:bldP spid="25" grpId="0" animBg="1"/>
      <p:bldP spid="22" grpId="0"/>
      <p:bldP spid="22" grpId="1"/>
      <p:bldP spid="23" grpId="0" animBg="1"/>
      <p:bldP spid="36" grpId="0"/>
      <p:bldP spid="36"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D1D1BA5D-F248-442F-93A1-A0963C0348BB}"/>
              </a:ext>
            </a:extLst>
          </p:cNvPr>
          <p:cNvSpPr>
            <a:spLocks noGrp="1"/>
          </p:cNvSpPr>
          <p:nvPr>
            <p:ph type="title"/>
          </p:nvPr>
        </p:nvSpPr>
        <p:spPr/>
        <p:txBody>
          <a:bodyPr/>
          <a:lstStyle/>
          <a:p>
            <a:r>
              <a:rPr lang="en-GB" dirty="0"/>
              <a:t>4NF-2 Division problems with remainders</a:t>
            </a:r>
            <a:br>
              <a:rPr lang="en-GB" kern="0" dirty="0"/>
            </a:br>
            <a:endParaRPr lang="en-GB" dirty="0"/>
          </a:p>
        </p:txBody>
      </p:sp>
      <p:graphicFrame>
        <p:nvGraphicFramePr>
          <p:cNvPr id="4" name="Table 3">
            <a:extLst>
              <a:ext uri="{FF2B5EF4-FFF2-40B4-BE49-F238E27FC236}">
                <a16:creationId xmlns:a16="http://schemas.microsoft.com/office/drawing/2014/main" id="{6D0B4277-300B-4239-BB06-3B371E393F60}"/>
              </a:ext>
            </a:extLst>
          </p:cNvPr>
          <p:cNvGraphicFramePr>
            <a:graphicFrameLocks noGrp="1"/>
          </p:cNvGraphicFramePr>
          <p:nvPr>
            <p:extLst>
              <p:ext uri="{D42A27DB-BD31-4B8C-83A1-F6EECF244321}">
                <p14:modId xmlns:p14="http://schemas.microsoft.com/office/powerpoint/2010/main" val="2158301082"/>
              </p:ext>
            </p:extLst>
          </p:nvPr>
        </p:nvGraphicFramePr>
        <p:xfrm>
          <a:off x="3791245" y="1109806"/>
          <a:ext cx="7776865" cy="2555691"/>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5" name="Rectangle 4">
            <a:extLst>
              <a:ext uri="{FF2B5EF4-FFF2-40B4-BE49-F238E27FC236}">
                <a16:creationId xmlns:a16="http://schemas.microsoft.com/office/drawing/2014/main" id="{1A8B1693-35AD-4EA6-A6D8-FBD49F36B323}"/>
              </a:ext>
            </a:extLst>
          </p:cNvPr>
          <p:cNvSpPr/>
          <p:nvPr/>
        </p:nvSpPr>
        <p:spPr>
          <a:xfrm>
            <a:off x="623889" y="1056588"/>
            <a:ext cx="2856319" cy="707886"/>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ea typeface="+mn-ea"/>
                <a:cs typeface="+mn-cs"/>
              </a:rPr>
              <a:t>Apples in trays of 4. How many trays?</a:t>
            </a:r>
          </a:p>
        </p:txBody>
      </p:sp>
      <p:pic>
        <p:nvPicPr>
          <p:cNvPr id="6" name="Picture 5">
            <a:extLst>
              <a:ext uri="{FF2B5EF4-FFF2-40B4-BE49-F238E27FC236}">
                <a16:creationId xmlns:a16="http://schemas.microsoft.com/office/drawing/2014/main" id="{438D2477-A39D-4AB0-B4CB-A8916A92A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88" y="2294500"/>
            <a:ext cx="2856319" cy="971845"/>
          </a:xfrm>
          <a:prstGeom prst="rect">
            <a:avLst/>
          </a:prstGeom>
        </p:spPr>
      </p:pic>
      <p:grpSp>
        <p:nvGrpSpPr>
          <p:cNvPr id="43" name="Group 42">
            <a:extLst>
              <a:ext uri="{FF2B5EF4-FFF2-40B4-BE49-F238E27FC236}">
                <a16:creationId xmlns:a16="http://schemas.microsoft.com/office/drawing/2014/main" id="{7FFCFAD5-2573-47F3-A634-7219A218AB79}"/>
              </a:ext>
            </a:extLst>
          </p:cNvPr>
          <p:cNvGrpSpPr/>
          <p:nvPr/>
        </p:nvGrpSpPr>
        <p:grpSpPr>
          <a:xfrm>
            <a:off x="5954157" y="1930092"/>
            <a:ext cx="5760640" cy="1795476"/>
            <a:chOff x="5954157" y="2210898"/>
            <a:chExt cx="5760640" cy="1795476"/>
          </a:xfrm>
        </p:grpSpPr>
        <p:sp>
          <p:nvSpPr>
            <p:cNvPr id="14" name="Rectangle 13">
              <a:extLst>
                <a:ext uri="{FF2B5EF4-FFF2-40B4-BE49-F238E27FC236}">
                  <a16:creationId xmlns:a16="http://schemas.microsoft.com/office/drawing/2014/main" id="{D25D0925-0A0E-4556-8A10-BC7675FEE6A2}"/>
                </a:ext>
              </a:extLst>
            </p:cNvPr>
            <p:cNvSpPr/>
            <p:nvPr/>
          </p:nvSpPr>
          <p:spPr>
            <a:xfrm>
              <a:off x="5954157" y="2215699"/>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15" name="Rectangle 14">
              <a:extLst>
                <a:ext uri="{FF2B5EF4-FFF2-40B4-BE49-F238E27FC236}">
                  <a16:creationId xmlns:a16="http://schemas.microsoft.com/office/drawing/2014/main" id="{2209A403-3C61-434F-9BDF-AE7B41E2FAC4}"/>
                </a:ext>
              </a:extLst>
            </p:cNvPr>
            <p:cNvSpPr/>
            <p:nvPr/>
          </p:nvSpPr>
          <p:spPr>
            <a:xfrm>
              <a:off x="7548071" y="2210898"/>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sp>
          <p:nvSpPr>
            <p:cNvPr id="16" name="Rectangle 15">
              <a:extLst>
                <a:ext uri="{FF2B5EF4-FFF2-40B4-BE49-F238E27FC236}">
                  <a16:creationId xmlns:a16="http://schemas.microsoft.com/office/drawing/2014/main" id="{429A93D1-C452-4FE9-A222-A27E7B68E10F}"/>
                </a:ext>
              </a:extLst>
            </p:cNvPr>
            <p:cNvSpPr/>
            <p:nvPr/>
          </p:nvSpPr>
          <p:spPr>
            <a:xfrm>
              <a:off x="9124977" y="2213032"/>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0</a:t>
              </a:r>
            </a:p>
          </p:txBody>
        </p:sp>
        <p:sp>
          <p:nvSpPr>
            <p:cNvPr id="17" name="Rectangle 16">
              <a:extLst>
                <a:ext uri="{FF2B5EF4-FFF2-40B4-BE49-F238E27FC236}">
                  <a16:creationId xmlns:a16="http://schemas.microsoft.com/office/drawing/2014/main" id="{7E34BA5E-030F-471A-A4A4-063692DFDBEE}"/>
                </a:ext>
              </a:extLst>
            </p:cNvPr>
            <p:cNvSpPr/>
            <p:nvPr/>
          </p:nvSpPr>
          <p:spPr>
            <a:xfrm>
              <a:off x="10389439" y="2213032"/>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12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3</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t>
              </a:r>
            </a:p>
          </p:txBody>
        </p:sp>
        <p:sp>
          <p:nvSpPr>
            <p:cNvPr id="18" name="Rectangle 17">
              <a:extLst>
                <a:ext uri="{FF2B5EF4-FFF2-40B4-BE49-F238E27FC236}">
                  <a16:creationId xmlns:a16="http://schemas.microsoft.com/office/drawing/2014/main" id="{DCD824E2-80EF-4ECC-81FF-39983928F01F}"/>
                </a:ext>
              </a:extLst>
            </p:cNvPr>
            <p:cNvSpPr/>
            <p:nvPr/>
          </p:nvSpPr>
          <p:spPr>
            <a:xfrm>
              <a:off x="5954157" y="2396260"/>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19" name="Rectangle 18">
              <a:extLst>
                <a:ext uri="{FF2B5EF4-FFF2-40B4-BE49-F238E27FC236}">
                  <a16:creationId xmlns:a16="http://schemas.microsoft.com/office/drawing/2014/main" id="{21CB37FA-139E-4C54-8CDE-0E181946D041}"/>
                </a:ext>
              </a:extLst>
            </p:cNvPr>
            <p:cNvSpPr/>
            <p:nvPr/>
          </p:nvSpPr>
          <p:spPr>
            <a:xfrm>
              <a:off x="7548071" y="2391459"/>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sp>
          <p:nvSpPr>
            <p:cNvPr id="20" name="Rectangle 19">
              <a:extLst>
                <a:ext uri="{FF2B5EF4-FFF2-40B4-BE49-F238E27FC236}">
                  <a16:creationId xmlns:a16="http://schemas.microsoft.com/office/drawing/2014/main" id="{E7D9A6DE-DC1F-4718-93F3-7453C9530F29}"/>
                </a:ext>
              </a:extLst>
            </p:cNvPr>
            <p:cNvSpPr/>
            <p:nvPr/>
          </p:nvSpPr>
          <p:spPr>
            <a:xfrm>
              <a:off x="9124977" y="2393593"/>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a:t>
              </a:r>
            </a:p>
          </p:txBody>
        </p:sp>
        <p:sp>
          <p:nvSpPr>
            <p:cNvPr id="21" name="Rectangle 20">
              <a:extLst>
                <a:ext uri="{FF2B5EF4-FFF2-40B4-BE49-F238E27FC236}">
                  <a16:creationId xmlns:a16="http://schemas.microsoft.com/office/drawing/2014/main" id="{F4BB9C41-231C-4AC2-8054-C1218BB7EC17}"/>
                </a:ext>
              </a:extLst>
            </p:cNvPr>
            <p:cNvSpPr/>
            <p:nvPr/>
          </p:nvSpPr>
          <p:spPr>
            <a:xfrm>
              <a:off x="10389439" y="2393593"/>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13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3 r 1</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t>
              </a:r>
            </a:p>
          </p:txBody>
        </p:sp>
        <p:sp>
          <p:nvSpPr>
            <p:cNvPr id="22" name="Rectangle 21">
              <a:extLst>
                <a:ext uri="{FF2B5EF4-FFF2-40B4-BE49-F238E27FC236}">
                  <a16:creationId xmlns:a16="http://schemas.microsoft.com/office/drawing/2014/main" id="{88947C99-5C83-4DA5-A41C-A152EF375C66}"/>
                </a:ext>
              </a:extLst>
            </p:cNvPr>
            <p:cNvSpPr/>
            <p:nvPr/>
          </p:nvSpPr>
          <p:spPr>
            <a:xfrm>
              <a:off x="5954157" y="2588416"/>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23" name="Rectangle 22">
              <a:extLst>
                <a:ext uri="{FF2B5EF4-FFF2-40B4-BE49-F238E27FC236}">
                  <a16:creationId xmlns:a16="http://schemas.microsoft.com/office/drawing/2014/main" id="{751A08A7-A9A3-4895-88D7-39BB4C4E633B}"/>
                </a:ext>
              </a:extLst>
            </p:cNvPr>
            <p:cNvSpPr/>
            <p:nvPr/>
          </p:nvSpPr>
          <p:spPr>
            <a:xfrm>
              <a:off x="7548071" y="2583615"/>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sp>
          <p:nvSpPr>
            <p:cNvPr id="24" name="Rectangle 23">
              <a:extLst>
                <a:ext uri="{FF2B5EF4-FFF2-40B4-BE49-F238E27FC236}">
                  <a16:creationId xmlns:a16="http://schemas.microsoft.com/office/drawing/2014/main" id="{8C0915FF-47B4-4139-BBE8-379D288D6ED0}"/>
                </a:ext>
              </a:extLst>
            </p:cNvPr>
            <p:cNvSpPr/>
            <p:nvPr/>
          </p:nvSpPr>
          <p:spPr>
            <a:xfrm>
              <a:off x="9124977" y="2585749"/>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a:t>
              </a:r>
            </a:p>
          </p:txBody>
        </p:sp>
        <p:sp>
          <p:nvSpPr>
            <p:cNvPr id="25" name="Rectangle 24">
              <a:extLst>
                <a:ext uri="{FF2B5EF4-FFF2-40B4-BE49-F238E27FC236}">
                  <a16:creationId xmlns:a16="http://schemas.microsoft.com/office/drawing/2014/main" id="{461D3F18-3F8D-45C0-869E-D6E794ACA765}"/>
                </a:ext>
              </a:extLst>
            </p:cNvPr>
            <p:cNvSpPr/>
            <p:nvPr/>
          </p:nvSpPr>
          <p:spPr>
            <a:xfrm>
              <a:off x="10389439" y="2585749"/>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14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3 r 2</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t>
              </a:r>
            </a:p>
          </p:txBody>
        </p:sp>
        <p:sp>
          <p:nvSpPr>
            <p:cNvPr id="27" name="Rectangle 26">
              <a:extLst>
                <a:ext uri="{FF2B5EF4-FFF2-40B4-BE49-F238E27FC236}">
                  <a16:creationId xmlns:a16="http://schemas.microsoft.com/office/drawing/2014/main" id="{2A112B9A-BD81-4AAE-B47D-5583F77C652C}"/>
                </a:ext>
              </a:extLst>
            </p:cNvPr>
            <p:cNvSpPr/>
            <p:nvPr/>
          </p:nvSpPr>
          <p:spPr>
            <a:xfrm>
              <a:off x="5954157" y="2780572"/>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28" name="Rectangle 27">
              <a:extLst>
                <a:ext uri="{FF2B5EF4-FFF2-40B4-BE49-F238E27FC236}">
                  <a16:creationId xmlns:a16="http://schemas.microsoft.com/office/drawing/2014/main" id="{27FAA3C6-BD06-41A6-B16D-7DF4A4D55ED5}"/>
                </a:ext>
              </a:extLst>
            </p:cNvPr>
            <p:cNvSpPr/>
            <p:nvPr/>
          </p:nvSpPr>
          <p:spPr>
            <a:xfrm>
              <a:off x="7548071" y="2775771"/>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sp>
          <p:nvSpPr>
            <p:cNvPr id="29" name="Rectangle 28">
              <a:extLst>
                <a:ext uri="{FF2B5EF4-FFF2-40B4-BE49-F238E27FC236}">
                  <a16:creationId xmlns:a16="http://schemas.microsoft.com/office/drawing/2014/main" id="{735AFE71-1E1C-496F-9B7D-577F38A737AC}"/>
                </a:ext>
              </a:extLst>
            </p:cNvPr>
            <p:cNvSpPr/>
            <p:nvPr/>
          </p:nvSpPr>
          <p:spPr>
            <a:xfrm>
              <a:off x="9124977" y="2777905"/>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sp>
          <p:nvSpPr>
            <p:cNvPr id="30" name="Rectangle 29">
              <a:extLst>
                <a:ext uri="{FF2B5EF4-FFF2-40B4-BE49-F238E27FC236}">
                  <a16:creationId xmlns:a16="http://schemas.microsoft.com/office/drawing/2014/main" id="{4761CCB4-90D1-4F0F-BE4B-EAF059EB9D21}"/>
                </a:ext>
              </a:extLst>
            </p:cNvPr>
            <p:cNvSpPr/>
            <p:nvPr/>
          </p:nvSpPr>
          <p:spPr>
            <a:xfrm>
              <a:off x="10389439" y="2777905"/>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15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3 r 3</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t>
              </a:r>
            </a:p>
          </p:txBody>
        </p:sp>
        <p:sp>
          <p:nvSpPr>
            <p:cNvPr id="31" name="Rectangle 30">
              <a:extLst>
                <a:ext uri="{FF2B5EF4-FFF2-40B4-BE49-F238E27FC236}">
                  <a16:creationId xmlns:a16="http://schemas.microsoft.com/office/drawing/2014/main" id="{58E115C4-0645-40B0-A118-8A4E5E18D8E1}"/>
                </a:ext>
              </a:extLst>
            </p:cNvPr>
            <p:cNvSpPr/>
            <p:nvPr/>
          </p:nvSpPr>
          <p:spPr>
            <a:xfrm>
              <a:off x="5954157" y="2972728"/>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32" name="Rectangle 31">
              <a:extLst>
                <a:ext uri="{FF2B5EF4-FFF2-40B4-BE49-F238E27FC236}">
                  <a16:creationId xmlns:a16="http://schemas.microsoft.com/office/drawing/2014/main" id="{2D496C81-CFD4-4F84-960C-FA9CD337FB25}"/>
                </a:ext>
              </a:extLst>
            </p:cNvPr>
            <p:cNvSpPr/>
            <p:nvPr/>
          </p:nvSpPr>
          <p:spPr>
            <a:xfrm>
              <a:off x="7548071" y="2967927"/>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33" name="Rectangle 32">
              <a:extLst>
                <a:ext uri="{FF2B5EF4-FFF2-40B4-BE49-F238E27FC236}">
                  <a16:creationId xmlns:a16="http://schemas.microsoft.com/office/drawing/2014/main" id="{E50F4B93-E8E2-4C75-902E-102425B809D9}"/>
                </a:ext>
              </a:extLst>
            </p:cNvPr>
            <p:cNvSpPr/>
            <p:nvPr/>
          </p:nvSpPr>
          <p:spPr>
            <a:xfrm>
              <a:off x="9124977" y="2970061"/>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0</a:t>
              </a:r>
            </a:p>
          </p:txBody>
        </p:sp>
        <p:sp>
          <p:nvSpPr>
            <p:cNvPr id="34" name="Rectangle 33">
              <a:extLst>
                <a:ext uri="{FF2B5EF4-FFF2-40B4-BE49-F238E27FC236}">
                  <a16:creationId xmlns:a16="http://schemas.microsoft.com/office/drawing/2014/main" id="{D3CCE1AB-C890-40D2-BBA1-BEF88942C1C9}"/>
                </a:ext>
              </a:extLst>
            </p:cNvPr>
            <p:cNvSpPr/>
            <p:nvPr/>
          </p:nvSpPr>
          <p:spPr>
            <a:xfrm>
              <a:off x="10389439" y="2970061"/>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16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4</a:t>
              </a:r>
              <a:endPar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37" name="Rectangle 36">
              <a:extLst>
                <a:ext uri="{FF2B5EF4-FFF2-40B4-BE49-F238E27FC236}">
                  <a16:creationId xmlns:a16="http://schemas.microsoft.com/office/drawing/2014/main" id="{9BFF4629-633A-4529-9D16-6E4AF4D67544}"/>
                </a:ext>
              </a:extLst>
            </p:cNvPr>
            <p:cNvSpPr/>
            <p:nvPr/>
          </p:nvSpPr>
          <p:spPr>
            <a:xfrm>
              <a:off x="5954157" y="3154945"/>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38" name="Rectangle 37">
              <a:extLst>
                <a:ext uri="{FF2B5EF4-FFF2-40B4-BE49-F238E27FC236}">
                  <a16:creationId xmlns:a16="http://schemas.microsoft.com/office/drawing/2014/main" id="{60AD8769-791B-4C90-AB2A-E3982889C361}"/>
                </a:ext>
              </a:extLst>
            </p:cNvPr>
            <p:cNvSpPr/>
            <p:nvPr/>
          </p:nvSpPr>
          <p:spPr>
            <a:xfrm>
              <a:off x="7548071" y="3150144"/>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39" name="Rectangle 38">
              <a:extLst>
                <a:ext uri="{FF2B5EF4-FFF2-40B4-BE49-F238E27FC236}">
                  <a16:creationId xmlns:a16="http://schemas.microsoft.com/office/drawing/2014/main" id="{9A018456-864E-420F-B53F-EABBBBF61987}"/>
                </a:ext>
              </a:extLst>
            </p:cNvPr>
            <p:cNvSpPr/>
            <p:nvPr/>
          </p:nvSpPr>
          <p:spPr>
            <a:xfrm>
              <a:off x="9124977" y="3152278"/>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a:t>
              </a:r>
            </a:p>
          </p:txBody>
        </p:sp>
        <p:sp>
          <p:nvSpPr>
            <p:cNvPr id="40" name="Rectangle 39">
              <a:extLst>
                <a:ext uri="{FF2B5EF4-FFF2-40B4-BE49-F238E27FC236}">
                  <a16:creationId xmlns:a16="http://schemas.microsoft.com/office/drawing/2014/main" id="{691CD353-F390-4849-BB71-AEB90F0BF0C7}"/>
                </a:ext>
              </a:extLst>
            </p:cNvPr>
            <p:cNvSpPr/>
            <p:nvPr/>
          </p:nvSpPr>
          <p:spPr>
            <a:xfrm>
              <a:off x="10389439" y="3152278"/>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17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4 r 1</a:t>
              </a:r>
              <a:endPar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44" name="Rectangle 43">
              <a:extLst>
                <a:ext uri="{FF2B5EF4-FFF2-40B4-BE49-F238E27FC236}">
                  <a16:creationId xmlns:a16="http://schemas.microsoft.com/office/drawing/2014/main" id="{355D18D0-6776-43F1-86DD-4D6645A58492}"/>
                </a:ext>
              </a:extLst>
            </p:cNvPr>
            <p:cNvSpPr/>
            <p:nvPr/>
          </p:nvSpPr>
          <p:spPr>
            <a:xfrm>
              <a:off x="5954157" y="3340760"/>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45" name="Rectangle 44">
              <a:extLst>
                <a:ext uri="{FF2B5EF4-FFF2-40B4-BE49-F238E27FC236}">
                  <a16:creationId xmlns:a16="http://schemas.microsoft.com/office/drawing/2014/main" id="{AFEF1976-6CC6-40A5-894F-9AE7C56F8206}"/>
                </a:ext>
              </a:extLst>
            </p:cNvPr>
            <p:cNvSpPr/>
            <p:nvPr/>
          </p:nvSpPr>
          <p:spPr>
            <a:xfrm>
              <a:off x="7548071" y="3335959"/>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46" name="Rectangle 45">
              <a:extLst>
                <a:ext uri="{FF2B5EF4-FFF2-40B4-BE49-F238E27FC236}">
                  <a16:creationId xmlns:a16="http://schemas.microsoft.com/office/drawing/2014/main" id="{6255FB6B-0A70-476C-AE8D-4EEB057863B4}"/>
                </a:ext>
              </a:extLst>
            </p:cNvPr>
            <p:cNvSpPr/>
            <p:nvPr/>
          </p:nvSpPr>
          <p:spPr>
            <a:xfrm>
              <a:off x="9124977" y="3338093"/>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a:t>
              </a:r>
            </a:p>
          </p:txBody>
        </p:sp>
        <p:sp>
          <p:nvSpPr>
            <p:cNvPr id="47" name="Rectangle 46">
              <a:extLst>
                <a:ext uri="{FF2B5EF4-FFF2-40B4-BE49-F238E27FC236}">
                  <a16:creationId xmlns:a16="http://schemas.microsoft.com/office/drawing/2014/main" id="{92A88B78-3AEB-4742-83D3-01C667CB0B00}"/>
                </a:ext>
              </a:extLst>
            </p:cNvPr>
            <p:cNvSpPr/>
            <p:nvPr/>
          </p:nvSpPr>
          <p:spPr>
            <a:xfrm>
              <a:off x="10389439" y="3338093"/>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18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4 r 2</a:t>
              </a:r>
              <a:endPar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49" name="Rectangle 48">
              <a:extLst>
                <a:ext uri="{FF2B5EF4-FFF2-40B4-BE49-F238E27FC236}">
                  <a16:creationId xmlns:a16="http://schemas.microsoft.com/office/drawing/2014/main" id="{105D0856-030F-49BD-8B02-5A6A8AF81629}"/>
                </a:ext>
              </a:extLst>
            </p:cNvPr>
            <p:cNvSpPr/>
            <p:nvPr/>
          </p:nvSpPr>
          <p:spPr>
            <a:xfrm>
              <a:off x="5954157" y="3528209"/>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50" name="Rectangle 49">
              <a:extLst>
                <a:ext uri="{FF2B5EF4-FFF2-40B4-BE49-F238E27FC236}">
                  <a16:creationId xmlns:a16="http://schemas.microsoft.com/office/drawing/2014/main" id="{CF0D4D69-A91B-4E73-A131-832F8169DBB7}"/>
                </a:ext>
              </a:extLst>
            </p:cNvPr>
            <p:cNvSpPr/>
            <p:nvPr/>
          </p:nvSpPr>
          <p:spPr>
            <a:xfrm>
              <a:off x="7548071" y="3523408"/>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51" name="Rectangle 50">
              <a:extLst>
                <a:ext uri="{FF2B5EF4-FFF2-40B4-BE49-F238E27FC236}">
                  <a16:creationId xmlns:a16="http://schemas.microsoft.com/office/drawing/2014/main" id="{468CC2C2-9A80-4F61-98EE-13195983192C}"/>
                </a:ext>
              </a:extLst>
            </p:cNvPr>
            <p:cNvSpPr/>
            <p:nvPr/>
          </p:nvSpPr>
          <p:spPr>
            <a:xfrm>
              <a:off x="9124977" y="3525542"/>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a:t>
              </a:r>
            </a:p>
          </p:txBody>
        </p:sp>
        <p:sp>
          <p:nvSpPr>
            <p:cNvPr id="52" name="Rectangle 51">
              <a:extLst>
                <a:ext uri="{FF2B5EF4-FFF2-40B4-BE49-F238E27FC236}">
                  <a16:creationId xmlns:a16="http://schemas.microsoft.com/office/drawing/2014/main" id="{B3334DEB-1B18-4488-83F7-8BED6EBF0B30}"/>
                </a:ext>
              </a:extLst>
            </p:cNvPr>
            <p:cNvSpPr/>
            <p:nvPr/>
          </p:nvSpPr>
          <p:spPr>
            <a:xfrm>
              <a:off x="10389439" y="3525542"/>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19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4 r 3</a:t>
              </a:r>
              <a:endPar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4" name="Rectangle 53">
              <a:extLst>
                <a:ext uri="{FF2B5EF4-FFF2-40B4-BE49-F238E27FC236}">
                  <a16:creationId xmlns:a16="http://schemas.microsoft.com/office/drawing/2014/main" id="{A15F753C-6CE6-4391-B13C-70D7053340A1}"/>
                </a:ext>
              </a:extLst>
            </p:cNvPr>
            <p:cNvSpPr/>
            <p:nvPr/>
          </p:nvSpPr>
          <p:spPr>
            <a:xfrm>
              <a:off x="5954157" y="3729375"/>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a:t>
              </a:r>
            </a:p>
          </p:txBody>
        </p:sp>
        <p:sp>
          <p:nvSpPr>
            <p:cNvPr id="55" name="Rectangle 54">
              <a:extLst>
                <a:ext uri="{FF2B5EF4-FFF2-40B4-BE49-F238E27FC236}">
                  <a16:creationId xmlns:a16="http://schemas.microsoft.com/office/drawing/2014/main" id="{B4FD9373-3539-4251-A02A-458B1A6FA413}"/>
                </a:ext>
              </a:extLst>
            </p:cNvPr>
            <p:cNvSpPr/>
            <p:nvPr/>
          </p:nvSpPr>
          <p:spPr>
            <a:xfrm>
              <a:off x="7548071" y="3724574"/>
              <a:ext cx="263214"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a:t>
              </a:r>
            </a:p>
          </p:txBody>
        </p:sp>
        <p:sp>
          <p:nvSpPr>
            <p:cNvPr id="56" name="Rectangle 55">
              <a:extLst>
                <a:ext uri="{FF2B5EF4-FFF2-40B4-BE49-F238E27FC236}">
                  <a16:creationId xmlns:a16="http://schemas.microsoft.com/office/drawing/2014/main" id="{9943AF62-3234-493B-991A-0470020800A8}"/>
                </a:ext>
              </a:extLst>
            </p:cNvPr>
            <p:cNvSpPr/>
            <p:nvPr/>
          </p:nvSpPr>
          <p:spPr>
            <a:xfrm>
              <a:off x="9124977" y="3726708"/>
              <a:ext cx="269626"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0</a:t>
              </a:r>
            </a:p>
          </p:txBody>
        </p:sp>
        <p:sp>
          <p:nvSpPr>
            <p:cNvPr id="57" name="Rectangle 56">
              <a:extLst>
                <a:ext uri="{FF2B5EF4-FFF2-40B4-BE49-F238E27FC236}">
                  <a16:creationId xmlns:a16="http://schemas.microsoft.com/office/drawing/2014/main" id="{F9D17BE1-0A90-445F-8D94-119C9B06EFAD}"/>
                </a:ext>
              </a:extLst>
            </p:cNvPr>
            <p:cNvSpPr/>
            <p:nvPr/>
          </p:nvSpPr>
          <p:spPr>
            <a:xfrm>
              <a:off x="10389439" y="3726708"/>
              <a:ext cx="1325358" cy="276999"/>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20 </a:t>
              </a:r>
              <a:r>
                <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 = 5</a:t>
              </a:r>
              <a:endParaRPr kumimoji="0" lang="en-GB" sz="12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grpSp>
      <p:sp>
        <p:nvSpPr>
          <p:cNvPr id="62" name="Content Placeholder 2">
            <a:extLst>
              <a:ext uri="{FF2B5EF4-FFF2-40B4-BE49-F238E27FC236}">
                <a16:creationId xmlns:a16="http://schemas.microsoft.com/office/drawing/2014/main" id="{180826EF-C454-4580-B357-B279C79730EC}"/>
              </a:ext>
            </a:extLst>
          </p:cNvPr>
          <p:cNvSpPr txBox="1">
            <a:spLocks/>
          </p:cNvSpPr>
          <p:nvPr/>
        </p:nvSpPr>
        <p:spPr>
          <a:xfrm>
            <a:off x="623889" y="3659591"/>
            <a:ext cx="9205911"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your counters for each dividend, in order, to represent groups of 4. Which of the total number of apples (dividends) are in the 4 times table? Is there a remainder when we divide these by 4? Which dividends have remainders? Can you see a pattern in the table when you look at the remainders?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are dividing by 4 can we have a remainder of 5? 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8" name="TextBox 19">
            <a:extLst>
              <a:ext uri="{FF2B5EF4-FFF2-40B4-BE49-F238E27FC236}">
                <a16:creationId xmlns:a16="http://schemas.microsoft.com/office/drawing/2014/main" id="{50DB10FC-1FA7-42A2-8BF7-25A974DFC6D0}"/>
              </a:ext>
            </a:extLst>
          </p:cNvPr>
          <p:cNvSpPr txBox="1"/>
          <p:nvPr/>
        </p:nvSpPr>
        <p:spPr>
          <a:xfrm>
            <a:off x="594008" y="5777903"/>
            <a:ext cx="10101367"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the dividend </a:t>
            </a:r>
            <a:r>
              <a:rPr kumimoji="0" lang="en-GB" sz="2000" b="0" strike="noStrike" kern="1200" cap="none" spc="0" normalizeH="0" baseline="0" noProof="0" dirty="0">
                <a:ln>
                  <a:noFill/>
                </a:ln>
                <a:solidFill>
                  <a:srgbClr val="585858"/>
                </a:solidFill>
                <a:effectLst/>
                <a:uLnTx/>
                <a:uFillTx/>
                <a:latin typeface="Arial" panose="020B0604020202020204" pitchFamily="34" charset="0"/>
                <a:ea typeface="+mn-ea"/>
                <a:cs typeface="+mn-cs"/>
              </a:rPr>
              <a:t>is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 multiple of the divisor, there is </a:t>
            </a:r>
            <a:r>
              <a:rPr kumimoji="0" lang="en-GB" sz="2000" b="0" strike="noStrike" kern="1200" cap="none" spc="0" normalizeH="0" baseline="0" noProof="0" dirty="0">
                <a:ln>
                  <a:noFill/>
                </a:ln>
                <a:solidFill>
                  <a:srgbClr val="585858"/>
                </a:solidFill>
                <a:effectLst/>
                <a:uLnTx/>
                <a:uFillTx/>
                <a:latin typeface="Arial" panose="020B0604020202020204" pitchFamily="34" charset="0"/>
                <a:ea typeface="+mn-ea"/>
                <a:cs typeface="+mn-cs"/>
              </a:rPr>
              <a:t>no</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remainder.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the dividend is </a:t>
            </a:r>
            <a:r>
              <a:rPr kumimoji="0" lang="en-GB" sz="2000" b="0" strike="noStrike" kern="1200" cap="none" spc="0" normalizeH="0" baseline="0" noProof="0" dirty="0">
                <a:ln>
                  <a:noFill/>
                </a:ln>
                <a:solidFill>
                  <a:srgbClr val="585858"/>
                </a:solidFill>
                <a:effectLst/>
                <a:uLnTx/>
                <a:uFillTx/>
                <a:latin typeface="Arial" panose="020B0604020202020204" pitchFamily="34" charset="0"/>
                <a:ea typeface="+mn-ea"/>
                <a:cs typeface="+mn-cs"/>
              </a:rPr>
              <a:t>not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 multiple of the divisor, there </a:t>
            </a:r>
            <a:r>
              <a:rPr kumimoji="0" lang="en-GB" sz="2000" b="0" strike="noStrike" kern="1200" cap="none" spc="0" normalizeH="0" baseline="0" noProof="0" dirty="0">
                <a:ln>
                  <a:noFill/>
                </a:ln>
                <a:solidFill>
                  <a:srgbClr val="585858"/>
                </a:solidFill>
                <a:effectLst/>
                <a:uLnTx/>
                <a:uFillTx/>
                <a:latin typeface="Arial" panose="020B0604020202020204" pitchFamily="34" charset="0"/>
                <a:ea typeface="+mn-ea"/>
                <a:cs typeface="+mn-cs"/>
              </a:rPr>
              <a:t>is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 remainder.</a:t>
            </a:r>
          </a:p>
        </p:txBody>
      </p:sp>
    </p:spTree>
    <p:extLst>
      <p:ext uri="{BB962C8B-B14F-4D97-AF65-F5344CB8AC3E}">
        <p14:creationId xmlns:p14="http://schemas.microsoft.com/office/powerpoint/2010/main" val="147759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EEE8-CF6A-4CE5-84FF-9EE859B73F05}"/>
              </a:ext>
            </a:extLst>
          </p:cNvPr>
          <p:cNvSpPr>
            <a:spLocks noGrp="1"/>
          </p:cNvSpPr>
          <p:nvPr>
            <p:ph type="title"/>
          </p:nvPr>
        </p:nvSpPr>
        <p:spPr/>
        <p:txBody>
          <a:bodyPr/>
          <a:lstStyle/>
          <a:p>
            <a:pPr>
              <a:buClrTx/>
              <a:buFontTx/>
              <a:buNone/>
            </a:pPr>
            <a:r>
              <a:rPr lang="en-GB" dirty="0"/>
              <a:t>4NF-2 Division problems with remainders</a:t>
            </a:r>
            <a:endParaRPr lang="en-GB" kern="0" dirty="0"/>
          </a:p>
        </p:txBody>
      </p:sp>
      <p:sp>
        <p:nvSpPr>
          <p:cNvPr id="49" name="Rectangle: Rounded Corners 48">
            <a:extLst>
              <a:ext uri="{FF2B5EF4-FFF2-40B4-BE49-F238E27FC236}">
                <a16:creationId xmlns:a16="http://schemas.microsoft.com/office/drawing/2014/main" id="{617AD67D-7DB3-467A-A92C-402047418077}"/>
              </a:ext>
            </a:extLst>
          </p:cNvPr>
          <p:cNvSpPr/>
          <p:nvPr/>
        </p:nvSpPr>
        <p:spPr>
          <a:xfrm>
            <a:off x="2583462" y="3100251"/>
            <a:ext cx="1907319" cy="919275"/>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8EEF21D8-6DAF-4FD7-A6C8-4B0526B6A953}"/>
              </a:ext>
            </a:extLst>
          </p:cNvPr>
          <p:cNvSpPr/>
          <p:nvPr/>
        </p:nvSpPr>
        <p:spPr>
          <a:xfrm>
            <a:off x="623888" y="3100251"/>
            <a:ext cx="1907320" cy="919275"/>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D527462D-93B7-4B01-A048-89B07FAB9428}"/>
              </a:ext>
            </a:extLst>
          </p:cNvPr>
          <p:cNvGrpSpPr/>
          <p:nvPr/>
        </p:nvGrpSpPr>
        <p:grpSpPr>
          <a:xfrm>
            <a:off x="698100" y="3204658"/>
            <a:ext cx="5145352" cy="732432"/>
            <a:chOff x="647700" y="2621160"/>
            <a:chExt cx="7057013" cy="1004554"/>
          </a:xfrm>
        </p:grpSpPr>
        <p:pic>
          <p:nvPicPr>
            <p:cNvPr id="29" name="Picture 28" descr="A picture containing mirror&#10;&#10;Description automatically generated">
              <a:extLst>
                <a:ext uri="{FF2B5EF4-FFF2-40B4-BE49-F238E27FC236}">
                  <a16:creationId xmlns:a16="http://schemas.microsoft.com/office/drawing/2014/main" id="{61529085-4CBC-4D06-BFDB-649916A2B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2621160"/>
              <a:ext cx="396000" cy="393429"/>
            </a:xfrm>
            <a:prstGeom prst="rect">
              <a:avLst/>
            </a:prstGeom>
          </p:spPr>
        </p:pic>
        <p:pic>
          <p:nvPicPr>
            <p:cNvPr id="30" name="Picture 29" descr="A picture containing mirror&#10;&#10;Description automatically generated">
              <a:extLst>
                <a:ext uri="{FF2B5EF4-FFF2-40B4-BE49-F238E27FC236}">
                  <a16:creationId xmlns:a16="http://schemas.microsoft.com/office/drawing/2014/main" id="{C57E938D-C1F9-4377-ADAD-4CCBA7F63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2621160"/>
              <a:ext cx="396000" cy="393429"/>
            </a:xfrm>
            <a:prstGeom prst="rect">
              <a:avLst/>
            </a:prstGeom>
          </p:spPr>
        </p:pic>
        <p:pic>
          <p:nvPicPr>
            <p:cNvPr id="31" name="Picture 30" descr="A picture containing mirror&#10;&#10;Description automatically generated">
              <a:extLst>
                <a:ext uri="{FF2B5EF4-FFF2-40B4-BE49-F238E27FC236}">
                  <a16:creationId xmlns:a16="http://schemas.microsoft.com/office/drawing/2014/main" id="{3F29E821-4394-466E-B393-E0BC18919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2621160"/>
              <a:ext cx="396000" cy="393429"/>
            </a:xfrm>
            <a:prstGeom prst="rect">
              <a:avLst/>
            </a:prstGeom>
          </p:spPr>
        </p:pic>
        <p:pic>
          <p:nvPicPr>
            <p:cNvPr id="32" name="Picture 31" descr="A picture containing mirror&#10;&#10;Description automatically generated">
              <a:extLst>
                <a:ext uri="{FF2B5EF4-FFF2-40B4-BE49-F238E27FC236}">
                  <a16:creationId xmlns:a16="http://schemas.microsoft.com/office/drawing/2014/main" id="{99A88FFA-CAF2-4B72-B2C3-742933509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2621160"/>
              <a:ext cx="396000" cy="393429"/>
            </a:xfrm>
            <a:prstGeom prst="rect">
              <a:avLst/>
            </a:prstGeom>
          </p:spPr>
        </p:pic>
        <p:pic>
          <p:nvPicPr>
            <p:cNvPr id="33" name="Picture 32" descr="A picture containing mirror&#10;&#10;Description automatically generated">
              <a:extLst>
                <a:ext uri="{FF2B5EF4-FFF2-40B4-BE49-F238E27FC236}">
                  <a16:creationId xmlns:a16="http://schemas.microsoft.com/office/drawing/2014/main" id="{F06B2099-9813-4DF9-8CE9-66BFCFAC6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2621160"/>
              <a:ext cx="396000" cy="393429"/>
            </a:xfrm>
            <a:prstGeom prst="rect">
              <a:avLst/>
            </a:prstGeom>
          </p:spPr>
        </p:pic>
        <p:pic>
          <p:nvPicPr>
            <p:cNvPr id="34" name="Picture 33" descr="A picture containing mirror&#10;&#10;Description automatically generated">
              <a:extLst>
                <a:ext uri="{FF2B5EF4-FFF2-40B4-BE49-F238E27FC236}">
                  <a16:creationId xmlns:a16="http://schemas.microsoft.com/office/drawing/2014/main" id="{46772C68-5E89-4E91-A340-1C53A5C57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2621160"/>
              <a:ext cx="396000" cy="393429"/>
            </a:xfrm>
            <a:prstGeom prst="rect">
              <a:avLst/>
            </a:prstGeom>
          </p:spPr>
        </p:pic>
        <p:pic>
          <p:nvPicPr>
            <p:cNvPr id="35" name="Picture 34" descr="A picture containing mirror&#10;&#10;Description automatically generated">
              <a:extLst>
                <a:ext uri="{FF2B5EF4-FFF2-40B4-BE49-F238E27FC236}">
                  <a16:creationId xmlns:a16="http://schemas.microsoft.com/office/drawing/2014/main" id="{4EFFDB96-4159-4C71-945F-F34D8FB75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2621160"/>
              <a:ext cx="396000" cy="393429"/>
            </a:xfrm>
            <a:prstGeom prst="rect">
              <a:avLst/>
            </a:prstGeom>
          </p:spPr>
        </p:pic>
        <p:pic>
          <p:nvPicPr>
            <p:cNvPr id="36" name="Picture 35" descr="A picture containing mirror&#10;&#10;Description automatically generated">
              <a:extLst>
                <a:ext uri="{FF2B5EF4-FFF2-40B4-BE49-F238E27FC236}">
                  <a16:creationId xmlns:a16="http://schemas.microsoft.com/office/drawing/2014/main" id="{C4290B64-AB00-4620-8F6D-4E552D65F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2621160"/>
              <a:ext cx="396000" cy="393429"/>
            </a:xfrm>
            <a:prstGeom prst="rect">
              <a:avLst/>
            </a:prstGeom>
          </p:spPr>
        </p:pic>
        <p:pic>
          <p:nvPicPr>
            <p:cNvPr id="37" name="Picture 36" descr="A picture containing mirror&#10;&#10;Description automatically generated">
              <a:extLst>
                <a:ext uri="{FF2B5EF4-FFF2-40B4-BE49-F238E27FC236}">
                  <a16:creationId xmlns:a16="http://schemas.microsoft.com/office/drawing/2014/main" id="{55079F69-3FFE-475C-B3CE-B06381DDB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2621160"/>
              <a:ext cx="396000" cy="393429"/>
            </a:xfrm>
            <a:prstGeom prst="rect">
              <a:avLst/>
            </a:prstGeom>
          </p:spPr>
        </p:pic>
        <p:pic>
          <p:nvPicPr>
            <p:cNvPr id="38" name="Picture 37" descr="A picture containing mirror&#10;&#10;Description automatically generated">
              <a:extLst>
                <a:ext uri="{FF2B5EF4-FFF2-40B4-BE49-F238E27FC236}">
                  <a16:creationId xmlns:a16="http://schemas.microsoft.com/office/drawing/2014/main" id="{4EA9C6BE-338C-4160-8302-F66EC6E95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2621160"/>
              <a:ext cx="396000" cy="393429"/>
            </a:xfrm>
            <a:prstGeom prst="rect">
              <a:avLst/>
            </a:prstGeom>
          </p:spPr>
        </p:pic>
        <p:pic>
          <p:nvPicPr>
            <p:cNvPr id="39" name="Picture 38" descr="A picture containing mirror&#10;&#10;Description automatically generated">
              <a:extLst>
                <a:ext uri="{FF2B5EF4-FFF2-40B4-BE49-F238E27FC236}">
                  <a16:creationId xmlns:a16="http://schemas.microsoft.com/office/drawing/2014/main" id="{B8D70E9E-6C93-4685-91E1-542F50A97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713" y="2621160"/>
              <a:ext cx="396000" cy="393429"/>
            </a:xfrm>
            <a:prstGeom prst="rect">
              <a:avLst/>
            </a:prstGeom>
          </p:spPr>
        </p:pic>
        <p:pic>
          <p:nvPicPr>
            <p:cNvPr id="40" name="Picture 39" descr="A picture containing mirror&#10;&#10;Description automatically generated">
              <a:extLst>
                <a:ext uri="{FF2B5EF4-FFF2-40B4-BE49-F238E27FC236}">
                  <a16:creationId xmlns:a16="http://schemas.microsoft.com/office/drawing/2014/main" id="{C2C6D235-4E56-40DD-9BFF-895B82DB2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232285"/>
              <a:ext cx="396000" cy="393429"/>
            </a:xfrm>
            <a:prstGeom prst="rect">
              <a:avLst/>
            </a:prstGeom>
          </p:spPr>
        </p:pic>
        <p:pic>
          <p:nvPicPr>
            <p:cNvPr id="41" name="Picture 40" descr="A picture containing mirror&#10;&#10;Description automatically generated">
              <a:extLst>
                <a:ext uri="{FF2B5EF4-FFF2-40B4-BE49-F238E27FC236}">
                  <a16:creationId xmlns:a16="http://schemas.microsoft.com/office/drawing/2014/main" id="{9FFD1D3F-C87D-42BB-83C5-2BCB08DD0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3232285"/>
              <a:ext cx="396000" cy="393429"/>
            </a:xfrm>
            <a:prstGeom prst="rect">
              <a:avLst/>
            </a:prstGeom>
          </p:spPr>
        </p:pic>
        <p:pic>
          <p:nvPicPr>
            <p:cNvPr id="42" name="Picture 41" descr="A picture containing mirror&#10;&#10;Description automatically generated">
              <a:extLst>
                <a:ext uri="{FF2B5EF4-FFF2-40B4-BE49-F238E27FC236}">
                  <a16:creationId xmlns:a16="http://schemas.microsoft.com/office/drawing/2014/main" id="{6F9E5A4E-6A32-4395-8793-5181A3151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3232285"/>
              <a:ext cx="396000" cy="393429"/>
            </a:xfrm>
            <a:prstGeom prst="rect">
              <a:avLst/>
            </a:prstGeom>
          </p:spPr>
        </p:pic>
        <p:pic>
          <p:nvPicPr>
            <p:cNvPr id="43" name="Picture 42" descr="A picture containing mirror&#10;&#10;Description automatically generated">
              <a:extLst>
                <a:ext uri="{FF2B5EF4-FFF2-40B4-BE49-F238E27FC236}">
                  <a16:creationId xmlns:a16="http://schemas.microsoft.com/office/drawing/2014/main" id="{DD410C59-2855-4A58-9512-0B1EC9890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3232285"/>
              <a:ext cx="396000" cy="393429"/>
            </a:xfrm>
            <a:prstGeom prst="rect">
              <a:avLst/>
            </a:prstGeom>
          </p:spPr>
        </p:pic>
        <p:pic>
          <p:nvPicPr>
            <p:cNvPr id="44" name="Picture 43" descr="A picture containing mirror&#10;&#10;Description automatically generated">
              <a:extLst>
                <a:ext uri="{FF2B5EF4-FFF2-40B4-BE49-F238E27FC236}">
                  <a16:creationId xmlns:a16="http://schemas.microsoft.com/office/drawing/2014/main" id="{1EA73A32-9905-4D34-A1F0-5450D6626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3232285"/>
              <a:ext cx="396000" cy="393429"/>
            </a:xfrm>
            <a:prstGeom prst="rect">
              <a:avLst/>
            </a:prstGeom>
          </p:spPr>
        </p:pic>
        <p:pic>
          <p:nvPicPr>
            <p:cNvPr id="45" name="Picture 44" descr="A picture containing mirror&#10;&#10;Description automatically generated">
              <a:extLst>
                <a:ext uri="{FF2B5EF4-FFF2-40B4-BE49-F238E27FC236}">
                  <a16:creationId xmlns:a16="http://schemas.microsoft.com/office/drawing/2014/main" id="{9FA720ED-6C1C-430F-82D7-5501EA300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3232285"/>
              <a:ext cx="396000" cy="393429"/>
            </a:xfrm>
            <a:prstGeom prst="rect">
              <a:avLst/>
            </a:prstGeom>
          </p:spPr>
        </p:pic>
        <p:pic>
          <p:nvPicPr>
            <p:cNvPr id="46" name="Picture 45" descr="A picture containing mirror&#10;&#10;Description automatically generated">
              <a:extLst>
                <a:ext uri="{FF2B5EF4-FFF2-40B4-BE49-F238E27FC236}">
                  <a16:creationId xmlns:a16="http://schemas.microsoft.com/office/drawing/2014/main" id="{74203B71-CE2E-4DFA-9D6F-011965C3D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3232285"/>
              <a:ext cx="396000" cy="393429"/>
            </a:xfrm>
            <a:prstGeom prst="rect">
              <a:avLst/>
            </a:prstGeom>
          </p:spPr>
        </p:pic>
        <p:pic>
          <p:nvPicPr>
            <p:cNvPr id="47" name="Picture 46" descr="A picture containing mirror&#10;&#10;Description automatically generated">
              <a:extLst>
                <a:ext uri="{FF2B5EF4-FFF2-40B4-BE49-F238E27FC236}">
                  <a16:creationId xmlns:a16="http://schemas.microsoft.com/office/drawing/2014/main" id="{4249EB24-2CB7-40BE-A9E9-FA44B68EB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3232285"/>
              <a:ext cx="396000" cy="393429"/>
            </a:xfrm>
            <a:prstGeom prst="rect">
              <a:avLst/>
            </a:prstGeom>
          </p:spPr>
        </p:pic>
        <p:pic>
          <p:nvPicPr>
            <p:cNvPr id="48" name="Picture 47" descr="A picture containing mirror&#10;&#10;Description automatically generated">
              <a:extLst>
                <a:ext uri="{FF2B5EF4-FFF2-40B4-BE49-F238E27FC236}">
                  <a16:creationId xmlns:a16="http://schemas.microsoft.com/office/drawing/2014/main" id="{3BA0BF1E-5A4E-4CDE-B945-AE379C821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3232285"/>
              <a:ext cx="396000" cy="393429"/>
            </a:xfrm>
            <a:prstGeom prst="rect">
              <a:avLst/>
            </a:prstGeom>
          </p:spPr>
        </p:pic>
        <p:pic>
          <p:nvPicPr>
            <p:cNvPr id="52" name="Picture 51" descr="A picture containing mirror&#10;&#10;Description automatically generated">
              <a:extLst>
                <a:ext uri="{FF2B5EF4-FFF2-40B4-BE49-F238E27FC236}">
                  <a16:creationId xmlns:a16="http://schemas.microsoft.com/office/drawing/2014/main" id="{AA3EBB82-A270-4A13-9001-919C5445F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3232285"/>
              <a:ext cx="396000" cy="393429"/>
            </a:xfrm>
            <a:prstGeom prst="rect">
              <a:avLst/>
            </a:prstGeom>
          </p:spPr>
        </p:pic>
      </p:grpSp>
      <p:sp>
        <p:nvSpPr>
          <p:cNvPr id="51" name="TextBox 50">
            <a:extLst>
              <a:ext uri="{FF2B5EF4-FFF2-40B4-BE49-F238E27FC236}">
                <a16:creationId xmlns:a16="http://schemas.microsoft.com/office/drawing/2014/main" id="{6AD0048F-4EAE-4491-A9B9-CF3D9A3F0759}"/>
              </a:ext>
            </a:extLst>
          </p:cNvPr>
          <p:cNvSpPr txBox="1"/>
          <p:nvPr/>
        </p:nvSpPr>
        <p:spPr>
          <a:xfrm>
            <a:off x="802621" y="1973081"/>
            <a:ext cx="4856515" cy="584775"/>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8 = 2 remainder 5</a:t>
            </a:r>
          </a:p>
        </p:txBody>
      </p:sp>
      <p:sp>
        <p:nvSpPr>
          <p:cNvPr id="55" name="Rectangle 54">
            <a:extLst>
              <a:ext uri="{FF2B5EF4-FFF2-40B4-BE49-F238E27FC236}">
                <a16:creationId xmlns:a16="http://schemas.microsoft.com/office/drawing/2014/main" id="{4DD19FC0-C9DD-4013-B22F-AEBE7F4A9A45}"/>
              </a:ext>
            </a:extLst>
          </p:cNvPr>
          <p:cNvSpPr/>
          <p:nvPr/>
        </p:nvSpPr>
        <p:spPr>
          <a:xfrm>
            <a:off x="2299064" y="1800758"/>
            <a:ext cx="3360071" cy="87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19">
            <a:extLst>
              <a:ext uri="{FF2B5EF4-FFF2-40B4-BE49-F238E27FC236}">
                <a16:creationId xmlns:a16="http://schemas.microsoft.com/office/drawing/2014/main" id="{87A5F6B2-EEE8-4E28-B7F8-E39865E3016D}"/>
              </a:ext>
            </a:extLst>
          </p:cNvPr>
          <p:cNvSpPr txBox="1"/>
          <p:nvPr/>
        </p:nvSpPr>
        <p:spPr>
          <a:xfrm>
            <a:off x="6543675" y="4801990"/>
            <a:ext cx="475773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 groups of 8 are16, 5 more make 21.</a:t>
            </a:r>
          </a:p>
        </p:txBody>
      </p:sp>
      <p:sp>
        <p:nvSpPr>
          <p:cNvPr id="4" name="Content Placeholder 2">
            <a:extLst>
              <a:ext uri="{FF2B5EF4-FFF2-40B4-BE49-F238E27FC236}">
                <a16:creationId xmlns:a16="http://schemas.microsoft.com/office/drawing/2014/main" id="{5D213B2E-788C-413A-BD0C-E109DD458498}"/>
              </a:ext>
            </a:extLst>
          </p:cNvPr>
          <p:cNvSpPr txBox="1">
            <a:spLocks/>
          </p:cNvSpPr>
          <p:nvPr/>
        </p:nvSpPr>
        <p:spPr>
          <a:xfrm>
            <a:off x="6348550" y="1481345"/>
            <a:ext cx="5233851" cy="23797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groups of 8 are there in 21?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there will be a remainder? Why? Is 21 a multiple of 8?</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show with your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count in 8s to 21?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groups of 8 are there? And how many more to make 21?</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dividends and divisors both with and without remainders.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77889419"/>
      </p:ext>
    </p:extLst>
  </p:cSld>
  <p:clrMapOvr>
    <a:masterClrMapping/>
  </p:clrMapOvr>
  <mc:AlternateContent xmlns:mc="http://schemas.openxmlformats.org/markup-compatibility/2006" xmlns:p14="http://schemas.microsoft.com/office/powerpoint/2010/main">
    <mc:Choice Requires="p14">
      <p:transition spd="slow" p14:dur="2000" advTm="20262"/>
    </mc:Choice>
    <mc:Fallback xmlns="">
      <p:transition spd="slow" advTm="20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6"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4NF-2 Division problems with remainders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94008" y="1080929"/>
            <a:ext cx="10477500" cy="35482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following slides deal with contexts where children are required to round up or down appropriately. Here it is useful to provide a variety of real-life contexts in which children should interpret and practise. For example: </a:t>
            </a:r>
            <a:r>
              <a:rPr lang="en-US" sz="2000" i="1" dirty="0">
                <a:latin typeface="Myriad Pro" panose="020B0503030403020204" pitchFamily="34" charset="0"/>
              </a:rPr>
              <a:t>4 scouts can fit in each tent. How many tents needed for 30 scouts?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ea typeface="+mn-ea"/>
                <a:cs typeface="+mn-cs"/>
              </a:rPr>
              <a:t>Can you represent the problem with your counters? How many groups of 4 are there? How many remaining? How many full tents are there? What does the remainder 2 mean? Will all the scouts fit into 7 tents? Why not? So how many tents do we need? What can you tell me about the eighth tent? Can you write a calculation to solve this problem? What does each part of your calculation represent? Why do we have to round up?</a:t>
            </a:r>
            <a:endParaRPr kumimoji="0" lang="en-GB" sz="2000" b="0" i="0" u="none" strike="noStrike" kern="1200" cap="none" spc="0" normalizeH="0" baseline="0" noProof="0" dirty="0">
              <a:ln>
                <a:noFill/>
              </a:ln>
              <a:solidFill>
                <a:srgbClr val="585858"/>
              </a:solidFill>
              <a:effectLst/>
              <a:uLnTx/>
              <a:uFillTx/>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2644793" y="4819509"/>
            <a:ext cx="6902414"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30 represents the total number of scouts.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4 represents the number of scouts in each tent.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7 represents the number of full tents.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2 represents the number of scouts left over.</a:t>
            </a:r>
          </a:p>
        </p:txBody>
      </p:sp>
    </p:spTree>
    <p:custDataLst>
      <p:tags r:id="rId1"/>
    </p:custDataLst>
    <p:extLst>
      <p:ext uri="{BB962C8B-B14F-4D97-AF65-F5344CB8AC3E}">
        <p14:creationId xmlns:p14="http://schemas.microsoft.com/office/powerpoint/2010/main" val="230321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1A32FE7-1149-4C85-868B-C4FB6B447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684" y="2818003"/>
            <a:ext cx="1079822" cy="644212"/>
          </a:xfrm>
          <a:prstGeom prst="rect">
            <a:avLst/>
          </a:prstGeom>
        </p:spPr>
      </p:pic>
      <p:pic>
        <p:nvPicPr>
          <p:cNvPr id="88" name="Picture 87">
            <a:extLst>
              <a:ext uri="{FF2B5EF4-FFF2-40B4-BE49-F238E27FC236}">
                <a16:creationId xmlns:a16="http://schemas.microsoft.com/office/drawing/2014/main" id="{61E1BDD6-168E-4B44-8475-2E04C4E7F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345" y="2822726"/>
            <a:ext cx="1079822" cy="644211"/>
          </a:xfrm>
          <a:prstGeom prst="rect">
            <a:avLst/>
          </a:prstGeom>
        </p:spPr>
      </p:pic>
      <p:pic>
        <p:nvPicPr>
          <p:cNvPr id="61" name="Picture 60">
            <a:extLst>
              <a:ext uri="{FF2B5EF4-FFF2-40B4-BE49-F238E27FC236}">
                <a16:creationId xmlns:a16="http://schemas.microsoft.com/office/drawing/2014/main" id="{49D8A17F-1382-4643-8CE7-6F610A416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100" y="2816320"/>
            <a:ext cx="1079822" cy="644212"/>
          </a:xfrm>
          <a:prstGeom prst="rect">
            <a:avLst/>
          </a:prstGeom>
        </p:spPr>
      </p:pic>
      <p:pic>
        <p:nvPicPr>
          <p:cNvPr id="49" name="Picture 48">
            <a:extLst>
              <a:ext uri="{FF2B5EF4-FFF2-40B4-BE49-F238E27FC236}">
                <a16:creationId xmlns:a16="http://schemas.microsoft.com/office/drawing/2014/main" id="{E8F39CD6-0144-4D4A-8D8D-34B0EDBD6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268" y="2813199"/>
            <a:ext cx="1079822" cy="644212"/>
          </a:xfrm>
          <a:prstGeom prst="rect">
            <a:avLst/>
          </a:prstGeom>
        </p:spPr>
      </p:pic>
      <p:sp>
        <p:nvSpPr>
          <p:cNvPr id="9" name="Rectangle 8">
            <a:extLst>
              <a:ext uri="{FF2B5EF4-FFF2-40B4-BE49-F238E27FC236}">
                <a16:creationId xmlns:a16="http://schemas.microsoft.com/office/drawing/2014/main" id="{9A09894D-E955-4A96-BE36-DC69266E96F4}"/>
              </a:ext>
            </a:extLst>
          </p:cNvPr>
          <p:cNvSpPr/>
          <p:nvPr/>
        </p:nvSpPr>
        <p:spPr>
          <a:xfrm>
            <a:off x="2161269" y="1471190"/>
            <a:ext cx="786946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0" u="none" strike="noStrike" kern="1200" cap="none" spc="0" normalizeH="0" baseline="0" noProof="0" dirty="0">
                <a:ln>
                  <a:noFill/>
                </a:ln>
                <a:solidFill>
                  <a:srgbClr val="585858"/>
                </a:solidFill>
                <a:effectLst/>
                <a:uLnTx/>
                <a:uFillTx/>
                <a:ea typeface="+mn-ea"/>
                <a:cs typeface="+mn-cs"/>
              </a:rPr>
              <a:t>4 scouts can fit in each tent. How many tents needed for 30 scouts?</a:t>
            </a:r>
            <a:endParaRPr kumimoji="0" lang="en-GB" sz="2000" b="0" i="0" u="none" strike="noStrike" kern="1200" cap="none" spc="0" normalizeH="0" baseline="0" noProof="0" dirty="0">
              <a:ln>
                <a:noFill/>
              </a:ln>
              <a:solidFill>
                <a:srgbClr val="585858"/>
              </a:solidFill>
              <a:effectLst/>
              <a:uLnTx/>
              <a:uFillTx/>
              <a:ea typeface="+mn-ea"/>
              <a:cs typeface="+mn-cs"/>
            </a:endParaRPr>
          </a:p>
        </p:txBody>
      </p:sp>
      <p:sp>
        <p:nvSpPr>
          <p:cNvPr id="3" name="Title 2">
            <a:extLst>
              <a:ext uri="{FF2B5EF4-FFF2-40B4-BE49-F238E27FC236}">
                <a16:creationId xmlns:a16="http://schemas.microsoft.com/office/drawing/2014/main" id="{45C55797-53FA-473B-A8C6-1266EDEDE2E0}"/>
              </a:ext>
            </a:extLst>
          </p:cNvPr>
          <p:cNvSpPr>
            <a:spLocks noGrp="1"/>
          </p:cNvSpPr>
          <p:nvPr>
            <p:ph type="title"/>
          </p:nvPr>
        </p:nvSpPr>
        <p:spPr/>
        <p:txBody>
          <a:bodyPr/>
          <a:lstStyle/>
          <a:p>
            <a:r>
              <a:rPr lang="en-GB" dirty="0"/>
              <a:t>4NF-2 Division problems with remainders</a:t>
            </a:r>
          </a:p>
        </p:txBody>
      </p:sp>
      <p:pic>
        <p:nvPicPr>
          <p:cNvPr id="7" name="Picture 6">
            <a:extLst>
              <a:ext uri="{FF2B5EF4-FFF2-40B4-BE49-F238E27FC236}">
                <a16:creationId xmlns:a16="http://schemas.microsoft.com/office/drawing/2014/main" id="{7DCA0B70-B003-478F-91A1-28EDDDB4A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9160" y="3667400"/>
            <a:ext cx="565292" cy="565292"/>
          </a:xfrm>
          <a:prstGeom prst="rect">
            <a:avLst/>
          </a:prstGeom>
        </p:spPr>
      </p:pic>
      <p:pic>
        <p:nvPicPr>
          <p:cNvPr id="8" name="Picture 7">
            <a:extLst>
              <a:ext uri="{FF2B5EF4-FFF2-40B4-BE49-F238E27FC236}">
                <a16:creationId xmlns:a16="http://schemas.microsoft.com/office/drawing/2014/main" id="{8C7F1F78-7C60-41FC-908C-69AADB5A5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083" y="3651748"/>
            <a:ext cx="565292" cy="565292"/>
          </a:xfrm>
          <a:prstGeom prst="rect">
            <a:avLst/>
          </a:prstGeom>
        </p:spPr>
      </p:pic>
      <p:pic>
        <p:nvPicPr>
          <p:cNvPr id="11" name="Picture 10">
            <a:extLst>
              <a:ext uri="{FF2B5EF4-FFF2-40B4-BE49-F238E27FC236}">
                <a16:creationId xmlns:a16="http://schemas.microsoft.com/office/drawing/2014/main" id="{A1FA8443-DE91-41C2-954E-5D4BA5F5A0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8606" y="2680904"/>
            <a:ext cx="103083" cy="251264"/>
          </a:xfrm>
          <a:prstGeom prst="rect">
            <a:avLst/>
          </a:prstGeom>
        </p:spPr>
      </p:pic>
      <p:pic>
        <p:nvPicPr>
          <p:cNvPr id="12" name="Picture 11">
            <a:extLst>
              <a:ext uri="{FF2B5EF4-FFF2-40B4-BE49-F238E27FC236}">
                <a16:creationId xmlns:a16="http://schemas.microsoft.com/office/drawing/2014/main" id="{FECD229D-BE72-42B9-A4DE-9BC8DA44F2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3163" y="2722450"/>
            <a:ext cx="103083" cy="251264"/>
          </a:xfrm>
          <a:prstGeom prst="rect">
            <a:avLst/>
          </a:prstGeom>
        </p:spPr>
      </p:pic>
      <p:pic>
        <p:nvPicPr>
          <p:cNvPr id="13" name="Picture 12">
            <a:extLst>
              <a:ext uri="{FF2B5EF4-FFF2-40B4-BE49-F238E27FC236}">
                <a16:creationId xmlns:a16="http://schemas.microsoft.com/office/drawing/2014/main" id="{C453BE33-1CE3-4B7A-86C7-7D7DEFA0EC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8027" y="3842803"/>
            <a:ext cx="103083" cy="251264"/>
          </a:xfrm>
          <a:prstGeom prst="rect">
            <a:avLst/>
          </a:prstGeom>
        </p:spPr>
      </p:pic>
      <p:pic>
        <p:nvPicPr>
          <p:cNvPr id="14" name="Picture 13">
            <a:extLst>
              <a:ext uri="{FF2B5EF4-FFF2-40B4-BE49-F238E27FC236}">
                <a16:creationId xmlns:a16="http://schemas.microsoft.com/office/drawing/2014/main" id="{6DF45401-BBA8-4373-87B9-33C93A1C5B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375" y="3118022"/>
            <a:ext cx="103083" cy="251264"/>
          </a:xfrm>
          <a:prstGeom prst="rect">
            <a:avLst/>
          </a:prstGeom>
        </p:spPr>
      </p:pic>
      <p:pic>
        <p:nvPicPr>
          <p:cNvPr id="15" name="Picture 14">
            <a:extLst>
              <a:ext uri="{FF2B5EF4-FFF2-40B4-BE49-F238E27FC236}">
                <a16:creationId xmlns:a16="http://schemas.microsoft.com/office/drawing/2014/main" id="{3D3A6BD6-18BF-4F43-9DFB-CDB202A682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469" y="3899476"/>
            <a:ext cx="103083" cy="251264"/>
          </a:xfrm>
          <a:prstGeom prst="rect">
            <a:avLst/>
          </a:prstGeom>
        </p:spPr>
      </p:pic>
      <p:pic>
        <p:nvPicPr>
          <p:cNvPr id="16" name="Picture 15">
            <a:extLst>
              <a:ext uri="{FF2B5EF4-FFF2-40B4-BE49-F238E27FC236}">
                <a16:creationId xmlns:a16="http://schemas.microsoft.com/office/drawing/2014/main" id="{B9A386B9-D582-4865-AA7B-0C33BD125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2612" y="2680904"/>
            <a:ext cx="103083" cy="251264"/>
          </a:xfrm>
          <a:prstGeom prst="rect">
            <a:avLst/>
          </a:prstGeom>
        </p:spPr>
      </p:pic>
      <p:pic>
        <p:nvPicPr>
          <p:cNvPr id="17" name="Picture 16">
            <a:extLst>
              <a:ext uri="{FF2B5EF4-FFF2-40B4-BE49-F238E27FC236}">
                <a16:creationId xmlns:a16="http://schemas.microsoft.com/office/drawing/2014/main" id="{0C9E203C-0FEE-451A-A5BE-4309352F1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2447" y="3602061"/>
            <a:ext cx="103083" cy="251264"/>
          </a:xfrm>
          <a:prstGeom prst="rect">
            <a:avLst/>
          </a:prstGeom>
        </p:spPr>
      </p:pic>
      <p:pic>
        <p:nvPicPr>
          <p:cNvPr id="19" name="Picture 18">
            <a:extLst>
              <a:ext uri="{FF2B5EF4-FFF2-40B4-BE49-F238E27FC236}">
                <a16:creationId xmlns:a16="http://schemas.microsoft.com/office/drawing/2014/main" id="{D10DA5B1-5D94-4F29-8DB7-13AFB8434F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061" y="4183835"/>
            <a:ext cx="103083" cy="251264"/>
          </a:xfrm>
          <a:prstGeom prst="rect">
            <a:avLst/>
          </a:prstGeom>
        </p:spPr>
      </p:pic>
      <p:pic>
        <p:nvPicPr>
          <p:cNvPr id="20" name="Picture 19">
            <a:extLst>
              <a:ext uri="{FF2B5EF4-FFF2-40B4-BE49-F238E27FC236}">
                <a16:creationId xmlns:a16="http://schemas.microsoft.com/office/drawing/2014/main" id="{20B498E8-BA0D-4434-896A-682025ACC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6271" y="2727758"/>
            <a:ext cx="103083" cy="251264"/>
          </a:xfrm>
          <a:prstGeom prst="rect">
            <a:avLst/>
          </a:prstGeom>
        </p:spPr>
      </p:pic>
      <p:pic>
        <p:nvPicPr>
          <p:cNvPr id="21" name="Picture 20">
            <a:extLst>
              <a:ext uri="{FF2B5EF4-FFF2-40B4-BE49-F238E27FC236}">
                <a16:creationId xmlns:a16="http://schemas.microsoft.com/office/drawing/2014/main" id="{42AC6E80-2A6A-44AB-A3DE-0FF3EB1C2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1665" y="4286803"/>
            <a:ext cx="103083" cy="251264"/>
          </a:xfrm>
          <a:prstGeom prst="rect">
            <a:avLst/>
          </a:prstGeom>
        </p:spPr>
      </p:pic>
      <p:pic>
        <p:nvPicPr>
          <p:cNvPr id="22" name="Picture 21">
            <a:extLst>
              <a:ext uri="{FF2B5EF4-FFF2-40B4-BE49-F238E27FC236}">
                <a16:creationId xmlns:a16="http://schemas.microsoft.com/office/drawing/2014/main" id="{58BBB6EA-3D4E-4E1B-A2C1-3C5A1699BB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2474" y="2741126"/>
            <a:ext cx="103083" cy="251264"/>
          </a:xfrm>
          <a:prstGeom prst="rect">
            <a:avLst/>
          </a:prstGeom>
        </p:spPr>
      </p:pic>
      <p:pic>
        <p:nvPicPr>
          <p:cNvPr id="23" name="Picture 22">
            <a:extLst>
              <a:ext uri="{FF2B5EF4-FFF2-40B4-BE49-F238E27FC236}">
                <a16:creationId xmlns:a16="http://schemas.microsoft.com/office/drawing/2014/main" id="{5B9F7E37-48A3-4E62-BA5B-E0CA6AEA1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0835" y="3996644"/>
            <a:ext cx="103083" cy="251264"/>
          </a:xfrm>
          <a:prstGeom prst="rect">
            <a:avLst/>
          </a:prstGeom>
        </p:spPr>
      </p:pic>
      <p:pic>
        <p:nvPicPr>
          <p:cNvPr id="24" name="Picture 23">
            <a:extLst>
              <a:ext uri="{FF2B5EF4-FFF2-40B4-BE49-F238E27FC236}">
                <a16:creationId xmlns:a16="http://schemas.microsoft.com/office/drawing/2014/main" id="{2AF31BD2-E9D4-49CF-8149-A81F67C21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364" y="3953640"/>
            <a:ext cx="103083" cy="251264"/>
          </a:xfrm>
          <a:prstGeom prst="rect">
            <a:avLst/>
          </a:prstGeom>
        </p:spPr>
      </p:pic>
      <p:pic>
        <p:nvPicPr>
          <p:cNvPr id="25" name="Picture 24">
            <a:extLst>
              <a:ext uri="{FF2B5EF4-FFF2-40B4-BE49-F238E27FC236}">
                <a16:creationId xmlns:a16="http://schemas.microsoft.com/office/drawing/2014/main" id="{8484609E-4C43-4C3F-BAEB-E5C5F7B88B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108" y="3416136"/>
            <a:ext cx="103083" cy="251264"/>
          </a:xfrm>
          <a:prstGeom prst="rect">
            <a:avLst/>
          </a:prstGeom>
        </p:spPr>
      </p:pic>
      <p:pic>
        <p:nvPicPr>
          <p:cNvPr id="26" name="Picture 25">
            <a:extLst>
              <a:ext uri="{FF2B5EF4-FFF2-40B4-BE49-F238E27FC236}">
                <a16:creationId xmlns:a16="http://schemas.microsoft.com/office/drawing/2014/main" id="{6670F51D-57B7-43CC-A878-A48B2B408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5771" y="2640069"/>
            <a:ext cx="103083" cy="251264"/>
          </a:xfrm>
          <a:prstGeom prst="rect">
            <a:avLst/>
          </a:prstGeom>
        </p:spPr>
      </p:pic>
      <p:pic>
        <p:nvPicPr>
          <p:cNvPr id="27" name="Picture 26">
            <a:extLst>
              <a:ext uri="{FF2B5EF4-FFF2-40B4-BE49-F238E27FC236}">
                <a16:creationId xmlns:a16="http://schemas.microsoft.com/office/drawing/2014/main" id="{C2DE9324-C71A-4C1A-AA3D-87A68057D6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419" y="3998968"/>
            <a:ext cx="103083" cy="251264"/>
          </a:xfrm>
          <a:prstGeom prst="rect">
            <a:avLst/>
          </a:prstGeom>
        </p:spPr>
      </p:pic>
      <p:pic>
        <p:nvPicPr>
          <p:cNvPr id="28" name="Picture 27">
            <a:extLst>
              <a:ext uri="{FF2B5EF4-FFF2-40B4-BE49-F238E27FC236}">
                <a16:creationId xmlns:a16="http://schemas.microsoft.com/office/drawing/2014/main" id="{78716EE2-2106-407C-A277-8FD18719E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8206" y="2579684"/>
            <a:ext cx="103083" cy="251264"/>
          </a:xfrm>
          <a:prstGeom prst="rect">
            <a:avLst/>
          </a:prstGeom>
        </p:spPr>
      </p:pic>
      <p:pic>
        <p:nvPicPr>
          <p:cNvPr id="29" name="Picture 28">
            <a:extLst>
              <a:ext uri="{FF2B5EF4-FFF2-40B4-BE49-F238E27FC236}">
                <a16:creationId xmlns:a16="http://schemas.microsoft.com/office/drawing/2014/main" id="{3A5A8E18-7115-4194-A907-782C6010DF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9259" y="4204904"/>
            <a:ext cx="103083" cy="251264"/>
          </a:xfrm>
          <a:prstGeom prst="rect">
            <a:avLst/>
          </a:prstGeom>
        </p:spPr>
      </p:pic>
      <p:pic>
        <p:nvPicPr>
          <p:cNvPr id="30" name="Picture 29">
            <a:extLst>
              <a:ext uri="{FF2B5EF4-FFF2-40B4-BE49-F238E27FC236}">
                <a16:creationId xmlns:a16="http://schemas.microsoft.com/office/drawing/2014/main" id="{211B1D15-6ABD-442E-BD19-4FB64DE7F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8851" y="3035127"/>
            <a:ext cx="103083" cy="251264"/>
          </a:xfrm>
          <a:prstGeom prst="rect">
            <a:avLst/>
          </a:prstGeom>
        </p:spPr>
      </p:pic>
      <p:pic>
        <p:nvPicPr>
          <p:cNvPr id="31" name="Picture 30">
            <a:extLst>
              <a:ext uri="{FF2B5EF4-FFF2-40B4-BE49-F238E27FC236}">
                <a16:creationId xmlns:a16="http://schemas.microsoft.com/office/drawing/2014/main" id="{421D8E10-4870-4298-8203-0274B0AF0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7580" y="3603750"/>
            <a:ext cx="103083" cy="251264"/>
          </a:xfrm>
          <a:prstGeom prst="rect">
            <a:avLst/>
          </a:prstGeom>
        </p:spPr>
      </p:pic>
      <p:pic>
        <p:nvPicPr>
          <p:cNvPr id="32" name="Picture 31">
            <a:extLst>
              <a:ext uri="{FF2B5EF4-FFF2-40B4-BE49-F238E27FC236}">
                <a16:creationId xmlns:a16="http://schemas.microsoft.com/office/drawing/2014/main" id="{A9B4BC9F-92BD-4DCA-9F95-79D3F1039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917" y="4046144"/>
            <a:ext cx="103083" cy="251264"/>
          </a:xfrm>
          <a:prstGeom prst="rect">
            <a:avLst/>
          </a:prstGeom>
        </p:spPr>
      </p:pic>
      <p:pic>
        <p:nvPicPr>
          <p:cNvPr id="33" name="Picture 32">
            <a:extLst>
              <a:ext uri="{FF2B5EF4-FFF2-40B4-BE49-F238E27FC236}">
                <a16:creationId xmlns:a16="http://schemas.microsoft.com/office/drawing/2014/main" id="{E00B39F4-8E39-4F02-89F2-2FF30FDF2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0935" y="2570300"/>
            <a:ext cx="103083" cy="251264"/>
          </a:xfrm>
          <a:prstGeom prst="rect">
            <a:avLst/>
          </a:prstGeom>
        </p:spPr>
      </p:pic>
      <p:pic>
        <p:nvPicPr>
          <p:cNvPr id="34" name="Picture 33">
            <a:extLst>
              <a:ext uri="{FF2B5EF4-FFF2-40B4-BE49-F238E27FC236}">
                <a16:creationId xmlns:a16="http://schemas.microsoft.com/office/drawing/2014/main" id="{9A4ACCB6-33FA-4E20-BEAF-0F3C10505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5448" y="3258874"/>
            <a:ext cx="103083" cy="251264"/>
          </a:xfrm>
          <a:prstGeom prst="rect">
            <a:avLst/>
          </a:prstGeom>
        </p:spPr>
      </p:pic>
      <p:pic>
        <p:nvPicPr>
          <p:cNvPr id="35" name="Picture 34">
            <a:extLst>
              <a:ext uri="{FF2B5EF4-FFF2-40B4-BE49-F238E27FC236}">
                <a16:creationId xmlns:a16="http://schemas.microsoft.com/office/drawing/2014/main" id="{38FE8A9A-3560-40DC-8758-990DFF9716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2434" y="3503126"/>
            <a:ext cx="103083" cy="251264"/>
          </a:xfrm>
          <a:prstGeom prst="rect">
            <a:avLst/>
          </a:prstGeom>
        </p:spPr>
      </p:pic>
      <p:pic>
        <p:nvPicPr>
          <p:cNvPr id="36" name="Picture 35">
            <a:extLst>
              <a:ext uri="{FF2B5EF4-FFF2-40B4-BE49-F238E27FC236}">
                <a16:creationId xmlns:a16="http://schemas.microsoft.com/office/drawing/2014/main" id="{F69834B0-811F-43DB-9A86-8671A1284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391" y="3846568"/>
            <a:ext cx="103083" cy="251264"/>
          </a:xfrm>
          <a:prstGeom prst="rect">
            <a:avLst/>
          </a:prstGeom>
        </p:spPr>
      </p:pic>
      <p:pic>
        <p:nvPicPr>
          <p:cNvPr id="37" name="Picture 36">
            <a:extLst>
              <a:ext uri="{FF2B5EF4-FFF2-40B4-BE49-F238E27FC236}">
                <a16:creationId xmlns:a16="http://schemas.microsoft.com/office/drawing/2014/main" id="{E186CFF8-F9B8-48DA-A6E0-1F2EB78B5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636" y="2437356"/>
            <a:ext cx="103083" cy="251264"/>
          </a:xfrm>
          <a:prstGeom prst="rect">
            <a:avLst/>
          </a:prstGeom>
        </p:spPr>
      </p:pic>
      <p:pic>
        <p:nvPicPr>
          <p:cNvPr id="38" name="Picture 37">
            <a:extLst>
              <a:ext uri="{FF2B5EF4-FFF2-40B4-BE49-F238E27FC236}">
                <a16:creationId xmlns:a16="http://schemas.microsoft.com/office/drawing/2014/main" id="{9EFBEAF6-E21A-47DE-ACEF-A4B487EE2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0973" y="3503126"/>
            <a:ext cx="103083" cy="251264"/>
          </a:xfrm>
          <a:prstGeom prst="rect">
            <a:avLst/>
          </a:prstGeom>
        </p:spPr>
      </p:pic>
      <p:pic>
        <p:nvPicPr>
          <p:cNvPr id="39" name="Picture 38">
            <a:extLst>
              <a:ext uri="{FF2B5EF4-FFF2-40B4-BE49-F238E27FC236}">
                <a16:creationId xmlns:a16="http://schemas.microsoft.com/office/drawing/2014/main" id="{4BE6178B-CAC2-40AE-80FF-E287032F9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532" y="3075018"/>
            <a:ext cx="103083" cy="251264"/>
          </a:xfrm>
          <a:prstGeom prst="rect">
            <a:avLst/>
          </a:prstGeom>
        </p:spPr>
      </p:pic>
      <p:pic>
        <p:nvPicPr>
          <p:cNvPr id="40" name="Picture 39">
            <a:extLst>
              <a:ext uri="{FF2B5EF4-FFF2-40B4-BE49-F238E27FC236}">
                <a16:creationId xmlns:a16="http://schemas.microsoft.com/office/drawing/2014/main" id="{C00ED4F3-1352-4337-8666-D0593EB96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217" y="2673134"/>
            <a:ext cx="103083" cy="251264"/>
          </a:xfrm>
          <a:prstGeom prst="rect">
            <a:avLst/>
          </a:prstGeom>
        </p:spPr>
      </p:pic>
      <p:pic>
        <p:nvPicPr>
          <p:cNvPr id="42" name="Picture 41">
            <a:extLst>
              <a:ext uri="{FF2B5EF4-FFF2-40B4-BE49-F238E27FC236}">
                <a16:creationId xmlns:a16="http://schemas.microsoft.com/office/drawing/2014/main" id="{3737E0CF-B991-4D44-A02B-5B7E946C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436" y="2809543"/>
            <a:ext cx="1079822" cy="644212"/>
          </a:xfrm>
          <a:prstGeom prst="rect">
            <a:avLst/>
          </a:prstGeom>
        </p:spPr>
      </p:pic>
      <p:pic>
        <p:nvPicPr>
          <p:cNvPr id="43" name="Picture 42">
            <a:extLst>
              <a:ext uri="{FF2B5EF4-FFF2-40B4-BE49-F238E27FC236}">
                <a16:creationId xmlns:a16="http://schemas.microsoft.com/office/drawing/2014/main" id="{9AC360AC-7F31-43A8-B77C-6F6EF5ACB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52" y="2809543"/>
            <a:ext cx="1079822" cy="644212"/>
          </a:xfrm>
          <a:prstGeom prst="rect">
            <a:avLst/>
          </a:prstGeom>
        </p:spPr>
      </p:pic>
      <p:pic>
        <p:nvPicPr>
          <p:cNvPr id="67" name="Picture 66">
            <a:extLst>
              <a:ext uri="{FF2B5EF4-FFF2-40B4-BE49-F238E27FC236}">
                <a16:creationId xmlns:a16="http://schemas.microsoft.com/office/drawing/2014/main" id="{9D7EB73D-1AD2-45F6-ACAF-FAB67CA98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516" y="2822807"/>
            <a:ext cx="1079822" cy="644212"/>
          </a:xfrm>
          <a:prstGeom prst="rect">
            <a:avLst/>
          </a:prstGeom>
        </p:spPr>
      </p:pic>
      <p:pic>
        <p:nvPicPr>
          <p:cNvPr id="73" name="Picture 72">
            <a:extLst>
              <a:ext uri="{FF2B5EF4-FFF2-40B4-BE49-F238E27FC236}">
                <a16:creationId xmlns:a16="http://schemas.microsoft.com/office/drawing/2014/main" id="{B4B91507-A6DB-41EF-8C9D-2EAAF1A25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932" y="2822725"/>
            <a:ext cx="1079822" cy="644212"/>
          </a:xfrm>
          <a:prstGeom prst="rect">
            <a:avLst/>
          </a:prstGeom>
        </p:spPr>
      </p:pic>
      <p:pic>
        <p:nvPicPr>
          <p:cNvPr id="79" name="Picture 78">
            <a:extLst>
              <a:ext uri="{FF2B5EF4-FFF2-40B4-BE49-F238E27FC236}">
                <a16:creationId xmlns:a16="http://schemas.microsoft.com/office/drawing/2014/main" id="{9F8563B6-1046-4DEB-B74C-6932FB79A2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5138" y="2909495"/>
            <a:ext cx="103083" cy="251264"/>
          </a:xfrm>
          <a:prstGeom prst="rect">
            <a:avLst/>
          </a:prstGeom>
        </p:spPr>
      </p:pic>
      <p:pic>
        <p:nvPicPr>
          <p:cNvPr id="80" name="Picture 79">
            <a:extLst>
              <a:ext uri="{FF2B5EF4-FFF2-40B4-BE49-F238E27FC236}">
                <a16:creationId xmlns:a16="http://schemas.microsoft.com/office/drawing/2014/main" id="{5AF959C7-0B61-46FD-9A16-0344BBCC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8312" y="3673902"/>
            <a:ext cx="565292" cy="565292"/>
          </a:xfrm>
          <a:prstGeom prst="rect">
            <a:avLst/>
          </a:prstGeom>
        </p:spPr>
      </p:pic>
      <p:pic>
        <p:nvPicPr>
          <p:cNvPr id="81" name="Picture 80">
            <a:extLst>
              <a:ext uri="{FF2B5EF4-FFF2-40B4-BE49-F238E27FC236}">
                <a16:creationId xmlns:a16="http://schemas.microsoft.com/office/drawing/2014/main" id="{91D605F8-BD3C-4449-B6B3-EE8BAE4FB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960" y="3666964"/>
            <a:ext cx="565292" cy="565292"/>
          </a:xfrm>
          <a:prstGeom prst="rect">
            <a:avLst/>
          </a:prstGeom>
        </p:spPr>
      </p:pic>
      <p:pic>
        <p:nvPicPr>
          <p:cNvPr id="82" name="Picture 81">
            <a:extLst>
              <a:ext uri="{FF2B5EF4-FFF2-40B4-BE49-F238E27FC236}">
                <a16:creationId xmlns:a16="http://schemas.microsoft.com/office/drawing/2014/main" id="{E4BD9DEB-C79A-432B-838C-6C995B3A9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508" y="3699560"/>
            <a:ext cx="565292" cy="565292"/>
          </a:xfrm>
          <a:prstGeom prst="rect">
            <a:avLst/>
          </a:prstGeom>
        </p:spPr>
      </p:pic>
      <p:pic>
        <p:nvPicPr>
          <p:cNvPr id="83" name="Picture 82">
            <a:extLst>
              <a:ext uri="{FF2B5EF4-FFF2-40B4-BE49-F238E27FC236}">
                <a16:creationId xmlns:a16="http://schemas.microsoft.com/office/drawing/2014/main" id="{67858FB9-91D2-4A05-8D74-75358E5D6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3693" y="3683908"/>
            <a:ext cx="565292" cy="565292"/>
          </a:xfrm>
          <a:prstGeom prst="rect">
            <a:avLst/>
          </a:prstGeom>
        </p:spPr>
      </p:pic>
      <p:pic>
        <p:nvPicPr>
          <p:cNvPr id="85" name="Picture 84">
            <a:extLst>
              <a:ext uri="{FF2B5EF4-FFF2-40B4-BE49-F238E27FC236}">
                <a16:creationId xmlns:a16="http://schemas.microsoft.com/office/drawing/2014/main" id="{80ABD627-A785-4F93-912D-FB4567D00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8731" y="3699124"/>
            <a:ext cx="565292" cy="565292"/>
          </a:xfrm>
          <a:prstGeom prst="rect">
            <a:avLst/>
          </a:prstGeom>
        </p:spPr>
      </p:pic>
      <p:sp>
        <p:nvSpPr>
          <p:cNvPr id="87" name="Rectangle 86">
            <a:extLst>
              <a:ext uri="{FF2B5EF4-FFF2-40B4-BE49-F238E27FC236}">
                <a16:creationId xmlns:a16="http://schemas.microsoft.com/office/drawing/2014/main" id="{BCE6400C-3CD5-43E3-A221-417E7F32E96A}"/>
              </a:ext>
            </a:extLst>
          </p:cNvPr>
          <p:cNvSpPr/>
          <p:nvPr/>
        </p:nvSpPr>
        <p:spPr>
          <a:xfrm>
            <a:off x="3210147" y="4940499"/>
            <a:ext cx="1895071"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pt-BR"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30 ÷ 4 = 7 r 2</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91" name="Rectangle 90">
            <a:extLst>
              <a:ext uri="{FF2B5EF4-FFF2-40B4-BE49-F238E27FC236}">
                <a16:creationId xmlns:a16="http://schemas.microsoft.com/office/drawing/2014/main" id="{ED347153-AF08-43C1-9A9D-96A76F9E3F69}"/>
              </a:ext>
            </a:extLst>
          </p:cNvPr>
          <p:cNvSpPr/>
          <p:nvPr/>
        </p:nvSpPr>
        <p:spPr>
          <a:xfrm>
            <a:off x="7347726" y="4987100"/>
            <a:ext cx="2163028"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pt-BR"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8 tents needed.</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4" name="TextBox 19">
            <a:extLst>
              <a:ext uri="{FF2B5EF4-FFF2-40B4-BE49-F238E27FC236}">
                <a16:creationId xmlns:a16="http://schemas.microsoft.com/office/drawing/2014/main" id="{7109AAE4-6C82-45D5-BF56-20504EB05744}"/>
              </a:ext>
            </a:extLst>
          </p:cNvPr>
          <p:cNvSpPr txBox="1"/>
          <p:nvPr/>
        </p:nvSpPr>
        <p:spPr>
          <a:xfrm>
            <a:off x="3296651" y="5710540"/>
            <a:ext cx="589582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need another tent for the 2 left over scouts. </a:t>
            </a:r>
          </a:p>
        </p:txBody>
      </p:sp>
    </p:spTree>
    <p:extLst>
      <p:ext uri="{BB962C8B-B14F-4D97-AF65-F5344CB8AC3E}">
        <p14:creationId xmlns:p14="http://schemas.microsoft.com/office/powerpoint/2010/main" val="10011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0056 0.05741 " pathEditMode="relative" rAng="0" ptsTypes="AA">
                                      <p:cBhvr>
                                        <p:cTn id="6" dur="2000" fill="hold"/>
                                        <p:tgtEl>
                                          <p:spTgt spid="20"/>
                                        </p:tgtEl>
                                        <p:attrNameLst>
                                          <p:attrName>ppt_x</p:attrName>
                                          <p:attrName>ppt_y</p:attrName>
                                        </p:attrNameLst>
                                      </p:cBhvr>
                                      <p:rCtr x="-286" y="2870"/>
                                    </p:animMotion>
                                  </p:childTnLst>
                                </p:cTn>
                              </p:par>
                              <p:par>
                                <p:cTn id="7" presetID="42" presetClass="path" presetSubtype="0" accel="50000" decel="50000" fill="hold" nodeType="withEffect">
                                  <p:stCondLst>
                                    <p:cond delay="0"/>
                                  </p:stCondLst>
                                  <p:childTnLst>
                                    <p:animMotion origin="layout" path="M 2.77556E-17 -7.40741E-7 L -0.06914 0.06412 " pathEditMode="relative" rAng="0" ptsTypes="AA">
                                      <p:cBhvr>
                                        <p:cTn id="8" dur="2000" fill="hold"/>
                                        <p:tgtEl>
                                          <p:spTgt spid="26"/>
                                        </p:tgtEl>
                                        <p:attrNameLst>
                                          <p:attrName>ppt_x</p:attrName>
                                          <p:attrName>ppt_y</p:attrName>
                                        </p:attrNameLst>
                                      </p:cBhvr>
                                      <p:rCtr x="-3464" y="3194"/>
                                    </p:animMotion>
                                  </p:childTnLst>
                                </p:cTn>
                              </p:par>
                              <p:par>
                                <p:cTn id="9" presetID="42" presetClass="path" presetSubtype="0" accel="50000" decel="50000" fill="hold" nodeType="withEffect">
                                  <p:stCondLst>
                                    <p:cond delay="0"/>
                                  </p:stCondLst>
                                  <p:childTnLst>
                                    <p:animMotion origin="layout" path="M 4.16667E-6 4.81481E-6 L -0.07487 -0.04584 " pathEditMode="relative" rAng="0" ptsTypes="AA">
                                      <p:cBhvr>
                                        <p:cTn id="10" dur="2000" fill="hold"/>
                                        <p:tgtEl>
                                          <p:spTgt spid="25"/>
                                        </p:tgtEl>
                                        <p:attrNameLst>
                                          <p:attrName>ppt_x</p:attrName>
                                          <p:attrName>ppt_y</p:attrName>
                                        </p:attrNameLst>
                                      </p:cBhvr>
                                      <p:rCtr x="-3750" y="-2292"/>
                                    </p:animMotion>
                                  </p:childTnLst>
                                </p:cTn>
                              </p:par>
                              <p:par>
                                <p:cTn id="11" presetID="42" presetClass="path" presetSubtype="0" accel="50000" decel="50000" fill="hold" nodeType="withEffect">
                                  <p:stCondLst>
                                    <p:cond delay="0"/>
                                  </p:stCondLst>
                                  <p:childTnLst>
                                    <p:animMotion origin="layout" path="M -1.25E-6 2.59259E-6 L -0.01614 -0.12778 " pathEditMode="relative" rAng="0" ptsTypes="AA">
                                      <p:cBhvr>
                                        <p:cTn id="12" dur="2000" fill="hold"/>
                                        <p:tgtEl>
                                          <p:spTgt spid="23"/>
                                        </p:tgtEl>
                                        <p:attrNameLst>
                                          <p:attrName>ppt_x</p:attrName>
                                          <p:attrName>ppt_y</p:attrName>
                                        </p:attrNameLst>
                                      </p:cBhvr>
                                      <p:rCtr x="-807" y="-6389"/>
                                    </p:animMotion>
                                  </p:childTnLst>
                                </p:cTn>
                              </p:par>
                            </p:childTnLst>
                          </p:cTn>
                        </p:par>
                        <p:par>
                          <p:cTn id="13" fill="hold">
                            <p:stCondLst>
                              <p:cond delay="2000"/>
                            </p:stCondLst>
                            <p:childTnLst>
                              <p:par>
                                <p:cTn id="14" presetID="10" presetClass="entr" presetSubtype="0" fill="hold" nodeType="afterEffect">
                                  <p:stCondLst>
                                    <p:cond delay="2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xit" presetSubtype="0" fill="hold" nodeType="withEffect">
                                  <p:stCondLst>
                                    <p:cond delay="20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20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nodeType="withEffect">
                                  <p:stCondLst>
                                    <p:cond delay="20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par>
                                <p:cTn id="29" presetID="10" presetClass="exit" presetSubtype="0" fill="hold" nodeType="withEffect">
                                  <p:stCondLst>
                                    <p:cond delay="20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08333E-7 2.96296E-6 L -0.01055 -0.16135 " pathEditMode="relative" rAng="0" ptsTypes="AA">
                                      <p:cBhvr>
                                        <p:cTn id="35" dur="2000" fill="hold"/>
                                        <p:tgtEl>
                                          <p:spTgt spid="21"/>
                                        </p:tgtEl>
                                        <p:attrNameLst>
                                          <p:attrName>ppt_x</p:attrName>
                                          <p:attrName>ppt_y</p:attrName>
                                        </p:attrNameLst>
                                      </p:cBhvr>
                                      <p:rCtr x="-534" y="-8079"/>
                                    </p:animMotion>
                                  </p:childTnLst>
                                </p:cTn>
                              </p:par>
                              <p:par>
                                <p:cTn id="36" presetID="42" presetClass="path" presetSubtype="0" accel="50000" decel="50000" fill="hold" nodeType="withEffect">
                                  <p:stCondLst>
                                    <p:cond delay="0"/>
                                  </p:stCondLst>
                                  <p:childTnLst>
                                    <p:animMotion origin="layout" path="M 2.5E-6 4.07407E-6 L -0.05573 -0.11297 " pathEditMode="relative" rAng="0" ptsTypes="AA">
                                      <p:cBhvr>
                                        <p:cTn id="37" dur="2000" fill="hold"/>
                                        <p:tgtEl>
                                          <p:spTgt spid="24"/>
                                        </p:tgtEl>
                                        <p:attrNameLst>
                                          <p:attrName>ppt_x</p:attrName>
                                          <p:attrName>ppt_y</p:attrName>
                                        </p:attrNameLst>
                                      </p:cBhvr>
                                      <p:rCtr x="-2786" y="-5648"/>
                                    </p:animMotion>
                                  </p:childTnLst>
                                </p:cTn>
                              </p:par>
                              <p:par>
                                <p:cTn id="38" presetID="42" presetClass="path" presetSubtype="0" accel="50000" decel="50000" fill="hold" nodeType="withEffect">
                                  <p:stCondLst>
                                    <p:cond delay="0"/>
                                  </p:stCondLst>
                                  <p:childTnLst>
                                    <p:animMotion origin="layout" path="M 5.55112E-17 3.33333E-6 L -0.05013 0.01088 " pathEditMode="relative" rAng="0" ptsTypes="AA">
                                      <p:cBhvr>
                                        <p:cTn id="39" dur="2000" fill="hold"/>
                                        <p:tgtEl>
                                          <p:spTgt spid="14"/>
                                        </p:tgtEl>
                                        <p:attrNameLst>
                                          <p:attrName>ppt_x</p:attrName>
                                          <p:attrName>ppt_y</p:attrName>
                                        </p:attrNameLst>
                                      </p:cBhvr>
                                      <p:rCtr x="-2513" y="532"/>
                                    </p:animMotion>
                                  </p:childTnLst>
                                </p:cTn>
                              </p:par>
                              <p:par>
                                <p:cTn id="40" presetID="42" presetClass="path" presetSubtype="0" accel="50000" decel="50000" fill="hold" nodeType="withEffect">
                                  <p:stCondLst>
                                    <p:cond delay="0"/>
                                  </p:stCondLst>
                                  <p:childTnLst>
                                    <p:animMotion origin="layout" path="M 0.00143 -0.00162 L 0.00404 0.07268 " pathEditMode="relative" rAng="0" ptsTypes="AA">
                                      <p:cBhvr>
                                        <p:cTn id="41" dur="2000" fill="hold"/>
                                        <p:tgtEl>
                                          <p:spTgt spid="11"/>
                                        </p:tgtEl>
                                        <p:attrNameLst>
                                          <p:attrName>ppt_x</p:attrName>
                                          <p:attrName>ppt_y</p:attrName>
                                        </p:attrNameLst>
                                      </p:cBhvr>
                                      <p:rCtr x="130" y="3704"/>
                                    </p:animMotion>
                                  </p:childTnLst>
                                </p:cTn>
                              </p:par>
                            </p:childTnLst>
                          </p:cTn>
                        </p:par>
                        <p:par>
                          <p:cTn id="42" fill="hold">
                            <p:stCondLst>
                              <p:cond delay="2000"/>
                            </p:stCondLst>
                            <p:childTnLst>
                              <p:par>
                                <p:cTn id="43" presetID="10" presetClass="entr" presetSubtype="0" fill="hold" nodeType="afterEffect">
                                  <p:stCondLst>
                                    <p:cond delay="2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2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xit" presetSubtype="0" fill="hold" nodeType="withEffect">
                                  <p:stCondLst>
                                    <p:cond delay="20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nodeType="withEffect">
                                  <p:stCondLst>
                                    <p:cond delay="20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20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nodeType="withEffect">
                                  <p:stCondLst>
                                    <p:cond delay="20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1.25E-6 -4.44444E-6 L 0.04232 0.0875 " pathEditMode="relative" rAng="0" ptsTypes="AA">
                                      <p:cBhvr>
                                        <p:cTn id="64" dur="2000" fill="hold"/>
                                        <p:tgtEl>
                                          <p:spTgt spid="28"/>
                                        </p:tgtEl>
                                        <p:attrNameLst>
                                          <p:attrName>ppt_x</p:attrName>
                                          <p:attrName>ppt_y</p:attrName>
                                        </p:attrNameLst>
                                      </p:cBhvr>
                                      <p:rCtr x="2109" y="4375"/>
                                    </p:animMotion>
                                  </p:childTnLst>
                                </p:cTn>
                              </p:par>
                              <p:par>
                                <p:cTn id="65" presetID="42" presetClass="path" presetSubtype="0" accel="50000" decel="50000" fill="hold" nodeType="withEffect">
                                  <p:stCondLst>
                                    <p:cond delay="0"/>
                                  </p:stCondLst>
                                  <p:childTnLst>
                                    <p:animMotion origin="layout" path="M 1.66667E-6 3.7037E-7 L -0.01602 0.02384 " pathEditMode="relative" rAng="0" ptsTypes="AA">
                                      <p:cBhvr>
                                        <p:cTn id="66" dur="2000" fill="hold"/>
                                        <p:tgtEl>
                                          <p:spTgt spid="30"/>
                                        </p:tgtEl>
                                        <p:attrNameLst>
                                          <p:attrName>ppt_x</p:attrName>
                                          <p:attrName>ppt_y</p:attrName>
                                        </p:attrNameLst>
                                      </p:cBhvr>
                                      <p:rCtr x="-807" y="1181"/>
                                    </p:animMotion>
                                  </p:childTnLst>
                                </p:cTn>
                              </p:par>
                              <p:par>
                                <p:cTn id="67" presetID="42" presetClass="path" presetSubtype="0" accel="50000" decel="50000" fill="hold" nodeType="withEffect">
                                  <p:stCondLst>
                                    <p:cond delay="0"/>
                                  </p:stCondLst>
                                  <p:childTnLst>
                                    <p:animMotion origin="layout" path="M -4.16667E-7 4.44444E-6 L 0.00378 -0.10487 " pathEditMode="relative" rAng="0" ptsTypes="AA">
                                      <p:cBhvr>
                                        <p:cTn id="68" dur="2000" fill="hold"/>
                                        <p:tgtEl>
                                          <p:spTgt spid="15"/>
                                        </p:tgtEl>
                                        <p:attrNameLst>
                                          <p:attrName>ppt_x</p:attrName>
                                          <p:attrName>ppt_y</p:attrName>
                                        </p:attrNameLst>
                                      </p:cBhvr>
                                      <p:rCtr x="182" y="-5255"/>
                                    </p:animMotion>
                                  </p:childTnLst>
                                </p:cTn>
                              </p:par>
                              <p:par>
                                <p:cTn id="69" presetID="42" presetClass="path" presetSubtype="0" accel="50000" decel="50000" fill="hold" nodeType="withEffect">
                                  <p:stCondLst>
                                    <p:cond delay="0"/>
                                  </p:stCondLst>
                                  <p:childTnLst>
                                    <p:animMotion origin="layout" path="M 3.75E-6 -7.40741E-7 L -0.04362 -0.14375 " pathEditMode="relative" rAng="0" ptsTypes="AA">
                                      <p:cBhvr>
                                        <p:cTn id="70" dur="2000" fill="hold"/>
                                        <p:tgtEl>
                                          <p:spTgt spid="19"/>
                                        </p:tgtEl>
                                        <p:attrNameLst>
                                          <p:attrName>ppt_x</p:attrName>
                                          <p:attrName>ppt_y</p:attrName>
                                        </p:attrNameLst>
                                      </p:cBhvr>
                                      <p:rCtr x="-2187" y="-7199"/>
                                    </p:animMotion>
                                  </p:childTnLst>
                                </p:cTn>
                              </p:par>
                            </p:childTnLst>
                          </p:cTn>
                        </p:par>
                        <p:par>
                          <p:cTn id="71" fill="hold">
                            <p:stCondLst>
                              <p:cond delay="2000"/>
                            </p:stCondLst>
                            <p:childTnLst>
                              <p:par>
                                <p:cTn id="72" presetID="10" presetClass="entr" presetSubtype="0" fill="hold" nodeType="afterEffect">
                                  <p:stCondLst>
                                    <p:cond delay="20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nodeType="withEffect">
                                  <p:stCondLst>
                                    <p:cond delay="20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500"/>
                                        <p:tgtEl>
                                          <p:spTgt spid="81"/>
                                        </p:tgtEl>
                                      </p:cBhvr>
                                    </p:animEffect>
                                  </p:childTnLst>
                                </p:cTn>
                              </p:par>
                              <p:par>
                                <p:cTn id="78" presetID="10" presetClass="exit" presetSubtype="0" fill="hold" nodeType="withEffect">
                                  <p:stCondLst>
                                    <p:cond delay="20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nodeType="withEffect">
                                  <p:stCondLst>
                                    <p:cond delay="2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0" presetClass="exit" presetSubtype="0" fill="hold" nodeType="withEffect">
                                  <p:stCondLst>
                                    <p:cond delay="20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10" presetClass="exit" presetSubtype="0" fill="hold" nodeType="withEffect">
                                  <p:stCondLst>
                                    <p:cond delay="20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4.375E-6 1.48148E-6 L -0.03164 -0.01158 " pathEditMode="relative" rAng="0" ptsTypes="AA">
                                      <p:cBhvr>
                                        <p:cTn id="93" dur="2000" fill="hold"/>
                                        <p:tgtEl>
                                          <p:spTgt spid="34"/>
                                        </p:tgtEl>
                                        <p:attrNameLst>
                                          <p:attrName>ppt_x</p:attrName>
                                          <p:attrName>ppt_y</p:attrName>
                                        </p:attrNameLst>
                                      </p:cBhvr>
                                      <p:rCtr x="-1589" y="-579"/>
                                    </p:animMotion>
                                  </p:childTnLst>
                                </p:cTn>
                              </p:par>
                              <p:par>
                                <p:cTn id="94" presetID="42" presetClass="path" presetSubtype="0" accel="50000" decel="50000" fill="hold" nodeType="withEffect">
                                  <p:stCondLst>
                                    <p:cond delay="0"/>
                                  </p:stCondLst>
                                  <p:childTnLst>
                                    <p:animMotion origin="layout" path="M -4.375E-6 4.44444E-6 L 0.01862 0.08888 " pathEditMode="relative" rAng="0" ptsTypes="AA">
                                      <p:cBhvr>
                                        <p:cTn id="95" dur="2000" fill="hold"/>
                                        <p:tgtEl>
                                          <p:spTgt spid="33"/>
                                        </p:tgtEl>
                                        <p:attrNameLst>
                                          <p:attrName>ppt_x</p:attrName>
                                          <p:attrName>ppt_y</p:attrName>
                                        </p:attrNameLst>
                                      </p:cBhvr>
                                      <p:rCtr x="924" y="4444"/>
                                    </p:animMotion>
                                  </p:childTnLst>
                                </p:cTn>
                              </p:par>
                              <p:par>
                                <p:cTn id="96" presetID="42" presetClass="path" presetSubtype="0" accel="50000" decel="50000" fill="hold" nodeType="withEffect">
                                  <p:stCondLst>
                                    <p:cond delay="0"/>
                                  </p:stCondLst>
                                  <p:childTnLst>
                                    <p:animMotion origin="layout" path="M 1.66667E-6 0 L 0.02135 -0.06181 " pathEditMode="relative" rAng="0" ptsTypes="AA">
                                      <p:cBhvr>
                                        <p:cTn id="97" dur="2000" fill="hold"/>
                                        <p:tgtEl>
                                          <p:spTgt spid="31"/>
                                        </p:tgtEl>
                                        <p:attrNameLst>
                                          <p:attrName>ppt_x</p:attrName>
                                          <p:attrName>ppt_y</p:attrName>
                                        </p:attrNameLst>
                                      </p:cBhvr>
                                      <p:rCtr x="1068" y="-3102"/>
                                    </p:animMotion>
                                  </p:childTnLst>
                                </p:cTn>
                              </p:par>
                              <p:par>
                                <p:cTn id="98" presetID="42" presetClass="path" presetSubtype="0" accel="50000" decel="50000" fill="hold" nodeType="withEffect">
                                  <p:stCondLst>
                                    <p:cond delay="0"/>
                                  </p:stCondLst>
                                  <p:childTnLst>
                                    <p:animMotion origin="layout" path="M -1.25E-6 1.11111E-6 L -0.01471 -0.11945 " pathEditMode="relative" rAng="0" ptsTypes="AA">
                                      <p:cBhvr>
                                        <p:cTn id="99" dur="2000" fill="hold"/>
                                        <p:tgtEl>
                                          <p:spTgt spid="27"/>
                                        </p:tgtEl>
                                        <p:attrNameLst>
                                          <p:attrName>ppt_x</p:attrName>
                                          <p:attrName>ppt_y</p:attrName>
                                        </p:attrNameLst>
                                      </p:cBhvr>
                                      <p:rCtr x="-742" y="-5972"/>
                                    </p:animMotion>
                                  </p:childTnLst>
                                </p:cTn>
                              </p:par>
                            </p:childTnLst>
                          </p:cTn>
                        </p:par>
                        <p:par>
                          <p:cTn id="100" fill="hold">
                            <p:stCondLst>
                              <p:cond delay="2000"/>
                            </p:stCondLst>
                            <p:childTnLst>
                              <p:par>
                                <p:cTn id="101" presetID="10" presetClass="entr" presetSubtype="0" fill="hold" nodeType="afterEffect">
                                  <p:stCondLst>
                                    <p:cond delay="20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par>
                                <p:cTn id="104" presetID="10" presetClass="entr" presetSubtype="0" fill="hold" nodeType="withEffect">
                                  <p:stCondLst>
                                    <p:cond delay="20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xit" presetSubtype="0" fill="hold" nodeType="withEffect">
                                  <p:stCondLst>
                                    <p:cond delay="200"/>
                                  </p:stCondLst>
                                  <p:childTnLst>
                                    <p:animEffect transition="out" filter="fade">
                                      <p:cBhvr>
                                        <p:cTn id="108" dur="500"/>
                                        <p:tgtEl>
                                          <p:spTgt spid="34"/>
                                        </p:tgtEl>
                                      </p:cBhvr>
                                    </p:animEffect>
                                    <p:set>
                                      <p:cBhvr>
                                        <p:cTn id="109" dur="1" fill="hold">
                                          <p:stCondLst>
                                            <p:cond delay="499"/>
                                          </p:stCondLst>
                                        </p:cTn>
                                        <p:tgtEl>
                                          <p:spTgt spid="34"/>
                                        </p:tgtEl>
                                        <p:attrNameLst>
                                          <p:attrName>style.visibility</p:attrName>
                                        </p:attrNameLst>
                                      </p:cBhvr>
                                      <p:to>
                                        <p:strVal val="hidden"/>
                                      </p:to>
                                    </p:set>
                                  </p:childTnLst>
                                </p:cTn>
                              </p:par>
                              <p:par>
                                <p:cTn id="110" presetID="10" presetClass="exit" presetSubtype="0" fill="hold" nodeType="withEffect">
                                  <p:stCondLst>
                                    <p:cond delay="200"/>
                                  </p:stCondLst>
                                  <p:childTnLst>
                                    <p:animEffect transition="out" filter="fade">
                                      <p:cBhvr>
                                        <p:cTn id="111" dur="500"/>
                                        <p:tgtEl>
                                          <p:spTgt spid="33"/>
                                        </p:tgtEl>
                                      </p:cBhvr>
                                    </p:animEffect>
                                    <p:set>
                                      <p:cBhvr>
                                        <p:cTn id="112" dur="1" fill="hold">
                                          <p:stCondLst>
                                            <p:cond delay="499"/>
                                          </p:stCondLst>
                                        </p:cTn>
                                        <p:tgtEl>
                                          <p:spTgt spid="33"/>
                                        </p:tgtEl>
                                        <p:attrNameLst>
                                          <p:attrName>style.visibility</p:attrName>
                                        </p:attrNameLst>
                                      </p:cBhvr>
                                      <p:to>
                                        <p:strVal val="hidden"/>
                                      </p:to>
                                    </p:set>
                                  </p:childTnLst>
                                </p:cTn>
                              </p:par>
                              <p:par>
                                <p:cTn id="113" presetID="10" presetClass="exit" presetSubtype="0" fill="hold" nodeType="withEffect">
                                  <p:stCondLst>
                                    <p:cond delay="200"/>
                                  </p:stCondLst>
                                  <p:childTnLst>
                                    <p:animEffect transition="out" filter="fade">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par>
                                <p:cTn id="116" presetID="10" presetClass="exit" presetSubtype="0" fill="hold" nodeType="withEffect">
                                  <p:stCondLst>
                                    <p:cond delay="200"/>
                                  </p:stCondLst>
                                  <p:childTnLst>
                                    <p:animEffect transition="out" filter="fade">
                                      <p:cBhvr>
                                        <p:cTn id="117" dur="500"/>
                                        <p:tgtEl>
                                          <p:spTgt spid="27"/>
                                        </p:tgtEl>
                                      </p:cBhvr>
                                    </p:animEffect>
                                    <p:set>
                                      <p:cBhvr>
                                        <p:cTn id="118" dur="1" fill="hold">
                                          <p:stCondLst>
                                            <p:cond delay="499"/>
                                          </p:stCondLst>
                                        </p:cTn>
                                        <p:tgtEl>
                                          <p:spTgt spid="2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nodeType="clickEffect">
                                  <p:stCondLst>
                                    <p:cond delay="0"/>
                                  </p:stCondLst>
                                  <p:childTnLst>
                                    <p:animMotion origin="layout" path="M -3.75E-6 2.22222E-6 L 0.04623 0.06944 " pathEditMode="relative" rAng="0" ptsTypes="AA">
                                      <p:cBhvr>
                                        <p:cTn id="122" dur="2000" fill="hold"/>
                                        <p:tgtEl>
                                          <p:spTgt spid="12"/>
                                        </p:tgtEl>
                                        <p:attrNameLst>
                                          <p:attrName>ppt_x</p:attrName>
                                          <p:attrName>ppt_y</p:attrName>
                                        </p:attrNameLst>
                                      </p:cBhvr>
                                      <p:rCtr x="2305" y="3472"/>
                                    </p:animMotion>
                                  </p:childTnLst>
                                </p:cTn>
                              </p:par>
                              <p:par>
                                <p:cTn id="123" presetID="42" presetClass="path" presetSubtype="0" accel="50000" decel="50000" fill="hold" nodeType="withEffect">
                                  <p:stCondLst>
                                    <p:cond delay="0"/>
                                  </p:stCondLst>
                                  <p:childTnLst>
                                    <p:animMotion origin="layout" path="M -2.08333E-6 -1.11111E-6 L -0.01315 0.11111 " pathEditMode="relative" rAng="0" ptsTypes="AA">
                                      <p:cBhvr>
                                        <p:cTn id="124" dur="2000" fill="hold"/>
                                        <p:tgtEl>
                                          <p:spTgt spid="37"/>
                                        </p:tgtEl>
                                        <p:attrNameLst>
                                          <p:attrName>ppt_x</p:attrName>
                                          <p:attrName>ppt_y</p:attrName>
                                        </p:attrNameLst>
                                      </p:cBhvr>
                                      <p:rCtr x="-664" y="5556"/>
                                    </p:animMotion>
                                  </p:childTnLst>
                                </p:cTn>
                              </p:par>
                              <p:par>
                                <p:cTn id="125" presetID="42" presetClass="path" presetSubtype="0" accel="50000" decel="50000" fill="hold" nodeType="withEffect">
                                  <p:stCondLst>
                                    <p:cond delay="0"/>
                                  </p:stCondLst>
                                  <p:childTnLst>
                                    <p:animMotion origin="layout" path="M -4.375E-6 1.48148E-6 L -0.02031 -0.06158 " pathEditMode="relative" rAng="0" ptsTypes="AA">
                                      <p:cBhvr>
                                        <p:cTn id="126" dur="2000" fill="hold"/>
                                        <p:tgtEl>
                                          <p:spTgt spid="17"/>
                                        </p:tgtEl>
                                        <p:attrNameLst>
                                          <p:attrName>ppt_x</p:attrName>
                                          <p:attrName>ppt_y</p:attrName>
                                        </p:attrNameLst>
                                      </p:cBhvr>
                                      <p:rCtr x="-1016" y="-3079"/>
                                    </p:animMotion>
                                  </p:childTnLst>
                                </p:cTn>
                              </p:par>
                              <p:par>
                                <p:cTn id="127" presetID="42" presetClass="path" presetSubtype="0" accel="50000" decel="50000" fill="hold" nodeType="withEffect">
                                  <p:stCondLst>
                                    <p:cond delay="0"/>
                                  </p:stCondLst>
                                  <p:childTnLst>
                                    <p:animMotion origin="layout" path="M 1.875E-6 3.33333E-6 L 0.01146 -0.09746 " pathEditMode="relative" rAng="0" ptsTypes="AA">
                                      <p:cBhvr>
                                        <p:cTn id="128" dur="2000" fill="hold"/>
                                        <p:tgtEl>
                                          <p:spTgt spid="36"/>
                                        </p:tgtEl>
                                        <p:attrNameLst>
                                          <p:attrName>ppt_x</p:attrName>
                                          <p:attrName>ppt_y</p:attrName>
                                        </p:attrNameLst>
                                      </p:cBhvr>
                                      <p:rCtr x="573" y="-4884"/>
                                    </p:animMotion>
                                  </p:childTnLst>
                                </p:cTn>
                              </p:par>
                            </p:childTnLst>
                          </p:cTn>
                        </p:par>
                        <p:par>
                          <p:cTn id="129" fill="hold">
                            <p:stCondLst>
                              <p:cond delay="2000"/>
                            </p:stCondLst>
                            <p:childTnLst>
                              <p:par>
                                <p:cTn id="130" presetID="10" presetClass="entr" presetSubtype="0" fill="hold" nodeType="afterEffect">
                                  <p:stCondLst>
                                    <p:cond delay="20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500"/>
                                        <p:tgtEl>
                                          <p:spTgt spid="61"/>
                                        </p:tgtEl>
                                      </p:cBhvr>
                                    </p:animEffect>
                                  </p:childTnLst>
                                </p:cTn>
                              </p:par>
                              <p:par>
                                <p:cTn id="133" presetID="10" presetClass="entr" presetSubtype="0" fill="hold" nodeType="withEffect">
                                  <p:stCondLst>
                                    <p:cond delay="20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xit" presetSubtype="0" fill="hold" nodeType="withEffect">
                                  <p:stCondLst>
                                    <p:cond delay="200"/>
                                  </p:stCondLst>
                                  <p:childTnLst>
                                    <p:animEffect transition="out" filter="fade">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par>
                                <p:cTn id="139" presetID="10" presetClass="exit" presetSubtype="0" fill="hold" nodeType="withEffect">
                                  <p:stCondLst>
                                    <p:cond delay="200"/>
                                  </p:stCondLst>
                                  <p:childTnLst>
                                    <p:animEffect transition="out" filter="fade">
                                      <p:cBhvr>
                                        <p:cTn id="140" dur="500"/>
                                        <p:tgtEl>
                                          <p:spTgt spid="37"/>
                                        </p:tgtEl>
                                      </p:cBhvr>
                                    </p:animEffect>
                                    <p:set>
                                      <p:cBhvr>
                                        <p:cTn id="141" dur="1" fill="hold">
                                          <p:stCondLst>
                                            <p:cond delay="499"/>
                                          </p:stCondLst>
                                        </p:cTn>
                                        <p:tgtEl>
                                          <p:spTgt spid="37"/>
                                        </p:tgtEl>
                                        <p:attrNameLst>
                                          <p:attrName>style.visibility</p:attrName>
                                        </p:attrNameLst>
                                      </p:cBhvr>
                                      <p:to>
                                        <p:strVal val="hidden"/>
                                      </p:to>
                                    </p:set>
                                  </p:childTnLst>
                                </p:cTn>
                              </p:par>
                              <p:par>
                                <p:cTn id="142" presetID="10" presetClass="exit" presetSubtype="0" fill="hold" nodeType="withEffect">
                                  <p:stCondLst>
                                    <p:cond delay="200"/>
                                  </p:stCondLst>
                                  <p:childTnLst>
                                    <p:animEffect transition="out" filter="fade">
                                      <p:cBhvr>
                                        <p:cTn id="143" dur="500"/>
                                        <p:tgtEl>
                                          <p:spTgt spid="17"/>
                                        </p:tgtEl>
                                      </p:cBhvr>
                                    </p:animEffect>
                                    <p:set>
                                      <p:cBhvr>
                                        <p:cTn id="144" dur="1" fill="hold">
                                          <p:stCondLst>
                                            <p:cond delay="499"/>
                                          </p:stCondLst>
                                        </p:cTn>
                                        <p:tgtEl>
                                          <p:spTgt spid="17"/>
                                        </p:tgtEl>
                                        <p:attrNameLst>
                                          <p:attrName>style.visibility</p:attrName>
                                        </p:attrNameLst>
                                      </p:cBhvr>
                                      <p:to>
                                        <p:strVal val="hidden"/>
                                      </p:to>
                                    </p:set>
                                  </p:childTnLst>
                                </p:cTn>
                              </p:par>
                              <p:par>
                                <p:cTn id="145" presetID="10" presetClass="exit" presetSubtype="0" fill="hold" nodeType="withEffect">
                                  <p:stCondLst>
                                    <p:cond delay="200"/>
                                  </p:stCondLst>
                                  <p:childTnLst>
                                    <p:animEffect transition="out" filter="fade">
                                      <p:cBhvr>
                                        <p:cTn id="146" dur="500"/>
                                        <p:tgtEl>
                                          <p:spTgt spid="36"/>
                                        </p:tgtEl>
                                      </p:cBhvr>
                                    </p:animEffect>
                                    <p:set>
                                      <p:cBhvr>
                                        <p:cTn id="147" dur="1" fill="hold">
                                          <p:stCondLst>
                                            <p:cond delay="499"/>
                                          </p:stCondLst>
                                        </p:cTn>
                                        <p:tgtEl>
                                          <p:spTgt spid="3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42" presetClass="path" presetSubtype="0" accel="50000" decel="50000" fill="hold" nodeType="clickEffect">
                                  <p:stCondLst>
                                    <p:cond delay="0"/>
                                  </p:stCondLst>
                                  <p:childTnLst>
                                    <p:animMotion origin="layout" path="M 5E-6 3.33333E-6 L 0.05639 0.01782 " pathEditMode="relative" rAng="0" ptsTypes="AA">
                                      <p:cBhvr>
                                        <p:cTn id="151" dur="2000" fill="hold"/>
                                        <p:tgtEl>
                                          <p:spTgt spid="39"/>
                                        </p:tgtEl>
                                        <p:attrNameLst>
                                          <p:attrName>ppt_x</p:attrName>
                                          <p:attrName>ppt_y</p:attrName>
                                        </p:attrNameLst>
                                      </p:cBhvr>
                                      <p:rCtr x="2812" y="880"/>
                                    </p:animMotion>
                                  </p:childTnLst>
                                </p:cTn>
                              </p:par>
                              <p:par>
                                <p:cTn id="152" presetID="42" presetClass="path" presetSubtype="0" accel="50000" decel="50000" fill="hold" nodeType="withEffect">
                                  <p:stCondLst>
                                    <p:cond delay="0"/>
                                  </p:stCondLst>
                                  <p:childTnLst>
                                    <p:animMotion origin="layout" path="M -4.79167E-6 -3.33333E-6 L 0.04336 -0.12384 " pathEditMode="relative" rAng="0" ptsTypes="AA">
                                      <p:cBhvr>
                                        <p:cTn id="153" dur="2000" fill="hold"/>
                                        <p:tgtEl>
                                          <p:spTgt spid="32"/>
                                        </p:tgtEl>
                                        <p:attrNameLst>
                                          <p:attrName>ppt_x</p:attrName>
                                          <p:attrName>ppt_y</p:attrName>
                                        </p:attrNameLst>
                                      </p:cBhvr>
                                      <p:rCtr x="2161" y="-6204"/>
                                    </p:animMotion>
                                  </p:childTnLst>
                                </p:cTn>
                              </p:par>
                              <p:par>
                                <p:cTn id="154" presetID="42" presetClass="path" presetSubtype="0" accel="50000" decel="50000" fill="hold" nodeType="withEffect">
                                  <p:stCondLst>
                                    <p:cond delay="0"/>
                                  </p:stCondLst>
                                  <p:childTnLst>
                                    <p:animMotion origin="layout" path="M -8.33333E-7 3.33333E-6 L 0.01133 -0.04445 " pathEditMode="relative" rAng="0" ptsTypes="AA">
                                      <p:cBhvr>
                                        <p:cTn id="155" dur="2000" fill="hold"/>
                                        <p:tgtEl>
                                          <p:spTgt spid="38"/>
                                        </p:tgtEl>
                                        <p:attrNameLst>
                                          <p:attrName>ppt_x</p:attrName>
                                          <p:attrName>ppt_y</p:attrName>
                                        </p:attrNameLst>
                                      </p:cBhvr>
                                      <p:rCtr x="560" y="-2222"/>
                                    </p:animMotion>
                                  </p:childTnLst>
                                </p:cTn>
                              </p:par>
                              <p:par>
                                <p:cTn id="156" presetID="42" presetClass="path" presetSubtype="0" accel="50000" decel="50000" fill="hold" nodeType="withEffect">
                                  <p:stCondLst>
                                    <p:cond delay="0"/>
                                  </p:stCondLst>
                                  <p:childTnLst>
                                    <p:animMotion origin="layout" path="M -1.04167E-6 7.40741E-7 L 0.02669 0.07523 " pathEditMode="relative" rAng="0" ptsTypes="AA">
                                      <p:cBhvr>
                                        <p:cTn id="157" dur="2000" fill="hold"/>
                                        <p:tgtEl>
                                          <p:spTgt spid="16"/>
                                        </p:tgtEl>
                                        <p:attrNameLst>
                                          <p:attrName>ppt_x</p:attrName>
                                          <p:attrName>ppt_y</p:attrName>
                                        </p:attrNameLst>
                                      </p:cBhvr>
                                      <p:rCtr x="1328" y="3750"/>
                                    </p:animMotion>
                                  </p:childTnLst>
                                </p:cTn>
                              </p:par>
                            </p:childTnLst>
                          </p:cTn>
                        </p:par>
                        <p:par>
                          <p:cTn id="158" fill="hold">
                            <p:stCondLst>
                              <p:cond delay="2000"/>
                            </p:stCondLst>
                            <p:childTnLst>
                              <p:par>
                                <p:cTn id="159" presetID="10" presetClass="entr" presetSubtype="0" fill="hold" nodeType="afterEffect">
                                  <p:stCondLst>
                                    <p:cond delay="200"/>
                                  </p:stCondLst>
                                  <p:childTnLst>
                                    <p:set>
                                      <p:cBhvr>
                                        <p:cTn id="160" dur="1" fill="hold">
                                          <p:stCondLst>
                                            <p:cond delay="0"/>
                                          </p:stCondLst>
                                        </p:cTn>
                                        <p:tgtEl>
                                          <p:spTgt spid="67"/>
                                        </p:tgtEl>
                                        <p:attrNameLst>
                                          <p:attrName>style.visibility</p:attrName>
                                        </p:attrNameLst>
                                      </p:cBhvr>
                                      <p:to>
                                        <p:strVal val="visible"/>
                                      </p:to>
                                    </p:set>
                                    <p:animEffect transition="in" filter="fade">
                                      <p:cBhvr>
                                        <p:cTn id="161" dur="500"/>
                                        <p:tgtEl>
                                          <p:spTgt spid="67"/>
                                        </p:tgtEl>
                                      </p:cBhvr>
                                    </p:animEffect>
                                  </p:childTnLst>
                                </p:cTn>
                              </p:par>
                              <p:par>
                                <p:cTn id="162" presetID="10" presetClass="entr" presetSubtype="0" fill="hold" nodeType="withEffect">
                                  <p:stCondLst>
                                    <p:cond delay="200"/>
                                  </p:stCondLst>
                                  <p:childTnLst>
                                    <p:set>
                                      <p:cBhvr>
                                        <p:cTn id="163" dur="1" fill="hold">
                                          <p:stCondLst>
                                            <p:cond delay="0"/>
                                          </p:stCondLst>
                                        </p:cTn>
                                        <p:tgtEl>
                                          <p:spTgt spid="82"/>
                                        </p:tgtEl>
                                        <p:attrNameLst>
                                          <p:attrName>style.visibility</p:attrName>
                                        </p:attrNameLst>
                                      </p:cBhvr>
                                      <p:to>
                                        <p:strVal val="visible"/>
                                      </p:to>
                                    </p:set>
                                    <p:animEffect transition="in" filter="fade">
                                      <p:cBhvr>
                                        <p:cTn id="164" dur="500"/>
                                        <p:tgtEl>
                                          <p:spTgt spid="82"/>
                                        </p:tgtEl>
                                      </p:cBhvr>
                                    </p:animEffect>
                                  </p:childTnLst>
                                </p:cTn>
                              </p:par>
                              <p:par>
                                <p:cTn id="165" presetID="10" presetClass="exit" presetSubtype="0" fill="hold" nodeType="withEffect">
                                  <p:stCondLst>
                                    <p:cond delay="200"/>
                                  </p:stCondLst>
                                  <p:childTnLst>
                                    <p:animEffect transition="out" filter="fade">
                                      <p:cBhvr>
                                        <p:cTn id="166" dur="500"/>
                                        <p:tgtEl>
                                          <p:spTgt spid="39"/>
                                        </p:tgtEl>
                                      </p:cBhvr>
                                    </p:animEffect>
                                    <p:set>
                                      <p:cBhvr>
                                        <p:cTn id="167" dur="1" fill="hold">
                                          <p:stCondLst>
                                            <p:cond delay="499"/>
                                          </p:stCondLst>
                                        </p:cTn>
                                        <p:tgtEl>
                                          <p:spTgt spid="39"/>
                                        </p:tgtEl>
                                        <p:attrNameLst>
                                          <p:attrName>style.visibility</p:attrName>
                                        </p:attrNameLst>
                                      </p:cBhvr>
                                      <p:to>
                                        <p:strVal val="hidden"/>
                                      </p:to>
                                    </p:set>
                                  </p:childTnLst>
                                </p:cTn>
                              </p:par>
                              <p:par>
                                <p:cTn id="168" presetID="10" presetClass="exit" presetSubtype="0" fill="hold" nodeType="withEffect">
                                  <p:stCondLst>
                                    <p:cond delay="200"/>
                                  </p:stCondLst>
                                  <p:childTnLst>
                                    <p:animEffect transition="out" filter="fade">
                                      <p:cBhvr>
                                        <p:cTn id="169" dur="500"/>
                                        <p:tgtEl>
                                          <p:spTgt spid="32"/>
                                        </p:tgtEl>
                                      </p:cBhvr>
                                    </p:animEffect>
                                    <p:set>
                                      <p:cBhvr>
                                        <p:cTn id="170" dur="1" fill="hold">
                                          <p:stCondLst>
                                            <p:cond delay="499"/>
                                          </p:stCondLst>
                                        </p:cTn>
                                        <p:tgtEl>
                                          <p:spTgt spid="32"/>
                                        </p:tgtEl>
                                        <p:attrNameLst>
                                          <p:attrName>style.visibility</p:attrName>
                                        </p:attrNameLst>
                                      </p:cBhvr>
                                      <p:to>
                                        <p:strVal val="hidden"/>
                                      </p:to>
                                    </p:set>
                                  </p:childTnLst>
                                </p:cTn>
                              </p:par>
                              <p:par>
                                <p:cTn id="171" presetID="10" presetClass="exit" presetSubtype="0" fill="hold" nodeType="withEffect">
                                  <p:stCondLst>
                                    <p:cond delay="20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nodeType="withEffect">
                                  <p:stCondLst>
                                    <p:cond delay="200"/>
                                  </p:stCondLst>
                                  <p:childTnLst>
                                    <p:animEffect transition="out" filter="fade">
                                      <p:cBhvr>
                                        <p:cTn id="175" dur="500"/>
                                        <p:tgtEl>
                                          <p:spTgt spid="16"/>
                                        </p:tgtEl>
                                      </p:cBhvr>
                                    </p:animEffect>
                                    <p:set>
                                      <p:cBhvr>
                                        <p:cTn id="176" dur="1" fill="hold">
                                          <p:stCondLst>
                                            <p:cond delay="499"/>
                                          </p:stCondLst>
                                        </p:cTn>
                                        <p:tgtEl>
                                          <p:spTgt spid="16"/>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42" presetClass="path" presetSubtype="0" accel="50000" decel="50000" fill="hold" nodeType="clickEffect">
                                  <p:stCondLst>
                                    <p:cond delay="0"/>
                                  </p:stCondLst>
                                  <p:childTnLst>
                                    <p:animMotion origin="layout" path="M -3.125E-6 4.44444E-6 L -0.00794 0.06689 " pathEditMode="relative" rAng="0" ptsTypes="AA">
                                      <p:cBhvr>
                                        <p:cTn id="180" dur="2000" fill="hold"/>
                                        <p:tgtEl>
                                          <p:spTgt spid="22"/>
                                        </p:tgtEl>
                                        <p:attrNameLst>
                                          <p:attrName>ppt_x</p:attrName>
                                          <p:attrName>ppt_y</p:attrName>
                                        </p:attrNameLst>
                                      </p:cBhvr>
                                      <p:rCtr x="-404" y="3333"/>
                                    </p:animMotion>
                                  </p:childTnLst>
                                </p:cTn>
                              </p:par>
                              <p:par>
                                <p:cTn id="181" presetID="42" presetClass="path" presetSubtype="0" accel="50000" decel="50000" fill="hold" nodeType="withEffect">
                                  <p:stCondLst>
                                    <p:cond delay="0"/>
                                  </p:stCondLst>
                                  <p:childTnLst>
                                    <p:animMotion origin="layout" path="M 1.66667E-6 -1.85185E-6 L 0.05456 0.07523 " pathEditMode="relative" rAng="0" ptsTypes="AA">
                                      <p:cBhvr>
                                        <p:cTn id="182" dur="2000" fill="hold"/>
                                        <p:tgtEl>
                                          <p:spTgt spid="40"/>
                                        </p:tgtEl>
                                        <p:attrNameLst>
                                          <p:attrName>ppt_x</p:attrName>
                                          <p:attrName>ppt_y</p:attrName>
                                        </p:attrNameLst>
                                      </p:cBhvr>
                                      <p:rCtr x="2721" y="3750"/>
                                    </p:animMotion>
                                  </p:childTnLst>
                                </p:cTn>
                              </p:par>
                              <p:par>
                                <p:cTn id="183" presetID="42" presetClass="path" presetSubtype="0" accel="50000" decel="50000" fill="hold" nodeType="withEffect">
                                  <p:stCondLst>
                                    <p:cond delay="0"/>
                                  </p:stCondLst>
                                  <p:childTnLst>
                                    <p:animMotion origin="layout" path="M 4.16667E-6 3.33333E-6 L 0.01809 -0.04445 " pathEditMode="relative" rAng="0" ptsTypes="AA">
                                      <p:cBhvr>
                                        <p:cTn id="184" dur="2000" fill="hold"/>
                                        <p:tgtEl>
                                          <p:spTgt spid="35"/>
                                        </p:tgtEl>
                                        <p:attrNameLst>
                                          <p:attrName>ppt_x</p:attrName>
                                          <p:attrName>ppt_y</p:attrName>
                                        </p:attrNameLst>
                                      </p:cBhvr>
                                      <p:rCtr x="898" y="-2222"/>
                                    </p:animMotion>
                                  </p:childTnLst>
                                </p:cTn>
                              </p:par>
                              <p:par>
                                <p:cTn id="185" presetID="42" presetClass="path" presetSubtype="0" accel="50000" decel="50000" fill="hold" nodeType="withEffect">
                                  <p:stCondLst>
                                    <p:cond delay="0"/>
                                  </p:stCondLst>
                                  <p:childTnLst>
                                    <p:animMotion origin="layout" path="M -2.70833E-6 -1.48148E-6 L 0.06498 -0.14815 " pathEditMode="relative" rAng="0" ptsTypes="AA">
                                      <p:cBhvr>
                                        <p:cTn id="186" dur="2000" fill="hold"/>
                                        <p:tgtEl>
                                          <p:spTgt spid="29"/>
                                        </p:tgtEl>
                                        <p:attrNameLst>
                                          <p:attrName>ppt_x</p:attrName>
                                          <p:attrName>ppt_y</p:attrName>
                                        </p:attrNameLst>
                                      </p:cBhvr>
                                      <p:rCtr x="3242" y="-7407"/>
                                    </p:animMotion>
                                  </p:childTnLst>
                                </p:cTn>
                              </p:par>
                            </p:childTnLst>
                          </p:cTn>
                        </p:par>
                        <p:par>
                          <p:cTn id="187" fill="hold">
                            <p:stCondLst>
                              <p:cond delay="2000"/>
                            </p:stCondLst>
                            <p:childTnLst>
                              <p:par>
                                <p:cTn id="188" presetID="10" presetClass="entr" presetSubtype="0" fill="hold" nodeType="afterEffect">
                                  <p:stCondLst>
                                    <p:cond delay="200"/>
                                  </p:stCondLst>
                                  <p:childTnLst>
                                    <p:set>
                                      <p:cBhvr>
                                        <p:cTn id="189" dur="1" fill="hold">
                                          <p:stCondLst>
                                            <p:cond delay="0"/>
                                          </p:stCondLst>
                                        </p:cTn>
                                        <p:tgtEl>
                                          <p:spTgt spid="73"/>
                                        </p:tgtEl>
                                        <p:attrNameLst>
                                          <p:attrName>style.visibility</p:attrName>
                                        </p:attrNameLst>
                                      </p:cBhvr>
                                      <p:to>
                                        <p:strVal val="visible"/>
                                      </p:to>
                                    </p:set>
                                    <p:animEffect transition="in" filter="fade">
                                      <p:cBhvr>
                                        <p:cTn id="190" dur="500"/>
                                        <p:tgtEl>
                                          <p:spTgt spid="73"/>
                                        </p:tgtEl>
                                      </p:cBhvr>
                                    </p:animEffect>
                                  </p:childTnLst>
                                </p:cTn>
                              </p:par>
                              <p:par>
                                <p:cTn id="191" presetID="10" presetClass="entr" presetSubtype="0" fill="hold" nodeType="withEffect">
                                  <p:stCondLst>
                                    <p:cond delay="200"/>
                                  </p:stCondLst>
                                  <p:childTnLst>
                                    <p:set>
                                      <p:cBhvr>
                                        <p:cTn id="192" dur="1" fill="hold">
                                          <p:stCondLst>
                                            <p:cond delay="0"/>
                                          </p:stCondLst>
                                        </p:cTn>
                                        <p:tgtEl>
                                          <p:spTgt spid="85"/>
                                        </p:tgtEl>
                                        <p:attrNameLst>
                                          <p:attrName>style.visibility</p:attrName>
                                        </p:attrNameLst>
                                      </p:cBhvr>
                                      <p:to>
                                        <p:strVal val="visible"/>
                                      </p:to>
                                    </p:set>
                                    <p:animEffect transition="in" filter="fade">
                                      <p:cBhvr>
                                        <p:cTn id="193" dur="500"/>
                                        <p:tgtEl>
                                          <p:spTgt spid="85"/>
                                        </p:tgtEl>
                                      </p:cBhvr>
                                    </p:animEffect>
                                  </p:childTnLst>
                                </p:cTn>
                              </p:par>
                              <p:par>
                                <p:cTn id="194" presetID="10" presetClass="exit" presetSubtype="0" fill="hold" nodeType="withEffect">
                                  <p:stCondLst>
                                    <p:cond delay="200"/>
                                  </p:stCondLst>
                                  <p:childTnLst>
                                    <p:animEffect transition="out" filter="fade">
                                      <p:cBhvr>
                                        <p:cTn id="195" dur="500"/>
                                        <p:tgtEl>
                                          <p:spTgt spid="22"/>
                                        </p:tgtEl>
                                      </p:cBhvr>
                                    </p:animEffect>
                                    <p:set>
                                      <p:cBhvr>
                                        <p:cTn id="196" dur="1" fill="hold">
                                          <p:stCondLst>
                                            <p:cond delay="499"/>
                                          </p:stCondLst>
                                        </p:cTn>
                                        <p:tgtEl>
                                          <p:spTgt spid="22"/>
                                        </p:tgtEl>
                                        <p:attrNameLst>
                                          <p:attrName>style.visibility</p:attrName>
                                        </p:attrNameLst>
                                      </p:cBhvr>
                                      <p:to>
                                        <p:strVal val="hidden"/>
                                      </p:to>
                                    </p:set>
                                  </p:childTnLst>
                                </p:cTn>
                              </p:par>
                              <p:par>
                                <p:cTn id="197" presetID="10" presetClass="exit" presetSubtype="0" fill="hold" nodeType="withEffect">
                                  <p:stCondLst>
                                    <p:cond delay="200"/>
                                  </p:stCondLst>
                                  <p:childTnLst>
                                    <p:animEffect transition="out" filter="fade">
                                      <p:cBhvr>
                                        <p:cTn id="198" dur="500"/>
                                        <p:tgtEl>
                                          <p:spTgt spid="40"/>
                                        </p:tgtEl>
                                      </p:cBhvr>
                                    </p:animEffect>
                                    <p:set>
                                      <p:cBhvr>
                                        <p:cTn id="199" dur="1" fill="hold">
                                          <p:stCondLst>
                                            <p:cond delay="499"/>
                                          </p:stCondLst>
                                        </p:cTn>
                                        <p:tgtEl>
                                          <p:spTgt spid="40"/>
                                        </p:tgtEl>
                                        <p:attrNameLst>
                                          <p:attrName>style.visibility</p:attrName>
                                        </p:attrNameLst>
                                      </p:cBhvr>
                                      <p:to>
                                        <p:strVal val="hidden"/>
                                      </p:to>
                                    </p:set>
                                  </p:childTnLst>
                                </p:cTn>
                              </p:par>
                              <p:par>
                                <p:cTn id="200" presetID="10" presetClass="exit" presetSubtype="0" fill="hold" nodeType="withEffect">
                                  <p:stCondLst>
                                    <p:cond delay="200"/>
                                  </p:stCondLst>
                                  <p:childTnLst>
                                    <p:animEffect transition="out" filter="fade">
                                      <p:cBhvr>
                                        <p:cTn id="201" dur="500"/>
                                        <p:tgtEl>
                                          <p:spTgt spid="35"/>
                                        </p:tgtEl>
                                      </p:cBhvr>
                                    </p:animEffect>
                                    <p:set>
                                      <p:cBhvr>
                                        <p:cTn id="202" dur="1" fill="hold">
                                          <p:stCondLst>
                                            <p:cond delay="499"/>
                                          </p:stCondLst>
                                        </p:cTn>
                                        <p:tgtEl>
                                          <p:spTgt spid="35"/>
                                        </p:tgtEl>
                                        <p:attrNameLst>
                                          <p:attrName>style.visibility</p:attrName>
                                        </p:attrNameLst>
                                      </p:cBhvr>
                                      <p:to>
                                        <p:strVal val="hidden"/>
                                      </p:to>
                                    </p:set>
                                  </p:childTnLst>
                                </p:cTn>
                              </p:par>
                              <p:par>
                                <p:cTn id="203" presetID="10" presetClass="exit" presetSubtype="0" fill="hold" nodeType="withEffect">
                                  <p:stCondLst>
                                    <p:cond delay="200"/>
                                  </p:stCondLst>
                                  <p:childTnLst>
                                    <p:animEffect transition="out" filter="fade">
                                      <p:cBhvr>
                                        <p:cTn id="204" dur="500"/>
                                        <p:tgtEl>
                                          <p:spTgt spid="29"/>
                                        </p:tgtEl>
                                      </p:cBhvr>
                                    </p:animEffect>
                                    <p:set>
                                      <p:cBhvr>
                                        <p:cTn id="205" dur="1" fill="hold">
                                          <p:stCondLst>
                                            <p:cond delay="499"/>
                                          </p:stCondLst>
                                        </p:cTn>
                                        <p:tgtEl>
                                          <p:spTgt spid="29"/>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7"/>
                                        </p:tgtEl>
                                        <p:attrNameLst>
                                          <p:attrName>style.visibility</p:attrName>
                                        </p:attrNameLst>
                                      </p:cBhvr>
                                      <p:to>
                                        <p:strVal val="visible"/>
                                      </p:to>
                                    </p:set>
                                    <p:animEffect transition="in" filter="fade">
                                      <p:cBhvr>
                                        <p:cTn id="210" dur="500"/>
                                        <p:tgtEl>
                                          <p:spTgt spid="87"/>
                                        </p:tgtEl>
                                      </p:cBhvr>
                                    </p:animEffect>
                                  </p:childTnLst>
                                </p:cTn>
                              </p:par>
                            </p:childTnLst>
                          </p:cTn>
                        </p:par>
                      </p:childTnLst>
                    </p:cTn>
                  </p:par>
                  <p:par>
                    <p:cTn id="211" fill="hold">
                      <p:stCondLst>
                        <p:cond delay="indefinite"/>
                      </p:stCondLst>
                      <p:childTnLst>
                        <p:par>
                          <p:cTn id="212" fill="hold">
                            <p:stCondLst>
                              <p:cond delay="0"/>
                            </p:stCondLst>
                            <p:childTnLst>
                              <p:par>
                                <p:cTn id="213" presetID="42" presetClass="path" presetSubtype="0" accel="50000" decel="50000" fill="hold" nodeType="clickEffect">
                                  <p:stCondLst>
                                    <p:cond delay="0"/>
                                  </p:stCondLst>
                                  <p:childTnLst>
                                    <p:animMotion origin="layout" path="M 2.70833E-6 -2.59259E-6 L 0.02799 0.0426 " pathEditMode="relative" rAng="0" ptsTypes="AA">
                                      <p:cBhvr>
                                        <p:cTn id="214" dur="2000" fill="hold"/>
                                        <p:tgtEl>
                                          <p:spTgt spid="79"/>
                                        </p:tgtEl>
                                        <p:attrNameLst>
                                          <p:attrName>ppt_x</p:attrName>
                                          <p:attrName>ppt_y</p:attrName>
                                        </p:attrNameLst>
                                      </p:cBhvr>
                                      <p:rCtr x="1393" y="2130"/>
                                    </p:animMotion>
                                  </p:childTnLst>
                                </p:cTn>
                              </p:par>
                              <p:par>
                                <p:cTn id="215" presetID="42" presetClass="path" presetSubtype="0" accel="50000" decel="50000" fill="hold" nodeType="withEffect">
                                  <p:stCondLst>
                                    <p:cond delay="0"/>
                                  </p:stCondLst>
                                  <p:childTnLst>
                                    <p:animMotion origin="layout" path="M -1.25E-6 -3.7037E-6 L 0.05182 -0.09398 " pathEditMode="relative" rAng="0" ptsTypes="AA">
                                      <p:cBhvr>
                                        <p:cTn id="216" dur="2000" fill="hold"/>
                                        <p:tgtEl>
                                          <p:spTgt spid="13"/>
                                        </p:tgtEl>
                                        <p:attrNameLst>
                                          <p:attrName>ppt_x</p:attrName>
                                          <p:attrName>ppt_y</p:attrName>
                                        </p:attrNameLst>
                                      </p:cBhvr>
                                      <p:rCtr x="2591" y="-4699"/>
                                    </p:animMotion>
                                  </p:childTnLst>
                                </p:cTn>
                              </p:par>
                            </p:childTnLst>
                          </p:cTn>
                        </p:par>
                        <p:par>
                          <p:cTn id="217" fill="hold">
                            <p:stCondLst>
                              <p:cond delay="2000"/>
                            </p:stCondLst>
                            <p:childTnLst>
                              <p:par>
                                <p:cTn id="218" presetID="10" presetClass="entr" presetSubtype="0" fill="hold" nodeType="afterEffect">
                                  <p:stCondLst>
                                    <p:cond delay="0"/>
                                  </p:stCondLst>
                                  <p:childTnLst>
                                    <p:set>
                                      <p:cBhvr>
                                        <p:cTn id="219" dur="1" fill="hold">
                                          <p:stCondLst>
                                            <p:cond delay="0"/>
                                          </p:stCondLst>
                                        </p:cTn>
                                        <p:tgtEl>
                                          <p:spTgt spid="88"/>
                                        </p:tgtEl>
                                        <p:attrNameLst>
                                          <p:attrName>style.visibility</p:attrName>
                                        </p:attrNameLst>
                                      </p:cBhvr>
                                      <p:to>
                                        <p:strVal val="visible"/>
                                      </p:to>
                                    </p:set>
                                    <p:animEffect transition="in" filter="fade">
                                      <p:cBhvr>
                                        <p:cTn id="220" dur="500"/>
                                        <p:tgtEl>
                                          <p:spTgt spid="88"/>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91"/>
                                        </p:tgtEl>
                                        <p:attrNameLst>
                                          <p:attrName>style.visibility</p:attrName>
                                        </p:attrNameLst>
                                      </p:cBhvr>
                                      <p:to>
                                        <p:strVal val="visible"/>
                                      </p:to>
                                    </p:set>
                                    <p:animEffect transition="in" filter="fade">
                                      <p:cBhvr>
                                        <p:cTn id="22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4NF-2 Division problems with remainders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16744" y="1113586"/>
            <a:ext cx="9127332" cy="108668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ea typeface="+mn-ea"/>
                <a:cs typeface="+mn-cs"/>
              </a:rPr>
              <a:t>34 biscuits, on plates of 6. How many</a:t>
            </a:r>
            <a:r>
              <a:rPr kumimoji="0" lang="en-US" sz="2000" b="1" i="0" u="none" strike="noStrike" kern="1200" cap="none" spc="0" normalizeH="0" baseline="0" noProof="0" dirty="0">
                <a:ln>
                  <a:noFill/>
                </a:ln>
                <a:solidFill>
                  <a:srgbClr val="585858"/>
                </a:solidFill>
                <a:effectLst/>
                <a:uLnTx/>
                <a:uFillTx/>
                <a:ea typeface="+mn-ea"/>
                <a:cs typeface="+mn-cs"/>
              </a:rPr>
              <a:t> </a:t>
            </a:r>
            <a:r>
              <a:rPr kumimoji="0" lang="en-US" sz="2000" i="1" u="none" strike="noStrike" kern="1200" cap="none" spc="0" normalizeH="0" baseline="0" noProof="0" dirty="0">
                <a:ln>
                  <a:noFill/>
                </a:ln>
                <a:solidFill>
                  <a:srgbClr val="585858"/>
                </a:solidFill>
                <a:effectLst/>
                <a:uLnTx/>
                <a:uFillTx/>
                <a:ea typeface="+mn-ea"/>
                <a:cs typeface="+mn-cs"/>
              </a:rPr>
              <a:t>full</a:t>
            </a:r>
            <a:r>
              <a:rPr kumimoji="0" lang="en-US" sz="2000" b="1" i="0" u="none" strike="noStrike" kern="1200" cap="none" spc="0" normalizeH="0" baseline="0" noProof="0" dirty="0">
                <a:ln>
                  <a:noFill/>
                </a:ln>
                <a:solidFill>
                  <a:srgbClr val="585858"/>
                </a:solidFill>
                <a:effectLst/>
                <a:uLnTx/>
                <a:uFillTx/>
                <a:ea typeface="+mn-ea"/>
                <a:cs typeface="+mn-cs"/>
              </a:rPr>
              <a:t> </a:t>
            </a:r>
            <a:r>
              <a:rPr kumimoji="0" lang="en-US" sz="2000" b="0" i="0" u="none" strike="noStrike" kern="1200" cap="none" spc="0" normalizeH="0" baseline="0" noProof="0" dirty="0">
                <a:ln>
                  <a:noFill/>
                </a:ln>
                <a:solidFill>
                  <a:srgbClr val="585858"/>
                </a:solidFill>
                <a:effectLst/>
                <a:uLnTx/>
                <a:uFillTx/>
                <a:ea typeface="+mn-ea"/>
                <a:cs typeface="+mn-cs"/>
              </a:rPr>
              <a:t>plates?</a:t>
            </a:r>
            <a:endParaRPr kumimoji="0" lang="en-GB" sz="2000" b="0" i="0" u="none" strike="noStrike" kern="1200" cap="none" spc="0" normalizeH="0" baseline="0" noProof="0" dirty="0">
              <a:ln>
                <a:noFill/>
              </a:ln>
              <a:solidFill>
                <a:srgbClr val="585858"/>
              </a:solidFill>
              <a:effectLst/>
              <a:uLnTx/>
              <a:uFillTx/>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ea typeface="+mn-ea"/>
                <a:cs typeface="+mn-cs"/>
              </a:rPr>
              <a:t>Can you represent the problem with your counters? How many groups of 6 are there? How many remaining? How many </a:t>
            </a:r>
            <a:r>
              <a:rPr kumimoji="0" lang="en-US" sz="2000" i="1" u="none" strike="noStrike" kern="1200" cap="none" spc="0" normalizeH="0" baseline="0" noProof="0" dirty="0">
                <a:ln>
                  <a:noFill/>
                </a:ln>
                <a:solidFill>
                  <a:srgbClr val="585858"/>
                </a:solidFill>
                <a:effectLst/>
                <a:uLnTx/>
                <a:uFillTx/>
                <a:ea typeface="+mn-ea"/>
                <a:cs typeface="+mn-cs"/>
              </a:rPr>
              <a:t>full</a:t>
            </a:r>
            <a:r>
              <a:rPr kumimoji="0" lang="en-US" sz="2000" b="0" i="0" u="none" strike="noStrike" kern="1200" cap="none" spc="0" normalizeH="0" baseline="0" noProof="0" dirty="0">
                <a:ln>
                  <a:noFill/>
                </a:ln>
                <a:solidFill>
                  <a:srgbClr val="585858"/>
                </a:solidFill>
                <a:effectLst/>
                <a:uLnTx/>
                <a:uFillTx/>
                <a:ea typeface="+mn-ea"/>
                <a:cs typeface="+mn-cs"/>
              </a:rPr>
              <a:t> plates of 6 are there? Is the sixth plate full? What does the question ask you this time? Do we need to round up or round down? Can you write a calculation to solve this problem? What does each part of your calculation represent?</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ea typeface="+mn-ea"/>
                <a:cs typeface="+mn-cs"/>
              </a:rPr>
              <a:t>Now continue with further contextualised problems where children have to either round up or down. It is important to ask children for their reasoning each time as modelled above.</a:t>
            </a:r>
          </a:p>
        </p:txBody>
      </p:sp>
      <p:sp>
        <p:nvSpPr>
          <p:cNvPr id="5" name="TextBox 19">
            <a:extLst>
              <a:ext uri="{FF2B5EF4-FFF2-40B4-BE49-F238E27FC236}">
                <a16:creationId xmlns:a16="http://schemas.microsoft.com/office/drawing/2014/main" id="{6355C533-A2AB-4F72-9A16-91586A9130BC}"/>
              </a:ext>
            </a:extLst>
          </p:cNvPr>
          <p:cNvSpPr txBox="1"/>
          <p:nvPr/>
        </p:nvSpPr>
        <p:spPr>
          <a:xfrm>
            <a:off x="1076325" y="3429000"/>
            <a:ext cx="7324726"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34 represents the total number of biscuits.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6 represents the number of biscuits on each plate.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5 represents the number of </a:t>
            </a:r>
            <a:r>
              <a:rPr kumimoji="0" lang="en-US" sz="20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full </a:t>
            </a: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plates.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4 represents the number of biscuits left over.</a:t>
            </a:r>
          </a:p>
        </p:txBody>
      </p:sp>
    </p:spTree>
    <p:custDataLst>
      <p:tags r:id="rId1"/>
    </p:custDataLst>
    <p:extLst>
      <p:ext uri="{BB962C8B-B14F-4D97-AF65-F5344CB8AC3E}">
        <p14:creationId xmlns:p14="http://schemas.microsoft.com/office/powerpoint/2010/main" val="4234365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C0DA7B9C-46C6-49A7-A0B1-AB85AB58E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904" y="3582639"/>
            <a:ext cx="1395150" cy="1395150"/>
          </a:xfrm>
          <a:prstGeom prst="rect">
            <a:avLst/>
          </a:prstGeom>
        </p:spPr>
      </p:pic>
      <p:pic>
        <p:nvPicPr>
          <p:cNvPr id="57" name="Picture 56">
            <a:extLst>
              <a:ext uri="{FF2B5EF4-FFF2-40B4-BE49-F238E27FC236}">
                <a16:creationId xmlns:a16="http://schemas.microsoft.com/office/drawing/2014/main" id="{07F01C30-C29E-472C-A6FF-6F7DD1731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60" y="3592090"/>
            <a:ext cx="1395150" cy="1395150"/>
          </a:xfrm>
          <a:prstGeom prst="rect">
            <a:avLst/>
          </a:prstGeom>
        </p:spPr>
      </p:pic>
      <p:pic>
        <p:nvPicPr>
          <p:cNvPr id="58" name="Picture 57">
            <a:extLst>
              <a:ext uri="{FF2B5EF4-FFF2-40B4-BE49-F238E27FC236}">
                <a16:creationId xmlns:a16="http://schemas.microsoft.com/office/drawing/2014/main" id="{13A87A18-EB46-4D7A-8F6A-4C6927BC3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662" y="3582751"/>
            <a:ext cx="1395150" cy="1395150"/>
          </a:xfrm>
          <a:prstGeom prst="rect">
            <a:avLst/>
          </a:prstGeom>
        </p:spPr>
      </p:pic>
      <p:pic>
        <p:nvPicPr>
          <p:cNvPr id="59" name="Picture 58">
            <a:extLst>
              <a:ext uri="{FF2B5EF4-FFF2-40B4-BE49-F238E27FC236}">
                <a16:creationId xmlns:a16="http://schemas.microsoft.com/office/drawing/2014/main" id="{E8277ECC-AA6A-426B-B320-16C5362FA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659" y="3586779"/>
            <a:ext cx="1395150" cy="1395150"/>
          </a:xfrm>
          <a:prstGeom prst="rect">
            <a:avLst/>
          </a:prstGeom>
        </p:spPr>
      </p:pic>
      <p:sp>
        <p:nvSpPr>
          <p:cNvPr id="4" name="Title 3">
            <a:extLst>
              <a:ext uri="{FF2B5EF4-FFF2-40B4-BE49-F238E27FC236}">
                <a16:creationId xmlns:a16="http://schemas.microsoft.com/office/drawing/2014/main" id="{CA74ED8A-3829-4945-90A5-6E37AF008326}"/>
              </a:ext>
            </a:extLst>
          </p:cNvPr>
          <p:cNvSpPr>
            <a:spLocks noGrp="1"/>
          </p:cNvSpPr>
          <p:nvPr>
            <p:ph type="title"/>
          </p:nvPr>
        </p:nvSpPr>
        <p:spPr/>
        <p:txBody>
          <a:bodyPr/>
          <a:lstStyle/>
          <a:p>
            <a:r>
              <a:rPr lang="en-GB" dirty="0"/>
              <a:t>4NF-2 Division problems with remainders</a:t>
            </a:r>
          </a:p>
        </p:txBody>
      </p:sp>
      <p:sp>
        <p:nvSpPr>
          <p:cNvPr id="3" name="Rectangle 2">
            <a:extLst>
              <a:ext uri="{FF2B5EF4-FFF2-40B4-BE49-F238E27FC236}">
                <a16:creationId xmlns:a16="http://schemas.microsoft.com/office/drawing/2014/main" id="{46D0C0E8-C9A5-4F32-ABBA-A6E548560417}"/>
              </a:ext>
            </a:extLst>
          </p:cNvPr>
          <p:cNvSpPr/>
          <p:nvPr/>
        </p:nvSpPr>
        <p:spPr>
          <a:xfrm>
            <a:off x="2473417" y="1186527"/>
            <a:ext cx="6803681" cy="400110"/>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0" u="none" strike="noStrike" kern="1200" cap="none" spc="0" normalizeH="0" baseline="0" noProof="0" dirty="0">
                <a:ln>
                  <a:noFill/>
                </a:ln>
                <a:solidFill>
                  <a:srgbClr val="585858"/>
                </a:solidFill>
                <a:effectLst/>
                <a:uLnTx/>
                <a:uFillTx/>
                <a:ea typeface="+mn-ea"/>
                <a:cs typeface="+mn-cs"/>
              </a:rPr>
              <a:t>34 biscuits, on plates of 6. How many</a:t>
            </a:r>
            <a:r>
              <a:rPr kumimoji="0" lang="en-US" sz="2000" b="1" i="0" u="none" strike="noStrike" kern="1200" cap="none" spc="0" normalizeH="0" baseline="0" noProof="0" dirty="0">
                <a:ln>
                  <a:noFill/>
                </a:ln>
                <a:solidFill>
                  <a:srgbClr val="585858"/>
                </a:solidFill>
                <a:effectLst/>
                <a:uLnTx/>
                <a:uFillTx/>
                <a:ea typeface="+mn-ea"/>
                <a:cs typeface="+mn-cs"/>
              </a:rPr>
              <a:t> </a:t>
            </a:r>
            <a:r>
              <a:rPr kumimoji="0" lang="en-US" sz="2000" i="1" u="none" strike="noStrike" kern="1200" cap="none" spc="0" normalizeH="0" baseline="0" noProof="0" dirty="0">
                <a:ln>
                  <a:noFill/>
                </a:ln>
                <a:solidFill>
                  <a:srgbClr val="585858"/>
                </a:solidFill>
                <a:effectLst/>
                <a:uLnTx/>
                <a:uFillTx/>
                <a:ea typeface="+mn-ea"/>
                <a:cs typeface="+mn-cs"/>
              </a:rPr>
              <a:t>full</a:t>
            </a:r>
            <a:r>
              <a:rPr kumimoji="0" lang="en-US" sz="2000" b="1" i="0" u="none" strike="noStrike" kern="1200" cap="none" spc="0" normalizeH="0" baseline="0" noProof="0" dirty="0">
                <a:ln>
                  <a:noFill/>
                </a:ln>
                <a:solidFill>
                  <a:srgbClr val="585858"/>
                </a:solidFill>
                <a:effectLst/>
                <a:uLnTx/>
                <a:uFillTx/>
                <a:ea typeface="+mn-ea"/>
                <a:cs typeface="+mn-cs"/>
              </a:rPr>
              <a:t> </a:t>
            </a:r>
            <a:r>
              <a:rPr kumimoji="0" lang="en-US" sz="2000" b="0" i="0" u="none" strike="noStrike" kern="1200" cap="none" spc="0" normalizeH="0" baseline="0" noProof="0" dirty="0">
                <a:ln>
                  <a:noFill/>
                </a:ln>
                <a:solidFill>
                  <a:srgbClr val="585858"/>
                </a:solidFill>
                <a:effectLst/>
                <a:uLnTx/>
                <a:uFillTx/>
                <a:ea typeface="+mn-ea"/>
                <a:cs typeface="+mn-cs"/>
              </a:rPr>
              <a:t>plates?</a:t>
            </a:r>
            <a:endParaRPr kumimoji="0" lang="en-GB" sz="2000" b="0" i="0" u="none" strike="noStrike" kern="1200" cap="none" spc="0" normalizeH="0" baseline="0" noProof="0" dirty="0">
              <a:ln>
                <a:noFill/>
              </a:ln>
              <a:solidFill>
                <a:srgbClr val="585858"/>
              </a:solidFill>
              <a:effectLst/>
              <a:uLnTx/>
              <a:uFillTx/>
              <a:ea typeface="+mn-ea"/>
              <a:cs typeface="+mn-cs"/>
            </a:endParaRPr>
          </a:p>
        </p:txBody>
      </p:sp>
      <p:pic>
        <p:nvPicPr>
          <p:cNvPr id="7" name="Picture 6">
            <a:extLst>
              <a:ext uri="{FF2B5EF4-FFF2-40B4-BE49-F238E27FC236}">
                <a16:creationId xmlns:a16="http://schemas.microsoft.com/office/drawing/2014/main" id="{2C175029-7F5A-4E14-9FFF-9A95B8CA7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269" y="3588045"/>
            <a:ext cx="1395150" cy="1395150"/>
          </a:xfrm>
          <a:prstGeom prst="rect">
            <a:avLst/>
          </a:prstGeom>
        </p:spPr>
      </p:pic>
      <p:pic>
        <p:nvPicPr>
          <p:cNvPr id="9" name="Picture 8">
            <a:extLst>
              <a:ext uri="{FF2B5EF4-FFF2-40B4-BE49-F238E27FC236}">
                <a16:creationId xmlns:a16="http://schemas.microsoft.com/office/drawing/2014/main" id="{0194A035-BF09-430A-AE04-C4EDD6DDA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670" y="1740515"/>
            <a:ext cx="336059" cy="336059"/>
          </a:xfrm>
          <a:prstGeom prst="rect">
            <a:avLst/>
          </a:prstGeom>
        </p:spPr>
      </p:pic>
      <p:pic>
        <p:nvPicPr>
          <p:cNvPr id="10" name="Picture 9">
            <a:extLst>
              <a:ext uri="{FF2B5EF4-FFF2-40B4-BE49-F238E27FC236}">
                <a16:creationId xmlns:a16="http://schemas.microsoft.com/office/drawing/2014/main" id="{5558EF58-1A31-4DE6-8F44-2730545F8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542" y="1928830"/>
            <a:ext cx="336059" cy="336059"/>
          </a:xfrm>
          <a:prstGeom prst="rect">
            <a:avLst/>
          </a:prstGeom>
        </p:spPr>
      </p:pic>
      <p:pic>
        <p:nvPicPr>
          <p:cNvPr id="13" name="Picture 12">
            <a:extLst>
              <a:ext uri="{FF2B5EF4-FFF2-40B4-BE49-F238E27FC236}">
                <a16:creationId xmlns:a16="http://schemas.microsoft.com/office/drawing/2014/main" id="{75734EFD-981B-46B3-89CC-2E5931247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617" y="2659079"/>
            <a:ext cx="336059" cy="336059"/>
          </a:xfrm>
          <a:prstGeom prst="rect">
            <a:avLst/>
          </a:prstGeom>
        </p:spPr>
      </p:pic>
      <p:pic>
        <p:nvPicPr>
          <p:cNvPr id="14" name="Picture 13">
            <a:extLst>
              <a:ext uri="{FF2B5EF4-FFF2-40B4-BE49-F238E27FC236}">
                <a16:creationId xmlns:a16="http://schemas.microsoft.com/office/drawing/2014/main" id="{FA2F2F61-23B5-4972-9A7B-6B348440B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58" y="2688981"/>
            <a:ext cx="336059" cy="336059"/>
          </a:xfrm>
          <a:prstGeom prst="rect">
            <a:avLst/>
          </a:prstGeom>
        </p:spPr>
      </p:pic>
      <p:pic>
        <p:nvPicPr>
          <p:cNvPr id="16" name="Picture 15">
            <a:extLst>
              <a:ext uri="{FF2B5EF4-FFF2-40B4-BE49-F238E27FC236}">
                <a16:creationId xmlns:a16="http://schemas.microsoft.com/office/drawing/2014/main" id="{494F5B03-A18B-4F75-98C5-2D2A2E09D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289" y="1740515"/>
            <a:ext cx="336059" cy="336059"/>
          </a:xfrm>
          <a:prstGeom prst="rect">
            <a:avLst/>
          </a:prstGeom>
        </p:spPr>
      </p:pic>
      <p:pic>
        <p:nvPicPr>
          <p:cNvPr id="17" name="Picture 16">
            <a:extLst>
              <a:ext uri="{FF2B5EF4-FFF2-40B4-BE49-F238E27FC236}">
                <a16:creationId xmlns:a16="http://schemas.microsoft.com/office/drawing/2014/main" id="{683C5F18-7069-4CCC-B561-205EF4CF7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264" y="1712121"/>
            <a:ext cx="336059" cy="336059"/>
          </a:xfrm>
          <a:prstGeom prst="rect">
            <a:avLst/>
          </a:prstGeom>
        </p:spPr>
      </p:pic>
      <p:pic>
        <p:nvPicPr>
          <p:cNvPr id="18" name="Picture 17">
            <a:extLst>
              <a:ext uri="{FF2B5EF4-FFF2-40B4-BE49-F238E27FC236}">
                <a16:creationId xmlns:a16="http://schemas.microsoft.com/office/drawing/2014/main" id="{269856A6-28D7-41E0-8CA9-CABF0FFF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299" y="2194771"/>
            <a:ext cx="336059" cy="336059"/>
          </a:xfrm>
          <a:prstGeom prst="rect">
            <a:avLst/>
          </a:prstGeom>
        </p:spPr>
      </p:pic>
      <p:pic>
        <p:nvPicPr>
          <p:cNvPr id="19" name="Picture 18">
            <a:extLst>
              <a:ext uri="{FF2B5EF4-FFF2-40B4-BE49-F238E27FC236}">
                <a16:creationId xmlns:a16="http://schemas.microsoft.com/office/drawing/2014/main" id="{BC97F69A-CD85-4B58-8CB6-29AA94B0E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774" y="2646262"/>
            <a:ext cx="336059" cy="336059"/>
          </a:xfrm>
          <a:prstGeom prst="rect">
            <a:avLst/>
          </a:prstGeom>
        </p:spPr>
      </p:pic>
      <p:pic>
        <p:nvPicPr>
          <p:cNvPr id="20" name="Picture 19">
            <a:extLst>
              <a:ext uri="{FF2B5EF4-FFF2-40B4-BE49-F238E27FC236}">
                <a16:creationId xmlns:a16="http://schemas.microsoft.com/office/drawing/2014/main" id="{52388960-F315-4E95-802B-E8E2540F0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665" y="1909067"/>
            <a:ext cx="336059" cy="336059"/>
          </a:xfrm>
          <a:prstGeom prst="rect">
            <a:avLst/>
          </a:prstGeom>
        </p:spPr>
      </p:pic>
      <p:pic>
        <p:nvPicPr>
          <p:cNvPr id="28" name="Picture 27">
            <a:extLst>
              <a:ext uri="{FF2B5EF4-FFF2-40B4-BE49-F238E27FC236}">
                <a16:creationId xmlns:a16="http://schemas.microsoft.com/office/drawing/2014/main" id="{63198E44-331E-4AF3-BD84-FC98BCD1A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779" y="1876003"/>
            <a:ext cx="336059" cy="336059"/>
          </a:xfrm>
          <a:prstGeom prst="rect">
            <a:avLst/>
          </a:prstGeom>
        </p:spPr>
      </p:pic>
      <p:pic>
        <p:nvPicPr>
          <p:cNvPr id="29" name="Picture 28">
            <a:extLst>
              <a:ext uri="{FF2B5EF4-FFF2-40B4-BE49-F238E27FC236}">
                <a16:creationId xmlns:a16="http://schemas.microsoft.com/office/drawing/2014/main" id="{E67BF158-8C15-477B-A097-0AAC78D12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651" y="2099951"/>
            <a:ext cx="336059" cy="336059"/>
          </a:xfrm>
          <a:prstGeom prst="rect">
            <a:avLst/>
          </a:prstGeom>
        </p:spPr>
      </p:pic>
      <p:pic>
        <p:nvPicPr>
          <p:cNvPr id="30" name="Picture 29">
            <a:extLst>
              <a:ext uri="{FF2B5EF4-FFF2-40B4-BE49-F238E27FC236}">
                <a16:creationId xmlns:a16="http://schemas.microsoft.com/office/drawing/2014/main" id="{284D765C-AB72-4ED1-BD92-0924DE992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428" y="2429454"/>
            <a:ext cx="336059" cy="336059"/>
          </a:xfrm>
          <a:prstGeom prst="rect">
            <a:avLst/>
          </a:prstGeom>
        </p:spPr>
      </p:pic>
      <p:pic>
        <p:nvPicPr>
          <p:cNvPr id="31" name="Picture 30">
            <a:extLst>
              <a:ext uri="{FF2B5EF4-FFF2-40B4-BE49-F238E27FC236}">
                <a16:creationId xmlns:a16="http://schemas.microsoft.com/office/drawing/2014/main" id="{E827EF48-1159-41BE-86B2-EA14D9482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592" y="2550986"/>
            <a:ext cx="336059" cy="336059"/>
          </a:xfrm>
          <a:prstGeom prst="rect">
            <a:avLst/>
          </a:prstGeom>
        </p:spPr>
      </p:pic>
      <p:pic>
        <p:nvPicPr>
          <p:cNvPr id="32" name="Picture 31">
            <a:extLst>
              <a:ext uri="{FF2B5EF4-FFF2-40B4-BE49-F238E27FC236}">
                <a16:creationId xmlns:a16="http://schemas.microsoft.com/office/drawing/2014/main" id="{3742BBE2-8FA2-4B30-8842-23F387851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726" y="2824384"/>
            <a:ext cx="336059" cy="336059"/>
          </a:xfrm>
          <a:prstGeom prst="rect">
            <a:avLst/>
          </a:prstGeom>
        </p:spPr>
      </p:pic>
      <p:pic>
        <p:nvPicPr>
          <p:cNvPr id="33" name="Picture 32">
            <a:extLst>
              <a:ext uri="{FF2B5EF4-FFF2-40B4-BE49-F238E27FC236}">
                <a16:creationId xmlns:a16="http://schemas.microsoft.com/office/drawing/2014/main" id="{24CD3137-6664-436E-A6D1-D632584DC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457" y="2937925"/>
            <a:ext cx="336059" cy="336059"/>
          </a:xfrm>
          <a:prstGeom prst="rect">
            <a:avLst/>
          </a:prstGeom>
        </p:spPr>
      </p:pic>
      <p:pic>
        <p:nvPicPr>
          <p:cNvPr id="34" name="Picture 33">
            <a:extLst>
              <a:ext uri="{FF2B5EF4-FFF2-40B4-BE49-F238E27FC236}">
                <a16:creationId xmlns:a16="http://schemas.microsoft.com/office/drawing/2014/main" id="{8ABCA341-2944-4143-99E5-30009DC65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779856" y="1744284"/>
            <a:ext cx="336059" cy="336059"/>
          </a:xfrm>
          <a:prstGeom prst="rect">
            <a:avLst/>
          </a:prstGeom>
        </p:spPr>
      </p:pic>
      <p:pic>
        <p:nvPicPr>
          <p:cNvPr id="35" name="Picture 34">
            <a:extLst>
              <a:ext uri="{FF2B5EF4-FFF2-40B4-BE49-F238E27FC236}">
                <a16:creationId xmlns:a16="http://schemas.microsoft.com/office/drawing/2014/main" id="{8BBDFC85-F7E7-41BA-8E64-B4F3ECCE4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368948" y="1760801"/>
            <a:ext cx="336059" cy="336059"/>
          </a:xfrm>
          <a:prstGeom prst="rect">
            <a:avLst/>
          </a:prstGeom>
        </p:spPr>
      </p:pic>
      <p:pic>
        <p:nvPicPr>
          <p:cNvPr id="36" name="Picture 35">
            <a:extLst>
              <a:ext uri="{FF2B5EF4-FFF2-40B4-BE49-F238E27FC236}">
                <a16:creationId xmlns:a16="http://schemas.microsoft.com/office/drawing/2014/main" id="{947D53AE-28DD-4235-B746-41BEA070F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253074" y="2160059"/>
            <a:ext cx="336059" cy="336059"/>
          </a:xfrm>
          <a:prstGeom prst="rect">
            <a:avLst/>
          </a:prstGeom>
        </p:spPr>
      </p:pic>
      <p:pic>
        <p:nvPicPr>
          <p:cNvPr id="37" name="Picture 36">
            <a:extLst>
              <a:ext uri="{FF2B5EF4-FFF2-40B4-BE49-F238E27FC236}">
                <a16:creationId xmlns:a16="http://schemas.microsoft.com/office/drawing/2014/main" id="{767B2588-9D55-4726-A519-E05E2C1E2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818238" y="2281591"/>
            <a:ext cx="336059" cy="336059"/>
          </a:xfrm>
          <a:prstGeom prst="rect">
            <a:avLst/>
          </a:prstGeom>
        </p:spPr>
      </p:pic>
      <p:pic>
        <p:nvPicPr>
          <p:cNvPr id="38" name="Picture 37">
            <a:extLst>
              <a:ext uri="{FF2B5EF4-FFF2-40B4-BE49-F238E27FC236}">
                <a16:creationId xmlns:a16="http://schemas.microsoft.com/office/drawing/2014/main" id="{9746C454-B752-4D9E-AEC0-69C6454B5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245004" y="2732625"/>
            <a:ext cx="336059" cy="336059"/>
          </a:xfrm>
          <a:prstGeom prst="rect">
            <a:avLst/>
          </a:prstGeom>
        </p:spPr>
      </p:pic>
      <p:pic>
        <p:nvPicPr>
          <p:cNvPr id="39" name="Picture 38">
            <a:extLst>
              <a:ext uri="{FF2B5EF4-FFF2-40B4-BE49-F238E27FC236}">
                <a16:creationId xmlns:a16="http://schemas.microsoft.com/office/drawing/2014/main" id="{E12234F0-91C9-4CA8-974F-A8E032301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421103" y="2668530"/>
            <a:ext cx="336059" cy="336059"/>
          </a:xfrm>
          <a:prstGeom prst="rect">
            <a:avLst/>
          </a:prstGeom>
        </p:spPr>
      </p:pic>
      <p:pic>
        <p:nvPicPr>
          <p:cNvPr id="40" name="Picture 39">
            <a:extLst>
              <a:ext uri="{FF2B5EF4-FFF2-40B4-BE49-F238E27FC236}">
                <a16:creationId xmlns:a16="http://schemas.microsoft.com/office/drawing/2014/main" id="{3C6F03E8-7A3F-4041-8122-30634C304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109206" y="1749148"/>
            <a:ext cx="336059" cy="336059"/>
          </a:xfrm>
          <a:prstGeom prst="rect">
            <a:avLst/>
          </a:prstGeom>
        </p:spPr>
      </p:pic>
      <p:pic>
        <p:nvPicPr>
          <p:cNvPr id="41" name="Picture 40">
            <a:extLst>
              <a:ext uri="{FF2B5EF4-FFF2-40B4-BE49-F238E27FC236}">
                <a16:creationId xmlns:a16="http://schemas.microsoft.com/office/drawing/2014/main" id="{8C4AF3BE-0D9D-41F2-8577-030F00D2B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710350" y="2063573"/>
            <a:ext cx="336059" cy="336059"/>
          </a:xfrm>
          <a:prstGeom prst="rect">
            <a:avLst/>
          </a:prstGeom>
        </p:spPr>
      </p:pic>
      <p:pic>
        <p:nvPicPr>
          <p:cNvPr id="42" name="Picture 41">
            <a:extLst>
              <a:ext uri="{FF2B5EF4-FFF2-40B4-BE49-F238E27FC236}">
                <a16:creationId xmlns:a16="http://schemas.microsoft.com/office/drawing/2014/main" id="{CD6CA6AE-17EE-47AD-957F-0CD5C62B0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772072" y="2186480"/>
            <a:ext cx="336059" cy="336059"/>
          </a:xfrm>
          <a:prstGeom prst="rect">
            <a:avLst/>
          </a:prstGeom>
        </p:spPr>
      </p:pic>
      <p:pic>
        <p:nvPicPr>
          <p:cNvPr id="43" name="Picture 42">
            <a:extLst>
              <a:ext uri="{FF2B5EF4-FFF2-40B4-BE49-F238E27FC236}">
                <a16:creationId xmlns:a16="http://schemas.microsoft.com/office/drawing/2014/main" id="{884C97EF-E6FC-4B06-920F-E6298E9A5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361780" y="2453169"/>
            <a:ext cx="336059" cy="336059"/>
          </a:xfrm>
          <a:prstGeom prst="rect">
            <a:avLst/>
          </a:prstGeom>
        </p:spPr>
      </p:pic>
      <p:pic>
        <p:nvPicPr>
          <p:cNvPr id="44" name="Picture 43">
            <a:extLst>
              <a:ext uri="{FF2B5EF4-FFF2-40B4-BE49-F238E27FC236}">
                <a16:creationId xmlns:a16="http://schemas.microsoft.com/office/drawing/2014/main" id="{F0AEE158-5AB0-4256-B53C-FF4C9D44F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838128" y="2720403"/>
            <a:ext cx="336059" cy="336059"/>
          </a:xfrm>
          <a:prstGeom prst="rect">
            <a:avLst/>
          </a:prstGeom>
        </p:spPr>
      </p:pic>
      <p:pic>
        <p:nvPicPr>
          <p:cNvPr id="45" name="Picture 44">
            <a:extLst>
              <a:ext uri="{FF2B5EF4-FFF2-40B4-BE49-F238E27FC236}">
                <a16:creationId xmlns:a16="http://schemas.microsoft.com/office/drawing/2014/main" id="{D8920013-E285-4CD2-BE12-715C7FDDF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910130" y="2770733"/>
            <a:ext cx="336059" cy="336059"/>
          </a:xfrm>
          <a:prstGeom prst="rect">
            <a:avLst/>
          </a:prstGeom>
        </p:spPr>
      </p:pic>
      <p:pic>
        <p:nvPicPr>
          <p:cNvPr id="46" name="Picture 45">
            <a:extLst>
              <a:ext uri="{FF2B5EF4-FFF2-40B4-BE49-F238E27FC236}">
                <a16:creationId xmlns:a16="http://schemas.microsoft.com/office/drawing/2014/main" id="{E35C35CD-734E-47CB-A708-2469CB66E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9187217" y="1816758"/>
            <a:ext cx="336059" cy="336059"/>
          </a:xfrm>
          <a:prstGeom prst="rect">
            <a:avLst/>
          </a:prstGeom>
        </p:spPr>
      </p:pic>
      <p:pic>
        <p:nvPicPr>
          <p:cNvPr id="47" name="Picture 46">
            <a:extLst>
              <a:ext uri="{FF2B5EF4-FFF2-40B4-BE49-F238E27FC236}">
                <a16:creationId xmlns:a16="http://schemas.microsoft.com/office/drawing/2014/main" id="{C4064C45-0470-40E1-AB23-C03B97CC0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9564743" y="2490525"/>
            <a:ext cx="336059" cy="336059"/>
          </a:xfrm>
          <a:prstGeom prst="rect">
            <a:avLst/>
          </a:prstGeom>
        </p:spPr>
      </p:pic>
      <p:pic>
        <p:nvPicPr>
          <p:cNvPr id="21" name="Picture 20">
            <a:extLst>
              <a:ext uri="{FF2B5EF4-FFF2-40B4-BE49-F238E27FC236}">
                <a16:creationId xmlns:a16="http://schemas.microsoft.com/office/drawing/2014/main" id="{A247FB6A-44C0-4800-B34B-3C326F626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747" y="2645679"/>
            <a:ext cx="336059" cy="336059"/>
          </a:xfrm>
          <a:prstGeom prst="rect">
            <a:avLst/>
          </a:prstGeom>
        </p:spPr>
      </p:pic>
      <p:pic>
        <p:nvPicPr>
          <p:cNvPr id="52" name="Picture 51">
            <a:extLst>
              <a:ext uri="{FF2B5EF4-FFF2-40B4-BE49-F238E27FC236}">
                <a16:creationId xmlns:a16="http://schemas.microsoft.com/office/drawing/2014/main" id="{F13CA3D2-3973-45AC-941A-0A059FD36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144" y="2244977"/>
            <a:ext cx="336059" cy="336059"/>
          </a:xfrm>
          <a:prstGeom prst="rect">
            <a:avLst/>
          </a:prstGeom>
        </p:spPr>
      </p:pic>
      <p:pic>
        <p:nvPicPr>
          <p:cNvPr id="54" name="Picture 53">
            <a:extLst>
              <a:ext uri="{FF2B5EF4-FFF2-40B4-BE49-F238E27FC236}">
                <a16:creationId xmlns:a16="http://schemas.microsoft.com/office/drawing/2014/main" id="{18DE1333-4397-4504-A3E0-FD1CA0A6A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380" y="2330704"/>
            <a:ext cx="336059" cy="336059"/>
          </a:xfrm>
          <a:prstGeom prst="rect">
            <a:avLst/>
          </a:prstGeom>
        </p:spPr>
      </p:pic>
      <p:pic>
        <p:nvPicPr>
          <p:cNvPr id="60" name="Picture 59">
            <a:extLst>
              <a:ext uri="{FF2B5EF4-FFF2-40B4-BE49-F238E27FC236}">
                <a16:creationId xmlns:a16="http://schemas.microsoft.com/office/drawing/2014/main" id="{A67E6D7D-4B17-4928-ADB3-A8B9C5A2E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9799177" y="1931935"/>
            <a:ext cx="336059" cy="336059"/>
          </a:xfrm>
          <a:prstGeom prst="rect">
            <a:avLst/>
          </a:prstGeom>
        </p:spPr>
      </p:pic>
      <p:pic>
        <p:nvPicPr>
          <p:cNvPr id="61" name="Picture 60">
            <a:extLst>
              <a:ext uri="{FF2B5EF4-FFF2-40B4-BE49-F238E27FC236}">
                <a16:creationId xmlns:a16="http://schemas.microsoft.com/office/drawing/2014/main" id="{52CE8400-158C-4854-BC54-C692FB0CF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9886615" y="2963919"/>
            <a:ext cx="336059" cy="336059"/>
          </a:xfrm>
          <a:prstGeom prst="rect">
            <a:avLst/>
          </a:prstGeom>
        </p:spPr>
      </p:pic>
      <p:sp>
        <p:nvSpPr>
          <p:cNvPr id="63" name="Rectangle 62">
            <a:extLst>
              <a:ext uri="{FF2B5EF4-FFF2-40B4-BE49-F238E27FC236}">
                <a16:creationId xmlns:a16="http://schemas.microsoft.com/office/drawing/2014/main" id="{EC9BC03D-E231-4154-BEB0-D338D26D4E0E}"/>
              </a:ext>
            </a:extLst>
          </p:cNvPr>
          <p:cNvSpPr/>
          <p:nvPr/>
        </p:nvSpPr>
        <p:spPr>
          <a:xfrm>
            <a:off x="3385548" y="5152689"/>
            <a:ext cx="183095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pt-BR"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34 ÷ 6 = 5 r 4</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64" name="Rectangle 63">
            <a:extLst>
              <a:ext uri="{FF2B5EF4-FFF2-40B4-BE49-F238E27FC236}">
                <a16:creationId xmlns:a16="http://schemas.microsoft.com/office/drawing/2014/main" id="{FE0BE099-1815-4757-A55F-1ED48FD59545}"/>
              </a:ext>
            </a:extLst>
          </p:cNvPr>
          <p:cNvSpPr/>
          <p:nvPr/>
        </p:nvSpPr>
        <p:spPr>
          <a:xfrm>
            <a:off x="7383791" y="5143968"/>
            <a:ext cx="181569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a:t>
            </a:r>
            <a:r>
              <a:rPr kumimoji="0" lang="en-GB" sz="2400" i="1"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full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plates.</a:t>
            </a:r>
          </a:p>
        </p:txBody>
      </p:sp>
      <p:sp>
        <p:nvSpPr>
          <p:cNvPr id="5" name="TextBox 19">
            <a:extLst>
              <a:ext uri="{FF2B5EF4-FFF2-40B4-BE49-F238E27FC236}">
                <a16:creationId xmlns:a16="http://schemas.microsoft.com/office/drawing/2014/main" id="{60EDBCF5-D164-4B7F-A6FD-27805623921A}"/>
              </a:ext>
            </a:extLst>
          </p:cNvPr>
          <p:cNvSpPr txBox="1"/>
          <p:nvPr/>
        </p:nvSpPr>
        <p:spPr>
          <a:xfrm>
            <a:off x="1092824" y="5801953"/>
            <a:ext cx="970386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5 full plates of 6 biscuits. The last plate only has 4 biscuits and it is not full.</a:t>
            </a:r>
          </a:p>
        </p:txBody>
      </p:sp>
    </p:spTree>
    <p:extLst>
      <p:ext uri="{BB962C8B-B14F-4D97-AF65-F5344CB8AC3E}">
        <p14:creationId xmlns:p14="http://schemas.microsoft.com/office/powerpoint/2010/main" val="29350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7.40741E-7 L -0.02304 0.29699 " pathEditMode="relative" rAng="0" ptsTypes="AA">
                                      <p:cBhvr>
                                        <p:cTn id="6" dur="2000" fill="hold"/>
                                        <p:tgtEl>
                                          <p:spTgt spid="9"/>
                                        </p:tgtEl>
                                        <p:attrNameLst>
                                          <p:attrName>ppt_x</p:attrName>
                                          <p:attrName>ppt_y</p:attrName>
                                        </p:attrNameLst>
                                      </p:cBhvr>
                                      <p:rCtr x="-1159" y="14838"/>
                                    </p:animMotion>
                                  </p:childTnLst>
                                </p:cTn>
                              </p:par>
                              <p:par>
                                <p:cTn id="7" presetID="42" presetClass="path" presetSubtype="0" accel="50000" decel="50000" fill="hold" nodeType="withEffect">
                                  <p:stCondLst>
                                    <p:cond delay="0"/>
                                  </p:stCondLst>
                                  <p:childTnLst>
                                    <p:animMotion origin="layout" path="M -2.5E-6 3.33333E-6 L -0.00156 0.26504 " pathEditMode="relative" rAng="0" ptsTypes="AA">
                                      <p:cBhvr>
                                        <p:cTn id="8" dur="2000" fill="hold"/>
                                        <p:tgtEl>
                                          <p:spTgt spid="14"/>
                                        </p:tgtEl>
                                        <p:attrNameLst>
                                          <p:attrName>ppt_x</p:attrName>
                                          <p:attrName>ppt_y</p:attrName>
                                        </p:attrNameLst>
                                      </p:cBhvr>
                                      <p:rCtr x="-78" y="13241"/>
                                    </p:animMotion>
                                  </p:childTnLst>
                                </p:cTn>
                              </p:par>
                              <p:par>
                                <p:cTn id="9" presetID="42" presetClass="path" presetSubtype="0" accel="50000" decel="50000" fill="hold" nodeType="withEffect">
                                  <p:stCondLst>
                                    <p:cond delay="0"/>
                                  </p:stCondLst>
                                  <p:childTnLst>
                                    <p:animMotion origin="layout" path="M 4.79167E-6 1.48148E-6 L -0.05131 0.21458 " pathEditMode="relative" rAng="0" ptsTypes="AA">
                                      <p:cBhvr>
                                        <p:cTn id="10" dur="2000" fill="hold"/>
                                        <p:tgtEl>
                                          <p:spTgt spid="13"/>
                                        </p:tgtEl>
                                        <p:attrNameLst>
                                          <p:attrName>ppt_x</p:attrName>
                                          <p:attrName>ppt_y</p:attrName>
                                        </p:attrNameLst>
                                      </p:cBhvr>
                                      <p:rCtr x="-2565" y="10718"/>
                                    </p:animMotion>
                                  </p:childTnLst>
                                </p:cTn>
                              </p:par>
                              <p:par>
                                <p:cTn id="11" presetID="42" presetClass="path" presetSubtype="0" accel="50000" decel="50000" fill="hold" nodeType="withEffect">
                                  <p:stCondLst>
                                    <p:cond delay="0"/>
                                  </p:stCondLst>
                                  <p:childTnLst>
                                    <p:animMotion origin="layout" path="M 2.70833E-6 2.96296E-6 L -0.01407 0.32963 " pathEditMode="relative" rAng="0" ptsTypes="AA">
                                      <p:cBhvr>
                                        <p:cTn id="12" dur="2000" fill="hold"/>
                                        <p:tgtEl>
                                          <p:spTgt spid="10"/>
                                        </p:tgtEl>
                                        <p:attrNameLst>
                                          <p:attrName>ppt_x</p:attrName>
                                          <p:attrName>ppt_y</p:attrName>
                                        </p:attrNameLst>
                                      </p:cBhvr>
                                      <p:rCtr x="-703" y="16481"/>
                                    </p:animMotion>
                                  </p:childTnLst>
                                </p:cTn>
                              </p:par>
                              <p:par>
                                <p:cTn id="13" presetID="42" presetClass="path" presetSubtype="0" accel="50000" decel="50000" fill="hold" nodeType="withEffect">
                                  <p:stCondLst>
                                    <p:cond delay="0"/>
                                  </p:stCondLst>
                                  <p:childTnLst>
                                    <p:animMotion origin="layout" path="M 6.25E-7 -1.85185E-6 L 0.00482 0.27732 " pathEditMode="relative" rAng="0" ptsTypes="AA">
                                      <p:cBhvr>
                                        <p:cTn id="14" dur="2000" fill="hold"/>
                                        <p:tgtEl>
                                          <p:spTgt spid="52"/>
                                        </p:tgtEl>
                                        <p:attrNameLst>
                                          <p:attrName>ppt_x</p:attrName>
                                          <p:attrName>ppt_y</p:attrName>
                                        </p:attrNameLst>
                                      </p:cBhvr>
                                      <p:rCtr x="234" y="13866"/>
                                    </p:animMotion>
                                  </p:childTnLst>
                                </p:cTn>
                              </p:par>
                              <p:par>
                                <p:cTn id="15" presetID="42" presetClass="path" presetSubtype="0" accel="50000" decel="50000" fill="hold" nodeType="withEffect">
                                  <p:stCondLst>
                                    <p:cond delay="0"/>
                                  </p:stCondLst>
                                  <p:childTnLst>
                                    <p:animMotion origin="layout" path="M -8.33333E-7 -1.85185E-6 L 0.00482 0.21343 " pathEditMode="relative" rAng="0" ptsTypes="AA">
                                      <p:cBhvr>
                                        <p:cTn id="16" dur="2000" fill="hold"/>
                                        <p:tgtEl>
                                          <p:spTgt spid="54"/>
                                        </p:tgtEl>
                                        <p:attrNameLst>
                                          <p:attrName>ppt_x</p:attrName>
                                          <p:attrName>ppt_y</p:attrName>
                                        </p:attrNameLst>
                                      </p:cBhvr>
                                      <p:rCtr x="234" y="10671"/>
                                    </p:animMotion>
                                  </p:childTnLst>
                                </p:cTn>
                              </p:par>
                            </p:childTnLst>
                          </p:cTn>
                        </p:par>
                        <p:par>
                          <p:cTn id="17" fill="hold">
                            <p:stCondLst>
                              <p:cond delay="2000"/>
                            </p:stCondLst>
                            <p:childTnLst>
                              <p:par>
                                <p:cTn id="18" presetID="10" presetClass="entr" presetSubtype="0" fill="hold" nodeType="afterEffect">
                                  <p:stCondLst>
                                    <p:cond delay="2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45833E-6 -7.40741E-7 L -0.00274 0.35093 " pathEditMode="relative" rAng="0" ptsTypes="AA">
                                      <p:cBhvr>
                                        <p:cTn id="24" dur="2000" fill="hold"/>
                                        <p:tgtEl>
                                          <p:spTgt spid="16"/>
                                        </p:tgtEl>
                                        <p:attrNameLst>
                                          <p:attrName>ppt_x</p:attrName>
                                          <p:attrName>ppt_y</p:attrName>
                                        </p:attrNameLst>
                                      </p:cBhvr>
                                      <p:rCtr x="-143" y="17546"/>
                                    </p:animMotion>
                                  </p:childTnLst>
                                </p:cTn>
                              </p:par>
                              <p:par>
                                <p:cTn id="25" presetID="42" presetClass="path" presetSubtype="0" accel="50000" decel="50000" fill="hold" nodeType="withEffect">
                                  <p:stCondLst>
                                    <p:cond delay="0"/>
                                  </p:stCondLst>
                                  <p:childTnLst>
                                    <p:animMotion origin="layout" path="M -1.45833E-6 3.33333E-6 L 0.02513 0.27129 " pathEditMode="relative" rAng="0" ptsTypes="AA">
                                      <p:cBhvr>
                                        <p:cTn id="26" dur="2000" fill="hold"/>
                                        <p:tgtEl>
                                          <p:spTgt spid="19"/>
                                        </p:tgtEl>
                                        <p:attrNameLst>
                                          <p:attrName>ppt_x</p:attrName>
                                          <p:attrName>ppt_y</p:attrName>
                                        </p:attrNameLst>
                                      </p:cBhvr>
                                      <p:rCtr x="1250" y="13565"/>
                                    </p:animMotion>
                                  </p:childTnLst>
                                </p:cTn>
                              </p:par>
                              <p:par>
                                <p:cTn id="27" presetID="42" presetClass="path" presetSubtype="0" accel="50000" decel="50000" fill="hold" nodeType="withEffect">
                                  <p:stCondLst>
                                    <p:cond delay="0"/>
                                  </p:stCondLst>
                                  <p:childTnLst>
                                    <p:animMotion origin="layout" path="M -2.08333E-7 -4.44444E-6 L -0.00977 0.225 " pathEditMode="relative" rAng="0" ptsTypes="AA">
                                      <p:cBhvr>
                                        <p:cTn id="28" dur="2000" fill="hold"/>
                                        <p:tgtEl>
                                          <p:spTgt spid="18"/>
                                        </p:tgtEl>
                                        <p:attrNameLst>
                                          <p:attrName>ppt_x</p:attrName>
                                          <p:attrName>ppt_y</p:attrName>
                                        </p:attrNameLst>
                                      </p:cBhvr>
                                      <p:rCtr x="-495" y="11250"/>
                                    </p:animMotion>
                                  </p:childTnLst>
                                </p:cTn>
                              </p:par>
                              <p:par>
                                <p:cTn id="29" presetID="42" presetClass="path" presetSubtype="0" accel="50000" decel="50000" fill="hold" nodeType="withEffect">
                                  <p:stCondLst>
                                    <p:cond delay="0"/>
                                  </p:stCondLst>
                                  <p:childTnLst>
                                    <p:animMotion origin="layout" path="M 2.08333E-7 -4.07407E-6 L -0.00013 0.30093 " pathEditMode="relative" rAng="0" ptsTypes="AA">
                                      <p:cBhvr>
                                        <p:cTn id="30" dur="2000" fill="hold"/>
                                        <p:tgtEl>
                                          <p:spTgt spid="17"/>
                                        </p:tgtEl>
                                        <p:attrNameLst>
                                          <p:attrName>ppt_x</p:attrName>
                                          <p:attrName>ppt_y</p:attrName>
                                        </p:attrNameLst>
                                      </p:cBhvr>
                                      <p:rCtr x="-13" y="15046"/>
                                    </p:animMotion>
                                  </p:childTnLst>
                                </p:cTn>
                              </p:par>
                              <p:par>
                                <p:cTn id="31" presetID="42" presetClass="path" presetSubtype="0" accel="50000" decel="50000" fill="hold" nodeType="withEffect">
                                  <p:stCondLst>
                                    <p:cond delay="0"/>
                                  </p:stCondLst>
                                  <p:childTnLst>
                                    <p:animMotion origin="layout" path="M -8.33333E-7 4.81481E-6 L -0.04101 0.21481 " pathEditMode="relative" rAng="0" ptsTypes="AA">
                                      <p:cBhvr>
                                        <p:cTn id="32" dur="2000" fill="hold"/>
                                        <p:tgtEl>
                                          <p:spTgt spid="21"/>
                                        </p:tgtEl>
                                        <p:attrNameLst>
                                          <p:attrName>ppt_x</p:attrName>
                                          <p:attrName>ppt_y</p:attrName>
                                        </p:attrNameLst>
                                      </p:cBhvr>
                                      <p:rCtr x="-2057" y="10741"/>
                                    </p:animMotion>
                                  </p:childTnLst>
                                </p:cTn>
                              </p:par>
                              <p:par>
                                <p:cTn id="33" presetID="42" presetClass="path" presetSubtype="0" accel="50000" decel="50000" fill="hold" nodeType="withEffect">
                                  <p:stCondLst>
                                    <p:cond delay="0"/>
                                  </p:stCondLst>
                                  <p:childTnLst>
                                    <p:animMotion origin="layout" path="M 3.95833E-6 2.22222E-6 L -0.02748 0.32639 " pathEditMode="relative" rAng="0" ptsTypes="AA">
                                      <p:cBhvr>
                                        <p:cTn id="34" dur="2000" fill="hold"/>
                                        <p:tgtEl>
                                          <p:spTgt spid="20"/>
                                        </p:tgtEl>
                                        <p:attrNameLst>
                                          <p:attrName>ppt_x</p:attrName>
                                          <p:attrName>ppt_y</p:attrName>
                                        </p:attrNameLst>
                                      </p:cBhvr>
                                      <p:rCtr x="-1380" y="16319"/>
                                    </p:animMotion>
                                  </p:childTnLst>
                                </p:cTn>
                              </p:par>
                            </p:childTnLst>
                          </p:cTn>
                        </p:par>
                        <p:par>
                          <p:cTn id="35" fill="hold">
                            <p:stCondLst>
                              <p:cond delay="2000"/>
                            </p:stCondLst>
                            <p:childTnLst>
                              <p:par>
                                <p:cTn id="36" presetID="10" presetClass="entr" presetSubtype="0" fill="hold" nodeType="afterEffect">
                                  <p:stCondLst>
                                    <p:cond delay="20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75E-6 -3.7037E-6 L -0.00664 0.25047 " pathEditMode="relative" rAng="0" ptsTypes="AA">
                                      <p:cBhvr>
                                        <p:cTn id="42" dur="2000" fill="hold"/>
                                        <p:tgtEl>
                                          <p:spTgt spid="30"/>
                                        </p:tgtEl>
                                        <p:attrNameLst>
                                          <p:attrName>ppt_x</p:attrName>
                                          <p:attrName>ppt_y</p:attrName>
                                        </p:attrNameLst>
                                      </p:cBhvr>
                                      <p:rCtr x="-339" y="12523"/>
                                    </p:animMotion>
                                  </p:childTnLst>
                                </p:cTn>
                              </p:par>
                              <p:par>
                                <p:cTn id="43" presetID="42" presetClass="path" presetSubtype="0" accel="50000" decel="50000" fill="hold" nodeType="withEffect">
                                  <p:stCondLst>
                                    <p:cond delay="0"/>
                                  </p:stCondLst>
                                  <p:childTnLst>
                                    <p:animMotion origin="layout" path="M 1.45833E-6 3.33333E-6 L -0.01524 0.27847 " pathEditMode="relative" rAng="0" ptsTypes="AA">
                                      <p:cBhvr>
                                        <p:cTn id="44" dur="2000" fill="hold"/>
                                        <p:tgtEl>
                                          <p:spTgt spid="28"/>
                                        </p:tgtEl>
                                        <p:attrNameLst>
                                          <p:attrName>ppt_x</p:attrName>
                                          <p:attrName>ppt_y</p:attrName>
                                        </p:attrNameLst>
                                      </p:cBhvr>
                                      <p:rCtr x="-768" y="13912"/>
                                    </p:animMotion>
                                  </p:childTnLst>
                                </p:cTn>
                              </p:par>
                              <p:par>
                                <p:cTn id="45" presetID="42" presetClass="path" presetSubtype="0" accel="50000" decel="50000" fill="hold" nodeType="withEffect">
                                  <p:stCondLst>
                                    <p:cond delay="0"/>
                                  </p:stCondLst>
                                  <p:childTnLst>
                                    <p:animMotion origin="layout" path="M 4.16667E-6 2.22222E-6 L 0.0069 0.22616 " pathEditMode="relative" rAng="0" ptsTypes="AA">
                                      <p:cBhvr>
                                        <p:cTn id="46" dur="2000" fill="hold"/>
                                        <p:tgtEl>
                                          <p:spTgt spid="33"/>
                                        </p:tgtEl>
                                        <p:attrNameLst>
                                          <p:attrName>ppt_x</p:attrName>
                                          <p:attrName>ppt_y</p:attrName>
                                        </p:attrNameLst>
                                      </p:cBhvr>
                                      <p:rCtr x="339" y="11296"/>
                                    </p:animMotion>
                                  </p:childTnLst>
                                </p:cTn>
                              </p:par>
                              <p:par>
                                <p:cTn id="47" presetID="42" presetClass="path" presetSubtype="0" accel="50000" decel="50000" fill="hold" nodeType="withEffect">
                                  <p:stCondLst>
                                    <p:cond delay="0"/>
                                  </p:stCondLst>
                                  <p:childTnLst>
                                    <p:animMotion origin="layout" path="M 2.08333E-6 2.22222E-6 L -0.00091 0.17245 " pathEditMode="relative" rAng="0" ptsTypes="AA">
                                      <p:cBhvr>
                                        <p:cTn id="48" dur="2000" fill="hold"/>
                                        <p:tgtEl>
                                          <p:spTgt spid="31"/>
                                        </p:tgtEl>
                                        <p:attrNameLst>
                                          <p:attrName>ppt_x</p:attrName>
                                          <p:attrName>ppt_y</p:attrName>
                                        </p:attrNameLst>
                                      </p:cBhvr>
                                      <p:rCtr x="-52" y="8611"/>
                                    </p:animMotion>
                                  </p:childTnLst>
                                </p:cTn>
                              </p:par>
                              <p:par>
                                <p:cTn id="49" presetID="42" presetClass="path" presetSubtype="0" accel="50000" decel="50000" fill="hold" nodeType="withEffect">
                                  <p:stCondLst>
                                    <p:cond delay="0"/>
                                  </p:stCondLst>
                                  <p:childTnLst>
                                    <p:animMotion origin="layout" path="M -0.00339 -0.03889 L -0.0474 0.18912 " pathEditMode="relative" rAng="0" ptsTypes="AA">
                                      <p:cBhvr>
                                        <p:cTn id="50" dur="2000" fill="hold"/>
                                        <p:tgtEl>
                                          <p:spTgt spid="32"/>
                                        </p:tgtEl>
                                        <p:attrNameLst>
                                          <p:attrName>ppt_x</p:attrName>
                                          <p:attrName>ppt_y</p:attrName>
                                        </p:attrNameLst>
                                      </p:cBhvr>
                                      <p:rCtr x="-2201" y="11389"/>
                                    </p:animMotion>
                                  </p:childTnLst>
                                </p:cTn>
                              </p:par>
                              <p:par>
                                <p:cTn id="51" presetID="42" presetClass="path" presetSubtype="0" accel="50000" decel="50000" fill="hold" nodeType="withEffect">
                                  <p:stCondLst>
                                    <p:cond delay="0"/>
                                  </p:stCondLst>
                                  <p:childTnLst>
                                    <p:animMotion origin="layout" path="M -2.08333E-6 4.44444E-6 L -0.00482 0.29861 " pathEditMode="relative" rAng="0" ptsTypes="AA">
                                      <p:cBhvr>
                                        <p:cTn id="52" dur="2000" fill="hold"/>
                                        <p:tgtEl>
                                          <p:spTgt spid="29"/>
                                        </p:tgtEl>
                                        <p:attrNameLst>
                                          <p:attrName>ppt_x</p:attrName>
                                          <p:attrName>ppt_y</p:attrName>
                                        </p:attrNameLst>
                                      </p:cBhvr>
                                      <p:rCtr x="-247" y="14931"/>
                                    </p:animMotion>
                                  </p:childTnLst>
                                </p:cTn>
                              </p:par>
                            </p:childTnLst>
                          </p:cTn>
                        </p:par>
                        <p:par>
                          <p:cTn id="53" fill="hold">
                            <p:stCondLst>
                              <p:cond delay="2000"/>
                            </p:stCondLst>
                            <p:childTnLst>
                              <p:par>
                                <p:cTn id="54" presetID="10" presetClass="entr" presetSubtype="0" fill="hold" nodeType="afterEffect">
                                  <p:stCondLst>
                                    <p:cond delay="20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70833E-6 -1.85185E-6 L -0.00221 0.28959 " pathEditMode="relative" rAng="0" ptsTypes="AA">
                                      <p:cBhvr>
                                        <p:cTn id="60" dur="2000" fill="hold"/>
                                        <p:tgtEl>
                                          <p:spTgt spid="36"/>
                                        </p:tgtEl>
                                        <p:attrNameLst>
                                          <p:attrName>ppt_x</p:attrName>
                                          <p:attrName>ppt_y</p:attrName>
                                        </p:attrNameLst>
                                      </p:cBhvr>
                                      <p:rCtr x="-117" y="14468"/>
                                    </p:animMotion>
                                  </p:childTnLst>
                                </p:cTn>
                              </p:par>
                              <p:par>
                                <p:cTn id="61" presetID="42" presetClass="path" presetSubtype="0" accel="50000" decel="50000" fill="hold" nodeType="withEffect">
                                  <p:stCondLst>
                                    <p:cond delay="0"/>
                                  </p:stCondLst>
                                  <p:childTnLst>
                                    <p:animMotion origin="layout" path="M -4.58333E-6 2.59259E-6 L 0.00274 0.26805 " pathEditMode="relative" rAng="0" ptsTypes="AA">
                                      <p:cBhvr>
                                        <p:cTn id="62" dur="2000" fill="hold"/>
                                        <p:tgtEl>
                                          <p:spTgt spid="39"/>
                                        </p:tgtEl>
                                        <p:attrNameLst>
                                          <p:attrName>ppt_x</p:attrName>
                                          <p:attrName>ppt_y</p:attrName>
                                        </p:attrNameLst>
                                      </p:cBhvr>
                                      <p:rCtr x="130" y="13403"/>
                                    </p:animMotion>
                                  </p:childTnLst>
                                </p:cTn>
                              </p:par>
                              <p:par>
                                <p:cTn id="63" presetID="42" presetClass="path" presetSubtype="0" accel="50000" decel="50000" fill="hold" nodeType="withEffect">
                                  <p:stCondLst>
                                    <p:cond delay="0"/>
                                  </p:stCondLst>
                                  <p:childTnLst>
                                    <p:animMotion origin="layout" path="M 3.125E-6 4.07407E-6 L 0.00455 0.21365 " pathEditMode="relative" rAng="0" ptsTypes="AA">
                                      <p:cBhvr>
                                        <p:cTn id="64" dur="2000" fill="hold"/>
                                        <p:tgtEl>
                                          <p:spTgt spid="37"/>
                                        </p:tgtEl>
                                        <p:attrNameLst>
                                          <p:attrName>ppt_x</p:attrName>
                                          <p:attrName>ppt_y</p:attrName>
                                        </p:attrNameLst>
                                      </p:cBhvr>
                                      <p:rCtr x="221" y="10671"/>
                                    </p:animMotion>
                                  </p:childTnLst>
                                </p:cTn>
                              </p:par>
                              <p:par>
                                <p:cTn id="65" presetID="42" presetClass="path" presetSubtype="0" accel="50000" decel="50000" fill="hold" nodeType="withEffect">
                                  <p:stCondLst>
                                    <p:cond delay="0"/>
                                  </p:stCondLst>
                                  <p:childTnLst>
                                    <p:animMotion origin="layout" path="M -2.70833E-6 3.33333E-6 L -0.04778 0.20185 " pathEditMode="relative" rAng="0" ptsTypes="AA">
                                      <p:cBhvr>
                                        <p:cTn id="66" dur="2000" fill="hold"/>
                                        <p:tgtEl>
                                          <p:spTgt spid="38"/>
                                        </p:tgtEl>
                                        <p:attrNameLst>
                                          <p:attrName>ppt_x</p:attrName>
                                          <p:attrName>ppt_y</p:attrName>
                                        </p:attrNameLst>
                                      </p:cBhvr>
                                      <p:rCtr x="-2396" y="10093"/>
                                    </p:animMotion>
                                  </p:childTnLst>
                                </p:cTn>
                              </p:par>
                              <p:par>
                                <p:cTn id="67" presetID="42" presetClass="path" presetSubtype="0" accel="50000" decel="50000" fill="hold" nodeType="withEffect">
                                  <p:stCondLst>
                                    <p:cond delay="0"/>
                                  </p:stCondLst>
                                  <p:childTnLst>
                                    <p:animMotion origin="layout" path="M -1.66667E-6 -3.7037E-6 L -0.03646 0.29769 " pathEditMode="relative" rAng="0" ptsTypes="AA">
                                      <p:cBhvr>
                                        <p:cTn id="68" dur="2000" fill="hold"/>
                                        <p:tgtEl>
                                          <p:spTgt spid="34"/>
                                        </p:tgtEl>
                                        <p:attrNameLst>
                                          <p:attrName>ppt_x</p:attrName>
                                          <p:attrName>ppt_y</p:attrName>
                                        </p:attrNameLst>
                                      </p:cBhvr>
                                      <p:rCtr x="-1823" y="14884"/>
                                    </p:animMotion>
                                  </p:childTnLst>
                                </p:cTn>
                              </p:par>
                              <p:par>
                                <p:cTn id="69" presetID="42" presetClass="path" presetSubtype="0" accel="50000" decel="50000" fill="hold" nodeType="withEffect">
                                  <p:stCondLst>
                                    <p:cond delay="0"/>
                                  </p:stCondLst>
                                  <p:childTnLst>
                                    <p:animMotion origin="layout" path="M 8.33333E-7 0 L -0.0276 0.34792 " pathEditMode="relative" rAng="0" ptsTypes="AA">
                                      <p:cBhvr>
                                        <p:cTn id="70" dur="2000" fill="hold"/>
                                        <p:tgtEl>
                                          <p:spTgt spid="35"/>
                                        </p:tgtEl>
                                        <p:attrNameLst>
                                          <p:attrName>ppt_x</p:attrName>
                                          <p:attrName>ppt_y</p:attrName>
                                        </p:attrNameLst>
                                      </p:cBhvr>
                                      <p:rCtr x="-1380" y="17384"/>
                                    </p:animMotion>
                                  </p:childTnLst>
                                </p:cTn>
                              </p:par>
                            </p:childTnLst>
                          </p:cTn>
                        </p:par>
                        <p:par>
                          <p:cTn id="71" fill="hold">
                            <p:stCondLst>
                              <p:cond delay="2000"/>
                            </p:stCondLst>
                            <p:childTnLst>
                              <p:par>
                                <p:cTn id="72" presetID="10" presetClass="entr" presetSubtype="0" fill="hold" nodeType="afterEffect">
                                  <p:stCondLst>
                                    <p:cond delay="2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3.75E-6 3.7037E-7 L -0.02201 0.29699 " pathEditMode="relative" rAng="0" ptsTypes="AA">
                                      <p:cBhvr>
                                        <p:cTn id="78" dur="2000" fill="hold"/>
                                        <p:tgtEl>
                                          <p:spTgt spid="40"/>
                                        </p:tgtEl>
                                        <p:attrNameLst>
                                          <p:attrName>ppt_x</p:attrName>
                                          <p:attrName>ppt_y</p:attrName>
                                        </p:attrNameLst>
                                      </p:cBhvr>
                                      <p:rCtr x="-1107" y="14838"/>
                                    </p:animMotion>
                                  </p:childTnLst>
                                </p:cTn>
                              </p:par>
                              <p:par>
                                <p:cTn id="79" presetID="42" presetClass="path" presetSubtype="0" accel="50000" decel="50000" fill="hold" nodeType="withEffect">
                                  <p:stCondLst>
                                    <p:cond delay="0"/>
                                  </p:stCondLst>
                                  <p:childTnLst>
                                    <p:animMotion origin="layout" path="M -1.875E-6 2.96296E-6 L -0.00872 0.28727 " pathEditMode="relative" rAng="0" ptsTypes="AA">
                                      <p:cBhvr>
                                        <p:cTn id="80" dur="2000" fill="hold"/>
                                        <p:tgtEl>
                                          <p:spTgt spid="42"/>
                                        </p:tgtEl>
                                        <p:attrNameLst>
                                          <p:attrName>ppt_x</p:attrName>
                                          <p:attrName>ppt_y</p:attrName>
                                        </p:attrNameLst>
                                      </p:cBhvr>
                                      <p:rCtr x="-443" y="14352"/>
                                    </p:animMotion>
                                  </p:childTnLst>
                                </p:cTn>
                              </p:par>
                              <p:par>
                                <p:cTn id="81" presetID="42" presetClass="path" presetSubtype="0" accel="50000" decel="50000" fill="hold" nodeType="withEffect">
                                  <p:stCondLst>
                                    <p:cond delay="0"/>
                                  </p:stCondLst>
                                  <p:childTnLst>
                                    <p:animMotion origin="layout" path="M 1.11022E-16 -2.22222E-6 L 1.11022E-16 0.25 " pathEditMode="relative" rAng="0" ptsTypes="AA">
                                      <p:cBhvr>
                                        <p:cTn id="82" dur="2000" fill="hold"/>
                                        <p:tgtEl>
                                          <p:spTgt spid="45"/>
                                        </p:tgtEl>
                                        <p:attrNameLst>
                                          <p:attrName>ppt_x</p:attrName>
                                          <p:attrName>ppt_y</p:attrName>
                                        </p:attrNameLst>
                                      </p:cBhvr>
                                      <p:rCtr x="0" y="12500"/>
                                    </p:animMotion>
                                  </p:childTnLst>
                                </p:cTn>
                              </p:par>
                              <p:par>
                                <p:cTn id="83" presetID="42" presetClass="path" presetSubtype="0" accel="50000" decel="50000" fill="hold" nodeType="withEffect">
                                  <p:stCondLst>
                                    <p:cond delay="0"/>
                                  </p:stCondLst>
                                  <p:childTnLst>
                                    <p:animMotion origin="layout" path="M 6.25E-7 4.07407E-6 L -0.0082 0.19444 " pathEditMode="relative" rAng="0" ptsTypes="AA">
                                      <p:cBhvr>
                                        <p:cTn id="84" dur="2000" fill="hold"/>
                                        <p:tgtEl>
                                          <p:spTgt spid="43"/>
                                        </p:tgtEl>
                                        <p:attrNameLst>
                                          <p:attrName>ppt_x</p:attrName>
                                          <p:attrName>ppt_y</p:attrName>
                                        </p:attrNameLst>
                                      </p:cBhvr>
                                      <p:rCtr x="-417" y="9722"/>
                                    </p:animMotion>
                                  </p:childTnLst>
                                </p:cTn>
                              </p:par>
                              <p:par>
                                <p:cTn id="85" presetID="42" presetClass="path" presetSubtype="0" accel="50000" decel="50000" fill="hold" nodeType="withEffect">
                                  <p:stCondLst>
                                    <p:cond delay="0"/>
                                  </p:stCondLst>
                                  <p:childTnLst>
                                    <p:animMotion origin="layout" path="M -1.875E-6 -4.81481E-6 L -0.05859 0.20926 " pathEditMode="relative" rAng="0" ptsTypes="AA">
                                      <p:cBhvr>
                                        <p:cTn id="86" dur="2000" fill="hold"/>
                                        <p:tgtEl>
                                          <p:spTgt spid="44"/>
                                        </p:tgtEl>
                                        <p:attrNameLst>
                                          <p:attrName>ppt_x</p:attrName>
                                          <p:attrName>ppt_y</p:attrName>
                                        </p:attrNameLst>
                                      </p:cBhvr>
                                      <p:rCtr x="-2930" y="10463"/>
                                    </p:animMotion>
                                  </p:childTnLst>
                                </p:cTn>
                              </p:par>
                              <p:par>
                                <p:cTn id="87" presetID="42" presetClass="path" presetSubtype="0" accel="50000" decel="50000" fill="hold" nodeType="withEffect">
                                  <p:stCondLst>
                                    <p:cond delay="0"/>
                                  </p:stCondLst>
                                  <p:childTnLst>
                                    <p:animMotion origin="layout" path="M 4.79167E-6 -2.96296E-6 L -0.01498 0.30741 " pathEditMode="relative" rAng="0" ptsTypes="AA">
                                      <p:cBhvr>
                                        <p:cTn id="88" dur="2000" fill="hold"/>
                                        <p:tgtEl>
                                          <p:spTgt spid="41"/>
                                        </p:tgtEl>
                                        <p:attrNameLst>
                                          <p:attrName>ppt_x</p:attrName>
                                          <p:attrName>ppt_y</p:attrName>
                                        </p:attrNameLst>
                                      </p:cBhvr>
                                      <p:rCtr x="-755" y="15370"/>
                                    </p:animMotion>
                                  </p:childTnLst>
                                </p:cTn>
                              </p:par>
                            </p:childTnLst>
                          </p:cTn>
                        </p:par>
                        <p:par>
                          <p:cTn id="89" fill="hold">
                            <p:stCondLst>
                              <p:cond delay="2000"/>
                            </p:stCondLst>
                            <p:childTnLst>
                              <p:par>
                                <p:cTn id="90" presetID="10" presetClass="entr" presetSubtype="0" fill="hold" nodeType="afterEffect">
                                  <p:stCondLst>
                                    <p:cond delay="20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2.70833E-6 -1.48148E-6 L 0.00794 0.20347 " pathEditMode="relative" rAng="0" ptsTypes="AA">
                                      <p:cBhvr>
                                        <p:cTn id="96" dur="2000" fill="hold"/>
                                        <p:tgtEl>
                                          <p:spTgt spid="47"/>
                                        </p:tgtEl>
                                        <p:attrNameLst>
                                          <p:attrName>ppt_x</p:attrName>
                                          <p:attrName>ppt_y</p:attrName>
                                        </p:attrNameLst>
                                      </p:cBhvr>
                                      <p:rCtr x="391" y="10162"/>
                                    </p:animMotion>
                                  </p:childTnLst>
                                </p:cTn>
                              </p:par>
                              <p:par>
                                <p:cTn id="97" presetID="42" presetClass="path" presetSubtype="0" accel="50000" decel="50000" fill="hold" nodeType="withEffect">
                                  <p:stCondLst>
                                    <p:cond delay="0"/>
                                  </p:stCondLst>
                                  <p:childTnLst>
                                    <p:animMotion origin="layout" path="M 2.29167E-6 -1.85185E-6 L 0.01614 0.3294 " pathEditMode="relative" rAng="0" ptsTypes="AA">
                                      <p:cBhvr>
                                        <p:cTn id="98" dur="2000" fill="hold"/>
                                        <p:tgtEl>
                                          <p:spTgt spid="46"/>
                                        </p:tgtEl>
                                        <p:attrNameLst>
                                          <p:attrName>ppt_x</p:attrName>
                                          <p:attrName>ppt_y</p:attrName>
                                        </p:attrNameLst>
                                      </p:cBhvr>
                                      <p:rCtr x="807" y="16458"/>
                                    </p:animMotion>
                                  </p:childTnLst>
                                </p:cTn>
                              </p:par>
                              <p:par>
                                <p:cTn id="99" presetID="42" presetClass="path" presetSubtype="0" accel="50000" decel="50000" fill="hold" nodeType="withEffect">
                                  <p:stCondLst>
                                    <p:cond delay="0"/>
                                  </p:stCondLst>
                                  <p:childTnLst>
                                    <p:animMotion origin="layout" path="M 6.25E-7 -2.96296E-6 L -0.02656 0.21482 " pathEditMode="relative" rAng="0" ptsTypes="AA">
                                      <p:cBhvr>
                                        <p:cTn id="100" dur="2000" fill="hold"/>
                                        <p:tgtEl>
                                          <p:spTgt spid="61"/>
                                        </p:tgtEl>
                                        <p:attrNameLst>
                                          <p:attrName>ppt_x</p:attrName>
                                          <p:attrName>ppt_y</p:attrName>
                                        </p:attrNameLst>
                                      </p:cBhvr>
                                      <p:rCtr x="-1328" y="10741"/>
                                    </p:animMotion>
                                  </p:childTnLst>
                                </p:cTn>
                              </p:par>
                              <p:par>
                                <p:cTn id="101" presetID="42" presetClass="path" presetSubtype="0" accel="50000" decel="50000" fill="hold" nodeType="withEffect">
                                  <p:stCondLst>
                                    <p:cond delay="0"/>
                                  </p:stCondLst>
                                  <p:childTnLst>
                                    <p:animMotion origin="layout" path="M 2.08333E-6 0 L 0.01614 0.3294 " pathEditMode="relative" rAng="0" ptsTypes="AA">
                                      <p:cBhvr>
                                        <p:cTn id="102" dur="2000" fill="hold"/>
                                        <p:tgtEl>
                                          <p:spTgt spid="60"/>
                                        </p:tgtEl>
                                        <p:attrNameLst>
                                          <p:attrName>ppt_x</p:attrName>
                                          <p:attrName>ppt_y</p:attrName>
                                        </p:attrNameLst>
                                      </p:cBhvr>
                                      <p:rCtr x="807" y="16458"/>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4NF-2 Division problems with remainders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70786"/>
            <a:ext cx="8648700" cy="27869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ea typeface="+mn-ea"/>
                <a:cs typeface="+mn-cs"/>
              </a:rPr>
              <a:t>For this last slide, we have the same calculation showing two representations, one rounding down and one rounding up. </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ea typeface="+mn-ea"/>
                <a:cs typeface="+mn-cs"/>
              </a:rPr>
              <a:t>What is the same/different about these two representations? </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ea typeface="+mn-ea"/>
                <a:cs typeface="+mn-cs"/>
              </a:rPr>
              <a:t>Can you think of a maths story to match each of these?</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ea typeface="+mn-ea"/>
                <a:cs typeface="+mn-cs"/>
              </a:rPr>
              <a:t>Repeat this exercise for other representations and calculation showing remainders which can either be rounded up or down in context, encouraging children to use their reasoning each time.</a:t>
            </a:r>
            <a:endParaRPr kumimoji="0" lang="en-US" sz="2000" b="0" i="0" u="none" strike="noStrike" kern="1200" cap="none" spc="0" normalizeH="0" baseline="0" noProof="0" dirty="0">
              <a:ln>
                <a:noFill/>
              </a:ln>
              <a:solidFill>
                <a:srgbClr val="585858"/>
              </a:solidFill>
              <a:effectLst/>
              <a:uLnTx/>
              <a:uFillTx/>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2673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5370C217-BB47-4953-B461-2113FA2EF034}"/>
              </a:ext>
            </a:extLst>
          </p:cNvPr>
          <p:cNvSpPr/>
          <p:nvPr/>
        </p:nvSpPr>
        <p:spPr>
          <a:xfrm>
            <a:off x="7955027" y="4849784"/>
            <a:ext cx="2101787" cy="1125539"/>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5E33231-9C86-4508-873C-36AF06195685}"/>
              </a:ext>
            </a:extLst>
          </p:cNvPr>
          <p:cNvSpPr>
            <a:spLocks noGrp="1"/>
          </p:cNvSpPr>
          <p:nvPr>
            <p:ph type="title"/>
          </p:nvPr>
        </p:nvSpPr>
        <p:spPr/>
        <p:txBody>
          <a:bodyPr/>
          <a:lstStyle/>
          <a:p>
            <a:pPr>
              <a:buClrTx/>
              <a:buFontTx/>
              <a:buNone/>
            </a:pPr>
            <a:r>
              <a:rPr lang="en-GB" dirty="0"/>
              <a:t>4NF-2 Division problems with remainders</a:t>
            </a:r>
            <a:endParaRPr lang="en-GB" kern="0" dirty="0"/>
          </a:p>
        </p:txBody>
      </p:sp>
      <p:sp>
        <p:nvSpPr>
          <p:cNvPr id="3" name="TextBox 2">
            <a:extLst>
              <a:ext uri="{FF2B5EF4-FFF2-40B4-BE49-F238E27FC236}">
                <a16:creationId xmlns:a16="http://schemas.microsoft.com/office/drawing/2014/main" id="{0BB3AB7A-3D83-40D2-B4F8-19189EE4A648}"/>
              </a:ext>
            </a:extLst>
          </p:cNvPr>
          <p:cNvSpPr txBox="1"/>
          <p:nvPr/>
        </p:nvSpPr>
        <p:spPr>
          <a:xfrm>
            <a:off x="5069223" y="1475470"/>
            <a:ext cx="205355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8</a:t>
            </a:r>
          </a:p>
        </p:txBody>
      </p:sp>
      <p:sp>
        <p:nvSpPr>
          <p:cNvPr id="4" name="Rectangle: Rounded Corners 3">
            <a:extLst>
              <a:ext uri="{FF2B5EF4-FFF2-40B4-BE49-F238E27FC236}">
                <a16:creationId xmlns:a16="http://schemas.microsoft.com/office/drawing/2014/main" id="{9BA9930F-4AB5-40F0-9976-8047BE1A0712}"/>
              </a:ext>
            </a:extLst>
          </p:cNvPr>
          <p:cNvSpPr/>
          <p:nvPr/>
        </p:nvSpPr>
        <p:spPr>
          <a:xfrm>
            <a:off x="5723311" y="2657578"/>
            <a:ext cx="2116592" cy="1117518"/>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85D9FD62-8794-4DB9-8BB4-F045CB5079C4}"/>
              </a:ext>
            </a:extLst>
          </p:cNvPr>
          <p:cNvSpPr/>
          <p:nvPr/>
        </p:nvSpPr>
        <p:spPr>
          <a:xfrm>
            <a:off x="3501362" y="2657578"/>
            <a:ext cx="2116593" cy="1117519"/>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DB50CB91-2D75-4C01-9341-CC35DAAD60B7}"/>
              </a:ext>
            </a:extLst>
          </p:cNvPr>
          <p:cNvGrpSpPr/>
          <p:nvPr/>
        </p:nvGrpSpPr>
        <p:grpSpPr>
          <a:xfrm>
            <a:off x="3562026" y="2816171"/>
            <a:ext cx="5855025" cy="833452"/>
            <a:chOff x="647700" y="2621160"/>
            <a:chExt cx="7057013" cy="1004554"/>
          </a:xfrm>
        </p:grpSpPr>
        <p:pic>
          <p:nvPicPr>
            <p:cNvPr id="7" name="Picture 6" descr="A picture containing mirror&#10;&#10;Description automatically generated">
              <a:extLst>
                <a:ext uri="{FF2B5EF4-FFF2-40B4-BE49-F238E27FC236}">
                  <a16:creationId xmlns:a16="http://schemas.microsoft.com/office/drawing/2014/main" id="{517E50BF-7786-4BA7-A052-51781CA66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2621160"/>
              <a:ext cx="396000" cy="393429"/>
            </a:xfrm>
            <a:prstGeom prst="rect">
              <a:avLst/>
            </a:prstGeom>
          </p:spPr>
        </p:pic>
        <p:pic>
          <p:nvPicPr>
            <p:cNvPr id="8" name="Picture 7" descr="A picture containing mirror&#10;&#10;Description automatically generated">
              <a:extLst>
                <a:ext uri="{FF2B5EF4-FFF2-40B4-BE49-F238E27FC236}">
                  <a16:creationId xmlns:a16="http://schemas.microsoft.com/office/drawing/2014/main" id="{C117AFD0-1465-4039-B4D7-7BAA00FE7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2621160"/>
              <a:ext cx="396000" cy="393429"/>
            </a:xfrm>
            <a:prstGeom prst="rect">
              <a:avLst/>
            </a:prstGeom>
          </p:spPr>
        </p:pic>
        <p:pic>
          <p:nvPicPr>
            <p:cNvPr id="9" name="Picture 8" descr="A picture containing mirror&#10;&#10;Description automatically generated">
              <a:extLst>
                <a:ext uri="{FF2B5EF4-FFF2-40B4-BE49-F238E27FC236}">
                  <a16:creationId xmlns:a16="http://schemas.microsoft.com/office/drawing/2014/main" id="{412CE5CF-79C3-4594-8F2B-BC6B87CAF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2621160"/>
              <a:ext cx="396000" cy="393429"/>
            </a:xfrm>
            <a:prstGeom prst="rect">
              <a:avLst/>
            </a:prstGeom>
          </p:spPr>
        </p:pic>
        <p:pic>
          <p:nvPicPr>
            <p:cNvPr id="10" name="Picture 9" descr="A picture containing mirror&#10;&#10;Description automatically generated">
              <a:extLst>
                <a:ext uri="{FF2B5EF4-FFF2-40B4-BE49-F238E27FC236}">
                  <a16:creationId xmlns:a16="http://schemas.microsoft.com/office/drawing/2014/main" id="{BFFDB49C-65EC-47F5-83F2-9229E0F94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2621160"/>
              <a:ext cx="396000" cy="393429"/>
            </a:xfrm>
            <a:prstGeom prst="rect">
              <a:avLst/>
            </a:prstGeom>
          </p:spPr>
        </p:pic>
        <p:pic>
          <p:nvPicPr>
            <p:cNvPr id="11" name="Picture 10" descr="A picture containing mirror&#10;&#10;Description automatically generated">
              <a:extLst>
                <a:ext uri="{FF2B5EF4-FFF2-40B4-BE49-F238E27FC236}">
                  <a16:creationId xmlns:a16="http://schemas.microsoft.com/office/drawing/2014/main" id="{70EF8D59-3ED5-4461-A582-580FC2F37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2621160"/>
              <a:ext cx="396000" cy="393429"/>
            </a:xfrm>
            <a:prstGeom prst="rect">
              <a:avLst/>
            </a:prstGeom>
          </p:spPr>
        </p:pic>
        <p:pic>
          <p:nvPicPr>
            <p:cNvPr id="12" name="Picture 11" descr="A picture containing mirror&#10;&#10;Description automatically generated">
              <a:extLst>
                <a:ext uri="{FF2B5EF4-FFF2-40B4-BE49-F238E27FC236}">
                  <a16:creationId xmlns:a16="http://schemas.microsoft.com/office/drawing/2014/main" id="{E7684C06-33F2-46C0-A1CD-EC7DA48AB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2621160"/>
              <a:ext cx="396000" cy="393429"/>
            </a:xfrm>
            <a:prstGeom prst="rect">
              <a:avLst/>
            </a:prstGeom>
          </p:spPr>
        </p:pic>
        <p:pic>
          <p:nvPicPr>
            <p:cNvPr id="13" name="Picture 12" descr="A picture containing mirror&#10;&#10;Description automatically generated">
              <a:extLst>
                <a:ext uri="{FF2B5EF4-FFF2-40B4-BE49-F238E27FC236}">
                  <a16:creationId xmlns:a16="http://schemas.microsoft.com/office/drawing/2014/main" id="{59C7489C-989A-4952-83AF-EF3CE4B7B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2621160"/>
              <a:ext cx="396000" cy="393429"/>
            </a:xfrm>
            <a:prstGeom prst="rect">
              <a:avLst/>
            </a:prstGeom>
          </p:spPr>
        </p:pic>
        <p:pic>
          <p:nvPicPr>
            <p:cNvPr id="14" name="Picture 13" descr="A picture containing mirror&#10;&#10;Description automatically generated">
              <a:extLst>
                <a:ext uri="{FF2B5EF4-FFF2-40B4-BE49-F238E27FC236}">
                  <a16:creationId xmlns:a16="http://schemas.microsoft.com/office/drawing/2014/main" id="{00B5AA69-390B-457B-BB79-62681BB5F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2621160"/>
              <a:ext cx="396000" cy="393429"/>
            </a:xfrm>
            <a:prstGeom prst="rect">
              <a:avLst/>
            </a:prstGeom>
          </p:spPr>
        </p:pic>
        <p:pic>
          <p:nvPicPr>
            <p:cNvPr id="15" name="Picture 14" descr="A picture containing mirror&#10;&#10;Description automatically generated">
              <a:extLst>
                <a:ext uri="{FF2B5EF4-FFF2-40B4-BE49-F238E27FC236}">
                  <a16:creationId xmlns:a16="http://schemas.microsoft.com/office/drawing/2014/main" id="{403343CE-9E87-41BA-B5A5-90C85C870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2621160"/>
              <a:ext cx="396000" cy="393429"/>
            </a:xfrm>
            <a:prstGeom prst="rect">
              <a:avLst/>
            </a:prstGeom>
          </p:spPr>
        </p:pic>
        <p:pic>
          <p:nvPicPr>
            <p:cNvPr id="16" name="Picture 15" descr="A picture containing mirror&#10;&#10;Description automatically generated">
              <a:extLst>
                <a:ext uri="{FF2B5EF4-FFF2-40B4-BE49-F238E27FC236}">
                  <a16:creationId xmlns:a16="http://schemas.microsoft.com/office/drawing/2014/main" id="{656DB8F3-CA62-4CAA-8E5A-7715E0CAD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2621160"/>
              <a:ext cx="396000" cy="393429"/>
            </a:xfrm>
            <a:prstGeom prst="rect">
              <a:avLst/>
            </a:prstGeom>
          </p:spPr>
        </p:pic>
        <p:pic>
          <p:nvPicPr>
            <p:cNvPr id="17" name="Picture 16" descr="A picture containing mirror&#10;&#10;Description automatically generated">
              <a:extLst>
                <a:ext uri="{FF2B5EF4-FFF2-40B4-BE49-F238E27FC236}">
                  <a16:creationId xmlns:a16="http://schemas.microsoft.com/office/drawing/2014/main" id="{6B6ECA22-427E-4F1D-95A5-DEF30BEF6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713" y="2621160"/>
              <a:ext cx="396000" cy="393429"/>
            </a:xfrm>
            <a:prstGeom prst="rect">
              <a:avLst/>
            </a:prstGeom>
          </p:spPr>
        </p:pic>
        <p:pic>
          <p:nvPicPr>
            <p:cNvPr id="18" name="Picture 17" descr="A picture containing mirror&#10;&#10;Description automatically generated">
              <a:extLst>
                <a:ext uri="{FF2B5EF4-FFF2-40B4-BE49-F238E27FC236}">
                  <a16:creationId xmlns:a16="http://schemas.microsoft.com/office/drawing/2014/main" id="{7494F692-A771-4677-9BE8-5C2273CDF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232285"/>
              <a:ext cx="396000" cy="393429"/>
            </a:xfrm>
            <a:prstGeom prst="rect">
              <a:avLst/>
            </a:prstGeom>
          </p:spPr>
        </p:pic>
        <p:pic>
          <p:nvPicPr>
            <p:cNvPr id="19" name="Picture 18" descr="A picture containing mirror&#10;&#10;Description automatically generated">
              <a:extLst>
                <a:ext uri="{FF2B5EF4-FFF2-40B4-BE49-F238E27FC236}">
                  <a16:creationId xmlns:a16="http://schemas.microsoft.com/office/drawing/2014/main" id="{3C3D01B9-93AC-4BD6-A443-7806FE783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3232285"/>
              <a:ext cx="396000" cy="393429"/>
            </a:xfrm>
            <a:prstGeom prst="rect">
              <a:avLst/>
            </a:prstGeom>
          </p:spPr>
        </p:pic>
        <p:pic>
          <p:nvPicPr>
            <p:cNvPr id="20" name="Picture 19" descr="A picture containing mirror&#10;&#10;Description automatically generated">
              <a:extLst>
                <a:ext uri="{FF2B5EF4-FFF2-40B4-BE49-F238E27FC236}">
                  <a16:creationId xmlns:a16="http://schemas.microsoft.com/office/drawing/2014/main" id="{A80B6B31-9C42-4D2E-A919-9023011BE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3232285"/>
              <a:ext cx="396000" cy="393429"/>
            </a:xfrm>
            <a:prstGeom prst="rect">
              <a:avLst/>
            </a:prstGeom>
          </p:spPr>
        </p:pic>
        <p:pic>
          <p:nvPicPr>
            <p:cNvPr id="21" name="Picture 20" descr="A picture containing mirror&#10;&#10;Description automatically generated">
              <a:extLst>
                <a:ext uri="{FF2B5EF4-FFF2-40B4-BE49-F238E27FC236}">
                  <a16:creationId xmlns:a16="http://schemas.microsoft.com/office/drawing/2014/main" id="{484A1492-CC60-4F65-A474-FF3E6B705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3232285"/>
              <a:ext cx="396000" cy="393429"/>
            </a:xfrm>
            <a:prstGeom prst="rect">
              <a:avLst/>
            </a:prstGeom>
          </p:spPr>
        </p:pic>
        <p:pic>
          <p:nvPicPr>
            <p:cNvPr id="22" name="Picture 21" descr="A picture containing mirror&#10;&#10;Description automatically generated">
              <a:extLst>
                <a:ext uri="{FF2B5EF4-FFF2-40B4-BE49-F238E27FC236}">
                  <a16:creationId xmlns:a16="http://schemas.microsoft.com/office/drawing/2014/main" id="{A193314E-F211-4367-99B9-A40D033E2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3232285"/>
              <a:ext cx="396000" cy="393429"/>
            </a:xfrm>
            <a:prstGeom prst="rect">
              <a:avLst/>
            </a:prstGeom>
          </p:spPr>
        </p:pic>
        <p:pic>
          <p:nvPicPr>
            <p:cNvPr id="23" name="Picture 22" descr="A picture containing mirror&#10;&#10;Description automatically generated">
              <a:extLst>
                <a:ext uri="{FF2B5EF4-FFF2-40B4-BE49-F238E27FC236}">
                  <a16:creationId xmlns:a16="http://schemas.microsoft.com/office/drawing/2014/main" id="{902ED81F-EB4D-4731-879D-5C112E320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3232285"/>
              <a:ext cx="396000" cy="393429"/>
            </a:xfrm>
            <a:prstGeom prst="rect">
              <a:avLst/>
            </a:prstGeom>
          </p:spPr>
        </p:pic>
        <p:pic>
          <p:nvPicPr>
            <p:cNvPr id="24" name="Picture 23" descr="A picture containing mirror&#10;&#10;Description automatically generated">
              <a:extLst>
                <a:ext uri="{FF2B5EF4-FFF2-40B4-BE49-F238E27FC236}">
                  <a16:creationId xmlns:a16="http://schemas.microsoft.com/office/drawing/2014/main" id="{4CBDAA1C-B332-4803-870D-E2224B2DC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3232285"/>
              <a:ext cx="396000" cy="393429"/>
            </a:xfrm>
            <a:prstGeom prst="rect">
              <a:avLst/>
            </a:prstGeom>
          </p:spPr>
        </p:pic>
        <p:pic>
          <p:nvPicPr>
            <p:cNvPr id="25" name="Picture 24" descr="A picture containing mirror&#10;&#10;Description automatically generated">
              <a:extLst>
                <a:ext uri="{FF2B5EF4-FFF2-40B4-BE49-F238E27FC236}">
                  <a16:creationId xmlns:a16="http://schemas.microsoft.com/office/drawing/2014/main" id="{C4A74AFD-7A6C-4FF0-99DC-7CCCF4CFE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3232285"/>
              <a:ext cx="396000" cy="393429"/>
            </a:xfrm>
            <a:prstGeom prst="rect">
              <a:avLst/>
            </a:prstGeom>
          </p:spPr>
        </p:pic>
        <p:pic>
          <p:nvPicPr>
            <p:cNvPr id="26" name="Picture 25" descr="A picture containing mirror&#10;&#10;Description automatically generated">
              <a:extLst>
                <a:ext uri="{FF2B5EF4-FFF2-40B4-BE49-F238E27FC236}">
                  <a16:creationId xmlns:a16="http://schemas.microsoft.com/office/drawing/2014/main" id="{86AAA687-AC48-4723-86F9-ECB1D82F4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3232285"/>
              <a:ext cx="396000" cy="393429"/>
            </a:xfrm>
            <a:prstGeom prst="rect">
              <a:avLst/>
            </a:prstGeom>
          </p:spPr>
        </p:pic>
        <p:pic>
          <p:nvPicPr>
            <p:cNvPr id="79" name="Picture 78" descr="A picture containing mirror&#10;&#10;Description automatically generated">
              <a:extLst>
                <a:ext uri="{FF2B5EF4-FFF2-40B4-BE49-F238E27FC236}">
                  <a16:creationId xmlns:a16="http://schemas.microsoft.com/office/drawing/2014/main" id="{44C216C2-21F4-4B1B-84AB-679117DFE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915" y="3232285"/>
              <a:ext cx="396000" cy="393429"/>
            </a:xfrm>
            <a:prstGeom prst="rect">
              <a:avLst/>
            </a:prstGeom>
          </p:spPr>
        </p:pic>
      </p:grpSp>
      <p:sp>
        <p:nvSpPr>
          <p:cNvPr id="27" name="Rectangle: Rounded Corners 26">
            <a:extLst>
              <a:ext uri="{FF2B5EF4-FFF2-40B4-BE49-F238E27FC236}">
                <a16:creationId xmlns:a16="http://schemas.microsoft.com/office/drawing/2014/main" id="{1735DD21-9AAC-40EE-A181-006B79B14DB9}"/>
              </a:ext>
            </a:extLst>
          </p:cNvPr>
          <p:cNvSpPr/>
          <p:nvPr/>
        </p:nvSpPr>
        <p:spPr>
          <a:xfrm>
            <a:off x="5728195" y="4849784"/>
            <a:ext cx="2131783" cy="1125539"/>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EBFF83FE-538F-4EB7-82FC-5DB64E15C00C}"/>
              </a:ext>
            </a:extLst>
          </p:cNvPr>
          <p:cNvSpPr/>
          <p:nvPr/>
        </p:nvSpPr>
        <p:spPr>
          <a:xfrm>
            <a:off x="3501361" y="4849783"/>
            <a:ext cx="2131784" cy="11255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F057CF17-EF04-44A0-B101-0398024F8661}"/>
              </a:ext>
            </a:extLst>
          </p:cNvPr>
          <p:cNvGrpSpPr/>
          <p:nvPr/>
        </p:nvGrpSpPr>
        <p:grpSpPr>
          <a:xfrm>
            <a:off x="3562026" y="5008377"/>
            <a:ext cx="5897047" cy="839434"/>
            <a:chOff x="647700" y="2621160"/>
            <a:chExt cx="7057013" cy="1004554"/>
          </a:xfrm>
        </p:grpSpPr>
        <p:pic>
          <p:nvPicPr>
            <p:cNvPr id="30" name="Picture 29" descr="A picture containing mirror&#10;&#10;Description automatically generated">
              <a:extLst>
                <a:ext uri="{FF2B5EF4-FFF2-40B4-BE49-F238E27FC236}">
                  <a16:creationId xmlns:a16="http://schemas.microsoft.com/office/drawing/2014/main" id="{105BF72D-97FF-4FC0-932F-046F40F38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2621160"/>
              <a:ext cx="396000" cy="393429"/>
            </a:xfrm>
            <a:prstGeom prst="rect">
              <a:avLst/>
            </a:prstGeom>
          </p:spPr>
        </p:pic>
        <p:pic>
          <p:nvPicPr>
            <p:cNvPr id="31" name="Picture 30" descr="A picture containing mirror&#10;&#10;Description automatically generated">
              <a:extLst>
                <a:ext uri="{FF2B5EF4-FFF2-40B4-BE49-F238E27FC236}">
                  <a16:creationId xmlns:a16="http://schemas.microsoft.com/office/drawing/2014/main" id="{42B4960D-9228-4CBF-8B58-EBAE23583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2621160"/>
              <a:ext cx="396000" cy="393429"/>
            </a:xfrm>
            <a:prstGeom prst="rect">
              <a:avLst/>
            </a:prstGeom>
          </p:spPr>
        </p:pic>
        <p:pic>
          <p:nvPicPr>
            <p:cNvPr id="32" name="Picture 31" descr="A picture containing mirror&#10;&#10;Description automatically generated">
              <a:extLst>
                <a:ext uri="{FF2B5EF4-FFF2-40B4-BE49-F238E27FC236}">
                  <a16:creationId xmlns:a16="http://schemas.microsoft.com/office/drawing/2014/main" id="{45166041-0311-46FD-8DF0-59ECE2A57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2621160"/>
              <a:ext cx="396000" cy="393429"/>
            </a:xfrm>
            <a:prstGeom prst="rect">
              <a:avLst/>
            </a:prstGeom>
          </p:spPr>
        </p:pic>
        <p:pic>
          <p:nvPicPr>
            <p:cNvPr id="33" name="Picture 32" descr="A picture containing mirror&#10;&#10;Description automatically generated">
              <a:extLst>
                <a:ext uri="{FF2B5EF4-FFF2-40B4-BE49-F238E27FC236}">
                  <a16:creationId xmlns:a16="http://schemas.microsoft.com/office/drawing/2014/main" id="{C0EB03FE-9A17-4367-A56E-BA7F7F50C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2621160"/>
              <a:ext cx="396000" cy="393429"/>
            </a:xfrm>
            <a:prstGeom prst="rect">
              <a:avLst/>
            </a:prstGeom>
          </p:spPr>
        </p:pic>
        <p:pic>
          <p:nvPicPr>
            <p:cNvPr id="34" name="Picture 33" descr="A picture containing mirror&#10;&#10;Description automatically generated">
              <a:extLst>
                <a:ext uri="{FF2B5EF4-FFF2-40B4-BE49-F238E27FC236}">
                  <a16:creationId xmlns:a16="http://schemas.microsoft.com/office/drawing/2014/main" id="{638BFE19-625B-49C7-B59E-E247ED7C8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2621160"/>
              <a:ext cx="396000" cy="393429"/>
            </a:xfrm>
            <a:prstGeom prst="rect">
              <a:avLst/>
            </a:prstGeom>
          </p:spPr>
        </p:pic>
        <p:pic>
          <p:nvPicPr>
            <p:cNvPr id="35" name="Picture 34" descr="A picture containing mirror&#10;&#10;Description automatically generated">
              <a:extLst>
                <a:ext uri="{FF2B5EF4-FFF2-40B4-BE49-F238E27FC236}">
                  <a16:creationId xmlns:a16="http://schemas.microsoft.com/office/drawing/2014/main" id="{2DE9B111-0E95-4FFE-A4FF-380DD2180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2621160"/>
              <a:ext cx="396000" cy="393429"/>
            </a:xfrm>
            <a:prstGeom prst="rect">
              <a:avLst/>
            </a:prstGeom>
          </p:spPr>
        </p:pic>
        <p:pic>
          <p:nvPicPr>
            <p:cNvPr id="36" name="Picture 35" descr="A picture containing mirror&#10;&#10;Description automatically generated">
              <a:extLst>
                <a:ext uri="{FF2B5EF4-FFF2-40B4-BE49-F238E27FC236}">
                  <a16:creationId xmlns:a16="http://schemas.microsoft.com/office/drawing/2014/main" id="{E8F14E26-ED51-487B-926D-629399549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2621160"/>
              <a:ext cx="396000" cy="393429"/>
            </a:xfrm>
            <a:prstGeom prst="rect">
              <a:avLst/>
            </a:prstGeom>
          </p:spPr>
        </p:pic>
        <p:pic>
          <p:nvPicPr>
            <p:cNvPr id="37" name="Picture 36" descr="A picture containing mirror&#10;&#10;Description automatically generated">
              <a:extLst>
                <a:ext uri="{FF2B5EF4-FFF2-40B4-BE49-F238E27FC236}">
                  <a16:creationId xmlns:a16="http://schemas.microsoft.com/office/drawing/2014/main" id="{7BCF0365-3092-494B-B2A3-1927E2B0F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2621160"/>
              <a:ext cx="396000" cy="393429"/>
            </a:xfrm>
            <a:prstGeom prst="rect">
              <a:avLst/>
            </a:prstGeom>
          </p:spPr>
        </p:pic>
        <p:pic>
          <p:nvPicPr>
            <p:cNvPr id="38" name="Picture 37" descr="A picture containing mirror&#10;&#10;Description automatically generated">
              <a:extLst>
                <a:ext uri="{FF2B5EF4-FFF2-40B4-BE49-F238E27FC236}">
                  <a16:creationId xmlns:a16="http://schemas.microsoft.com/office/drawing/2014/main" id="{E5E7BFD1-149B-4F6A-B7C9-86B80032F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2621160"/>
              <a:ext cx="396000" cy="393429"/>
            </a:xfrm>
            <a:prstGeom prst="rect">
              <a:avLst/>
            </a:prstGeom>
          </p:spPr>
        </p:pic>
        <p:pic>
          <p:nvPicPr>
            <p:cNvPr id="39" name="Picture 38" descr="A picture containing mirror&#10;&#10;Description automatically generated">
              <a:extLst>
                <a:ext uri="{FF2B5EF4-FFF2-40B4-BE49-F238E27FC236}">
                  <a16:creationId xmlns:a16="http://schemas.microsoft.com/office/drawing/2014/main" id="{EF3302FB-4999-4C2B-9783-CE6446C27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2621160"/>
              <a:ext cx="396000" cy="393429"/>
            </a:xfrm>
            <a:prstGeom prst="rect">
              <a:avLst/>
            </a:prstGeom>
          </p:spPr>
        </p:pic>
        <p:pic>
          <p:nvPicPr>
            <p:cNvPr id="40" name="Picture 39" descr="A picture containing mirror&#10;&#10;Description automatically generated">
              <a:extLst>
                <a:ext uri="{FF2B5EF4-FFF2-40B4-BE49-F238E27FC236}">
                  <a16:creationId xmlns:a16="http://schemas.microsoft.com/office/drawing/2014/main" id="{AA489A4E-D981-46AA-972B-DCC033019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713" y="2621160"/>
              <a:ext cx="396000" cy="393429"/>
            </a:xfrm>
            <a:prstGeom prst="rect">
              <a:avLst/>
            </a:prstGeom>
          </p:spPr>
        </p:pic>
        <p:pic>
          <p:nvPicPr>
            <p:cNvPr id="41" name="Picture 40" descr="A picture containing mirror&#10;&#10;Description automatically generated">
              <a:extLst>
                <a:ext uri="{FF2B5EF4-FFF2-40B4-BE49-F238E27FC236}">
                  <a16:creationId xmlns:a16="http://schemas.microsoft.com/office/drawing/2014/main" id="{56C09642-C8E4-416A-A0C2-E39E91D00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232285"/>
              <a:ext cx="396000" cy="393429"/>
            </a:xfrm>
            <a:prstGeom prst="rect">
              <a:avLst/>
            </a:prstGeom>
          </p:spPr>
        </p:pic>
        <p:pic>
          <p:nvPicPr>
            <p:cNvPr id="42" name="Picture 41" descr="A picture containing mirror&#10;&#10;Description automatically generated">
              <a:extLst>
                <a:ext uri="{FF2B5EF4-FFF2-40B4-BE49-F238E27FC236}">
                  <a16:creationId xmlns:a16="http://schemas.microsoft.com/office/drawing/2014/main" id="{9A8A8575-DFCB-47DE-B308-7C3E0D55C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3232285"/>
              <a:ext cx="396000" cy="393429"/>
            </a:xfrm>
            <a:prstGeom prst="rect">
              <a:avLst/>
            </a:prstGeom>
          </p:spPr>
        </p:pic>
        <p:pic>
          <p:nvPicPr>
            <p:cNvPr id="43" name="Picture 42" descr="A picture containing mirror&#10;&#10;Description automatically generated">
              <a:extLst>
                <a:ext uri="{FF2B5EF4-FFF2-40B4-BE49-F238E27FC236}">
                  <a16:creationId xmlns:a16="http://schemas.microsoft.com/office/drawing/2014/main" id="{86EB9706-54B1-4F00-A6A3-2551920BA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3232285"/>
              <a:ext cx="396000" cy="393429"/>
            </a:xfrm>
            <a:prstGeom prst="rect">
              <a:avLst/>
            </a:prstGeom>
          </p:spPr>
        </p:pic>
        <p:pic>
          <p:nvPicPr>
            <p:cNvPr id="44" name="Picture 43" descr="A picture containing mirror&#10;&#10;Description automatically generated">
              <a:extLst>
                <a:ext uri="{FF2B5EF4-FFF2-40B4-BE49-F238E27FC236}">
                  <a16:creationId xmlns:a16="http://schemas.microsoft.com/office/drawing/2014/main" id="{35348D32-F288-4850-93EE-5849DAF5C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3232285"/>
              <a:ext cx="396000" cy="393429"/>
            </a:xfrm>
            <a:prstGeom prst="rect">
              <a:avLst/>
            </a:prstGeom>
          </p:spPr>
        </p:pic>
        <p:pic>
          <p:nvPicPr>
            <p:cNvPr id="45" name="Picture 44" descr="A picture containing mirror&#10;&#10;Description automatically generated">
              <a:extLst>
                <a:ext uri="{FF2B5EF4-FFF2-40B4-BE49-F238E27FC236}">
                  <a16:creationId xmlns:a16="http://schemas.microsoft.com/office/drawing/2014/main" id="{DE583E85-478D-403A-B314-00BFEE2C9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3232285"/>
              <a:ext cx="396000" cy="393429"/>
            </a:xfrm>
            <a:prstGeom prst="rect">
              <a:avLst/>
            </a:prstGeom>
          </p:spPr>
        </p:pic>
        <p:pic>
          <p:nvPicPr>
            <p:cNvPr id="46" name="Picture 45" descr="A picture containing mirror&#10;&#10;Description automatically generated">
              <a:extLst>
                <a:ext uri="{FF2B5EF4-FFF2-40B4-BE49-F238E27FC236}">
                  <a16:creationId xmlns:a16="http://schemas.microsoft.com/office/drawing/2014/main" id="{7A85A27D-8606-43B5-854A-4D2A730D0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3232285"/>
              <a:ext cx="396000" cy="393429"/>
            </a:xfrm>
            <a:prstGeom prst="rect">
              <a:avLst/>
            </a:prstGeom>
          </p:spPr>
        </p:pic>
        <p:pic>
          <p:nvPicPr>
            <p:cNvPr id="47" name="Picture 46" descr="A picture containing mirror&#10;&#10;Description automatically generated">
              <a:extLst>
                <a:ext uri="{FF2B5EF4-FFF2-40B4-BE49-F238E27FC236}">
                  <a16:creationId xmlns:a16="http://schemas.microsoft.com/office/drawing/2014/main" id="{CA56D679-5F63-4C7C-BC28-78727F0F1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3232285"/>
              <a:ext cx="396000" cy="393429"/>
            </a:xfrm>
            <a:prstGeom prst="rect">
              <a:avLst/>
            </a:prstGeom>
          </p:spPr>
        </p:pic>
        <p:pic>
          <p:nvPicPr>
            <p:cNvPr id="48" name="Picture 47" descr="A picture containing mirror&#10;&#10;Description automatically generated">
              <a:extLst>
                <a:ext uri="{FF2B5EF4-FFF2-40B4-BE49-F238E27FC236}">
                  <a16:creationId xmlns:a16="http://schemas.microsoft.com/office/drawing/2014/main" id="{D98B451C-93F4-404F-9827-9674E2ECB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3232285"/>
              <a:ext cx="396000" cy="393429"/>
            </a:xfrm>
            <a:prstGeom prst="rect">
              <a:avLst/>
            </a:prstGeom>
          </p:spPr>
        </p:pic>
        <p:pic>
          <p:nvPicPr>
            <p:cNvPr id="49" name="Picture 48" descr="A picture containing mirror&#10;&#10;Description automatically generated">
              <a:extLst>
                <a:ext uri="{FF2B5EF4-FFF2-40B4-BE49-F238E27FC236}">
                  <a16:creationId xmlns:a16="http://schemas.microsoft.com/office/drawing/2014/main" id="{884231A8-7B08-4914-BE68-937C07060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3232285"/>
              <a:ext cx="396000" cy="393429"/>
            </a:xfrm>
            <a:prstGeom prst="rect">
              <a:avLst/>
            </a:prstGeom>
          </p:spPr>
        </p:pic>
        <p:pic>
          <p:nvPicPr>
            <p:cNvPr id="80" name="Picture 79" descr="A picture containing mirror&#10;&#10;Description automatically generated">
              <a:extLst>
                <a:ext uri="{FF2B5EF4-FFF2-40B4-BE49-F238E27FC236}">
                  <a16:creationId xmlns:a16="http://schemas.microsoft.com/office/drawing/2014/main" id="{366A1DFF-0A65-4DF5-BF97-7077BED1C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3232284"/>
              <a:ext cx="396000" cy="393430"/>
            </a:xfrm>
            <a:prstGeom prst="rect">
              <a:avLst/>
            </a:prstGeom>
          </p:spPr>
        </p:pic>
      </p:grpSp>
      <p:sp>
        <p:nvSpPr>
          <p:cNvPr id="50" name="Rectangle 49">
            <a:extLst>
              <a:ext uri="{FF2B5EF4-FFF2-40B4-BE49-F238E27FC236}">
                <a16:creationId xmlns:a16="http://schemas.microsoft.com/office/drawing/2014/main" id="{704A89E6-C1EB-497D-AD1B-AE35DECA5E45}"/>
              </a:ext>
            </a:extLst>
          </p:cNvPr>
          <p:cNvSpPr/>
          <p:nvPr/>
        </p:nvSpPr>
        <p:spPr>
          <a:xfrm>
            <a:off x="1563277" y="2500355"/>
            <a:ext cx="1702710" cy="904863"/>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Rounding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down</a:t>
            </a:r>
          </a:p>
        </p:txBody>
      </p:sp>
      <p:sp>
        <p:nvSpPr>
          <p:cNvPr id="51" name="Rectangle 50">
            <a:extLst>
              <a:ext uri="{FF2B5EF4-FFF2-40B4-BE49-F238E27FC236}">
                <a16:creationId xmlns:a16="http://schemas.microsoft.com/office/drawing/2014/main" id="{6871943A-DD3F-4995-B6CD-93C0820D0503}"/>
              </a:ext>
            </a:extLst>
          </p:cNvPr>
          <p:cNvSpPr/>
          <p:nvPr/>
        </p:nvSpPr>
        <p:spPr>
          <a:xfrm>
            <a:off x="1546692" y="4634214"/>
            <a:ext cx="1702710" cy="904863"/>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Rounding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up</a:t>
            </a:r>
          </a:p>
        </p:txBody>
      </p:sp>
      <p:sp>
        <p:nvSpPr>
          <p:cNvPr id="52" name="TextBox 51">
            <a:extLst>
              <a:ext uri="{FF2B5EF4-FFF2-40B4-BE49-F238E27FC236}">
                <a16:creationId xmlns:a16="http://schemas.microsoft.com/office/drawing/2014/main" id="{B00E8449-3624-41B8-9F80-A7D29212E1AF}"/>
              </a:ext>
            </a:extLst>
          </p:cNvPr>
          <p:cNvSpPr txBox="1"/>
          <p:nvPr/>
        </p:nvSpPr>
        <p:spPr>
          <a:xfrm>
            <a:off x="2219953" y="3405218"/>
            <a:ext cx="356188" cy="461665"/>
          </a:xfrm>
          <a:prstGeom prst="rect">
            <a:avLst/>
          </a:prstGeom>
        </p:spPr>
        <p:txBody>
          <a:bodyPr wrap="none">
            <a:spAutoFit/>
          </a:bodyPr>
          <a:lstStyle>
            <a:defPPr>
              <a:defRPr lang="en-GB"/>
            </a:defPPr>
            <a:lvl1pPr algn="ctr" eaLnBrk="1" hangingPunct="1">
              <a:defRPr b="1"/>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53" name="TextBox 52">
            <a:extLst>
              <a:ext uri="{FF2B5EF4-FFF2-40B4-BE49-F238E27FC236}">
                <a16:creationId xmlns:a16="http://schemas.microsoft.com/office/drawing/2014/main" id="{319C59EA-91B7-445D-AFB2-FB0B4AB00A23}"/>
              </a:ext>
            </a:extLst>
          </p:cNvPr>
          <p:cNvSpPr txBox="1"/>
          <p:nvPr/>
        </p:nvSpPr>
        <p:spPr>
          <a:xfrm>
            <a:off x="2219953" y="5519050"/>
            <a:ext cx="356188" cy="461665"/>
          </a:xfrm>
          <a:prstGeom prst="rect">
            <a:avLst/>
          </a:prstGeom>
        </p:spPr>
        <p:txBody>
          <a:bodyPr wrap="none">
            <a:spAutoFit/>
          </a:bodyPr>
          <a:lstStyle>
            <a:defPPr>
              <a:defRPr lang="en-GB"/>
            </a:defPPr>
            <a:lvl1pPr algn="ctr" eaLnBrk="1" hangingPunct="1">
              <a:defRPr b="1"/>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54" name="Rectangle: Rounded Corners 53">
            <a:extLst>
              <a:ext uri="{FF2B5EF4-FFF2-40B4-BE49-F238E27FC236}">
                <a16:creationId xmlns:a16="http://schemas.microsoft.com/office/drawing/2014/main" id="{B21F0C4D-8F5B-405F-A5B6-871F25AE05B5}"/>
              </a:ext>
            </a:extLst>
          </p:cNvPr>
          <p:cNvSpPr/>
          <p:nvPr/>
        </p:nvSpPr>
        <p:spPr>
          <a:xfrm>
            <a:off x="7889206" y="2640673"/>
            <a:ext cx="1794544" cy="1125538"/>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21447058"/>
      </p:ext>
    </p:extLst>
  </p:cSld>
  <p:clrMapOvr>
    <a:masterClrMapping/>
  </p:clrMapOvr>
  <mc:AlternateContent xmlns:mc="http://schemas.openxmlformats.org/markup-compatibility/2006" xmlns:p14="http://schemas.microsoft.com/office/powerpoint/2010/main">
    <mc:Choice Requires="p14">
      <p:transition spd="slow" p14:dur="2000" advTm="39120"/>
    </mc:Choice>
    <mc:Fallback xmlns="">
      <p:transition spd="slow" advTm="39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 grpId="0" animBg="1"/>
      <p:bldP spid="5" grpId="0" animBg="1"/>
      <p:bldP spid="27" grpId="0" animBg="1"/>
      <p:bldP spid="28" grpId="0" animBg="1"/>
      <p:bldP spid="50" grpId="0"/>
      <p:bldP spid="51" grpId="0"/>
      <p:bldP spid="52" grpId="0"/>
      <p:bldP spid="53" grpId="0"/>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5"/>
            <a:ext cx="10297144" cy="2427169"/>
          </a:xfrm>
          <a:ln>
            <a:solidFill>
              <a:schemeClr val="accent1">
                <a:lumMod val="50000"/>
              </a:schemeClr>
            </a:solidFill>
          </a:ln>
        </p:spPr>
        <p:txBody>
          <a:bodyPr>
            <a:noAutofit/>
          </a:bodyPr>
          <a:lstStyle/>
          <a:p>
            <a:pPr>
              <a:lnSpc>
                <a:spcPct val="120000"/>
              </a:lnSpc>
            </a:pPr>
            <a:r>
              <a:rPr lang="en-GB" sz="2400" dirty="0"/>
              <a:t>4NF-2</a:t>
            </a:r>
            <a:br>
              <a:rPr lang="en-GB" sz="2400" dirty="0"/>
            </a:br>
            <a:r>
              <a:rPr lang="en-GB" sz="2400" i="1" dirty="0"/>
              <a:t>Solve division problems, with two-digit dividends and one-digit divisors, that involve remainders, for example: </a:t>
            </a:r>
            <a:br>
              <a:rPr lang="en-GB" sz="2400" i="1" dirty="0"/>
            </a:br>
            <a:r>
              <a:rPr lang="en-GB" sz="2400" i="1" dirty="0"/>
              <a:t>74 ÷ 9 = 8 r 2 </a:t>
            </a:r>
            <a:br>
              <a:rPr lang="en-GB" sz="2400" i="1" dirty="0"/>
            </a:br>
            <a:r>
              <a:rPr lang="en-GB" sz="2400" i="1" dirty="0"/>
              <a:t>and interpret remainders appropriately according to the context.</a:t>
            </a:r>
            <a:br>
              <a:rPr lang="en-GB" sz="2400" dirty="0"/>
            </a:b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916158"/>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4NF-2.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AB6126C-B87A-4097-87B7-C159BEF3A333}"/>
              </a:ext>
            </a:extLst>
          </p:cNvPr>
          <p:cNvPicPr>
            <a:picLocks noChangeAspect="1"/>
          </p:cNvPicPr>
          <p:nvPr/>
        </p:nvPicPr>
        <p:blipFill>
          <a:blip r:embed="rId4"/>
          <a:stretch>
            <a:fillRect/>
          </a:stretch>
        </p:blipFill>
        <p:spPr>
          <a:xfrm>
            <a:off x="949344" y="1180597"/>
            <a:ext cx="3829608" cy="5411558"/>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2.12 Division with remainders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4NF-2: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Division problems with remainders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4NF-2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2846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4NF-2 Division problems with remainders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BD9295-B7EB-485F-B969-6AEF8F9639C6}"/>
              </a:ext>
            </a:extLst>
          </p:cNvPr>
          <p:cNvSpPr/>
          <p:nvPr/>
        </p:nvSpPr>
        <p:spPr bwMode="auto">
          <a:xfrm>
            <a:off x="6580863" y="5606839"/>
            <a:ext cx="900218" cy="165847"/>
          </a:xfrm>
          <a:prstGeom prst="rect">
            <a:avLst/>
          </a:prstGeom>
          <a:solidFill>
            <a:srgbClr val="FF993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C68900"/>
              </a:solidFill>
              <a:effectLst/>
              <a:uLnTx/>
              <a:uFillTx/>
              <a:latin typeface="Arial" charset="0"/>
              <a:ea typeface="+mn-ea"/>
              <a:cs typeface="+mn-cs"/>
            </a:endParaRPr>
          </a:p>
        </p:txBody>
      </p:sp>
      <p:sp>
        <p:nvSpPr>
          <p:cNvPr id="71" name="Rectangle 70">
            <a:extLst>
              <a:ext uri="{FF2B5EF4-FFF2-40B4-BE49-F238E27FC236}">
                <a16:creationId xmlns:a16="http://schemas.microsoft.com/office/drawing/2014/main" id="{3BE7E085-2A49-4E25-A37A-8C325C2374EF}"/>
              </a:ext>
            </a:extLst>
          </p:cNvPr>
          <p:cNvSpPr/>
          <p:nvPr/>
        </p:nvSpPr>
        <p:spPr bwMode="auto">
          <a:xfrm>
            <a:off x="4968133" y="2830292"/>
            <a:ext cx="1316712" cy="1325561"/>
          </a:xfrm>
          <a:prstGeom prst="rect">
            <a:avLst/>
          </a:prstGeom>
          <a:solidFill>
            <a:srgbClr val="DBEDF8"/>
          </a:solidFill>
          <a:ln>
            <a:solidFill>
              <a:srgbClr val="22232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Rectangle 69">
            <a:extLst>
              <a:ext uri="{FF2B5EF4-FFF2-40B4-BE49-F238E27FC236}">
                <a16:creationId xmlns:a16="http://schemas.microsoft.com/office/drawing/2014/main" id="{AB581C0C-EF4F-48D0-A278-436153CEB835}"/>
              </a:ext>
            </a:extLst>
          </p:cNvPr>
          <p:cNvSpPr/>
          <p:nvPr/>
        </p:nvSpPr>
        <p:spPr bwMode="auto">
          <a:xfrm>
            <a:off x="3162708" y="2835039"/>
            <a:ext cx="1316712" cy="1325561"/>
          </a:xfrm>
          <a:prstGeom prst="rect">
            <a:avLst/>
          </a:prstGeom>
          <a:solidFill>
            <a:srgbClr val="DBEDF8"/>
          </a:solidFill>
          <a:ln>
            <a:solidFill>
              <a:srgbClr val="22232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Rectangle 67">
            <a:extLst>
              <a:ext uri="{FF2B5EF4-FFF2-40B4-BE49-F238E27FC236}">
                <a16:creationId xmlns:a16="http://schemas.microsoft.com/office/drawing/2014/main" id="{A7240D83-07B5-4121-A5DF-937A32919D65}"/>
              </a:ext>
            </a:extLst>
          </p:cNvPr>
          <p:cNvSpPr/>
          <p:nvPr/>
        </p:nvSpPr>
        <p:spPr bwMode="auto">
          <a:xfrm>
            <a:off x="1374261" y="2835793"/>
            <a:ext cx="1316712" cy="1325561"/>
          </a:xfrm>
          <a:prstGeom prst="rect">
            <a:avLst/>
          </a:prstGeom>
          <a:solidFill>
            <a:srgbClr val="DBEDF8"/>
          </a:solidFill>
          <a:ln>
            <a:solidFill>
              <a:srgbClr val="22232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9" name="Picture 68">
            <a:extLst>
              <a:ext uri="{FF2B5EF4-FFF2-40B4-BE49-F238E27FC236}">
                <a16:creationId xmlns:a16="http://schemas.microsoft.com/office/drawing/2014/main" id="{E9DF004E-D4A2-4C74-B272-6B7A523829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1163224" y="5616509"/>
            <a:ext cx="5408627" cy="165847"/>
          </a:xfrm>
          <a:prstGeom prst="rect">
            <a:avLst/>
          </a:prstGeom>
        </p:spPr>
      </p:pic>
      <p:sp>
        <p:nvSpPr>
          <p:cNvPr id="4" name="Title 3">
            <a:extLst>
              <a:ext uri="{FF2B5EF4-FFF2-40B4-BE49-F238E27FC236}">
                <a16:creationId xmlns:a16="http://schemas.microsoft.com/office/drawing/2014/main" id="{2EBB21FA-0DBB-4442-A08C-FA87ECA829B7}"/>
              </a:ext>
            </a:extLst>
          </p:cNvPr>
          <p:cNvSpPr>
            <a:spLocks noGrp="1"/>
          </p:cNvSpPr>
          <p:nvPr>
            <p:ph type="title"/>
          </p:nvPr>
        </p:nvSpPr>
        <p:spPr/>
        <p:txBody>
          <a:bodyPr/>
          <a:lstStyle/>
          <a:p>
            <a:r>
              <a:rPr lang="en-GB" dirty="0"/>
              <a:t>4NF-2 Division problems with remainders</a:t>
            </a:r>
          </a:p>
        </p:txBody>
      </p:sp>
      <p:sp>
        <p:nvSpPr>
          <p:cNvPr id="9" name="Rectangle 8">
            <a:extLst>
              <a:ext uri="{FF2B5EF4-FFF2-40B4-BE49-F238E27FC236}">
                <a16:creationId xmlns:a16="http://schemas.microsoft.com/office/drawing/2014/main" id="{EC8D6EA3-7E61-45C8-BC7E-0E9AEAB682EA}"/>
              </a:ext>
            </a:extLst>
          </p:cNvPr>
          <p:cNvSpPr/>
          <p:nvPr/>
        </p:nvSpPr>
        <p:spPr>
          <a:xfrm>
            <a:off x="594008" y="1548383"/>
            <a:ext cx="1935145"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14 =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4</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10" name="Rectangle 9">
            <a:extLst>
              <a:ext uri="{FF2B5EF4-FFF2-40B4-BE49-F238E27FC236}">
                <a16:creationId xmlns:a16="http://schemas.microsoft.com/office/drawing/2014/main" id="{3FFEFBE7-7409-4220-8BC3-16F6749F834D}"/>
              </a:ext>
            </a:extLst>
          </p:cNvPr>
          <p:cNvSpPr/>
          <p:nvPr/>
        </p:nvSpPr>
        <p:spPr bwMode="auto">
          <a:xfrm>
            <a:off x="1381585" y="154838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0FD88384-B9FC-48E0-8416-4742EF604F15}"/>
              </a:ext>
            </a:extLst>
          </p:cNvPr>
          <p:cNvSpPr txBox="1"/>
          <p:nvPr/>
        </p:nvSpPr>
        <p:spPr bwMode="auto">
          <a:xfrm>
            <a:off x="1454435" y="154838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12" name="Rectangle 11">
            <a:extLst>
              <a:ext uri="{FF2B5EF4-FFF2-40B4-BE49-F238E27FC236}">
                <a16:creationId xmlns:a16="http://schemas.microsoft.com/office/drawing/2014/main" id="{AD50976F-8059-4B20-9178-E558144EAA8B}"/>
              </a:ext>
            </a:extLst>
          </p:cNvPr>
          <p:cNvSpPr/>
          <p:nvPr/>
        </p:nvSpPr>
        <p:spPr>
          <a:xfrm>
            <a:off x="3230009" y="1571542"/>
            <a:ext cx="1377300"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14 =  4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13" name="Rectangle 12">
            <a:extLst>
              <a:ext uri="{FF2B5EF4-FFF2-40B4-BE49-F238E27FC236}">
                <a16:creationId xmlns:a16="http://schemas.microsoft.com/office/drawing/2014/main" id="{C14B7CCC-DF4C-4306-B305-7034AE74220D}"/>
              </a:ext>
            </a:extLst>
          </p:cNvPr>
          <p:cNvSpPr/>
          <p:nvPr/>
        </p:nvSpPr>
        <p:spPr bwMode="auto">
          <a:xfrm>
            <a:off x="4593397" y="160061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C35D021D-6462-4F91-B25A-D580FCC8193E}"/>
              </a:ext>
            </a:extLst>
          </p:cNvPr>
          <p:cNvSpPr txBox="1"/>
          <p:nvPr/>
        </p:nvSpPr>
        <p:spPr bwMode="auto">
          <a:xfrm rot="10800000" flipH="1" flipV="1">
            <a:off x="4665136" y="1588724"/>
            <a:ext cx="341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15" name="Rectangle 14">
            <a:extLst>
              <a:ext uri="{FF2B5EF4-FFF2-40B4-BE49-F238E27FC236}">
                <a16:creationId xmlns:a16="http://schemas.microsoft.com/office/drawing/2014/main" id="{F16BD0BC-7A53-480C-A030-C5F04E24D49E}"/>
              </a:ext>
            </a:extLst>
          </p:cNvPr>
          <p:cNvSpPr/>
          <p:nvPr/>
        </p:nvSpPr>
        <p:spPr>
          <a:xfrm>
            <a:off x="5920305" y="1561083"/>
            <a:ext cx="1269899"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14 ÷ 4 =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16" name="Rectangle 15">
            <a:extLst>
              <a:ext uri="{FF2B5EF4-FFF2-40B4-BE49-F238E27FC236}">
                <a16:creationId xmlns:a16="http://schemas.microsoft.com/office/drawing/2014/main" id="{2457872F-503F-40F1-9F29-9D47990F73DA}"/>
              </a:ext>
            </a:extLst>
          </p:cNvPr>
          <p:cNvSpPr/>
          <p:nvPr/>
        </p:nvSpPr>
        <p:spPr bwMode="auto">
          <a:xfrm>
            <a:off x="7129174" y="158872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F8EEC232-24DB-4011-9758-745BB13DDD56}"/>
              </a:ext>
            </a:extLst>
          </p:cNvPr>
          <p:cNvSpPr txBox="1"/>
          <p:nvPr/>
        </p:nvSpPr>
        <p:spPr bwMode="auto">
          <a:xfrm>
            <a:off x="7189126" y="158872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pic>
        <p:nvPicPr>
          <p:cNvPr id="24" name="Picture 23">
            <a:extLst>
              <a:ext uri="{FF2B5EF4-FFF2-40B4-BE49-F238E27FC236}">
                <a16:creationId xmlns:a16="http://schemas.microsoft.com/office/drawing/2014/main" id="{82DEC89E-464E-4FF5-81F6-0EC39E2D3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315" y="4385401"/>
            <a:ext cx="565292" cy="565292"/>
          </a:xfrm>
          <a:prstGeom prst="rect">
            <a:avLst/>
          </a:prstGeom>
        </p:spPr>
      </p:pic>
      <p:pic>
        <p:nvPicPr>
          <p:cNvPr id="25" name="Picture 24">
            <a:extLst>
              <a:ext uri="{FF2B5EF4-FFF2-40B4-BE49-F238E27FC236}">
                <a16:creationId xmlns:a16="http://schemas.microsoft.com/office/drawing/2014/main" id="{F56B0E6E-EB23-4851-B0D8-F1C933106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437" y="4375876"/>
            <a:ext cx="565292" cy="565292"/>
          </a:xfrm>
          <a:prstGeom prst="rect">
            <a:avLst/>
          </a:prstGeom>
        </p:spPr>
      </p:pic>
      <p:pic>
        <p:nvPicPr>
          <p:cNvPr id="26" name="Picture 25">
            <a:extLst>
              <a:ext uri="{FF2B5EF4-FFF2-40B4-BE49-F238E27FC236}">
                <a16:creationId xmlns:a16="http://schemas.microsoft.com/office/drawing/2014/main" id="{329730E8-228A-4754-9A75-CFBDAAD7E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784" y="5085184"/>
            <a:ext cx="1809658" cy="478324"/>
          </a:xfrm>
          <a:prstGeom prst="rect">
            <a:avLst/>
          </a:prstGeom>
        </p:spPr>
      </p:pic>
      <p:pic>
        <p:nvPicPr>
          <p:cNvPr id="27" name="Picture 26">
            <a:extLst>
              <a:ext uri="{FF2B5EF4-FFF2-40B4-BE49-F238E27FC236}">
                <a16:creationId xmlns:a16="http://schemas.microsoft.com/office/drawing/2014/main" id="{FF257C71-5BD9-48E8-A0BD-1596AC45D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513" y="5085184"/>
            <a:ext cx="1809658" cy="478324"/>
          </a:xfrm>
          <a:prstGeom prst="rect">
            <a:avLst/>
          </a:prstGeom>
        </p:spPr>
      </p:pic>
      <p:pic>
        <p:nvPicPr>
          <p:cNvPr id="28" name="Picture 27">
            <a:extLst>
              <a:ext uri="{FF2B5EF4-FFF2-40B4-BE49-F238E27FC236}">
                <a16:creationId xmlns:a16="http://schemas.microsoft.com/office/drawing/2014/main" id="{51DC7552-22B6-41EC-A4A7-81D38D595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188" y="5085184"/>
            <a:ext cx="1809658" cy="478324"/>
          </a:xfrm>
          <a:prstGeom prst="rect">
            <a:avLst/>
          </a:prstGeom>
        </p:spPr>
      </p:pic>
      <p:sp>
        <p:nvSpPr>
          <p:cNvPr id="29" name="Rectangle 28">
            <a:extLst>
              <a:ext uri="{FF2B5EF4-FFF2-40B4-BE49-F238E27FC236}">
                <a16:creationId xmlns:a16="http://schemas.microsoft.com/office/drawing/2014/main" id="{69DF5877-3796-4841-8B27-E4489EFD4D57}"/>
              </a:ext>
            </a:extLst>
          </p:cNvPr>
          <p:cNvSpPr/>
          <p:nvPr/>
        </p:nvSpPr>
        <p:spPr>
          <a:xfrm>
            <a:off x="2392133" y="1550300"/>
            <a:ext cx="590226"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+ 2</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30" name="Rectangle 29">
            <a:extLst>
              <a:ext uri="{FF2B5EF4-FFF2-40B4-BE49-F238E27FC236}">
                <a16:creationId xmlns:a16="http://schemas.microsoft.com/office/drawing/2014/main" id="{C902077C-BBC9-4540-BCB4-D10732683CFB}"/>
              </a:ext>
            </a:extLst>
          </p:cNvPr>
          <p:cNvSpPr/>
          <p:nvPr/>
        </p:nvSpPr>
        <p:spPr>
          <a:xfrm>
            <a:off x="4983786" y="1548383"/>
            <a:ext cx="590226"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+ 2</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31" name="Rectangle 30">
            <a:extLst>
              <a:ext uri="{FF2B5EF4-FFF2-40B4-BE49-F238E27FC236}">
                <a16:creationId xmlns:a16="http://schemas.microsoft.com/office/drawing/2014/main" id="{E2652252-5F06-4C19-9513-6CE5D70E6DA5}"/>
              </a:ext>
            </a:extLst>
          </p:cNvPr>
          <p:cNvSpPr/>
          <p:nvPr/>
        </p:nvSpPr>
        <p:spPr>
          <a:xfrm>
            <a:off x="7598713" y="1600696"/>
            <a:ext cx="50847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r 2</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23" name="Picture 22">
            <a:extLst>
              <a:ext uri="{FF2B5EF4-FFF2-40B4-BE49-F238E27FC236}">
                <a16:creationId xmlns:a16="http://schemas.microsoft.com/office/drawing/2014/main" id="{DE237129-7AE1-441A-B60D-EE6C36F08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966" y="4303868"/>
            <a:ext cx="565292" cy="565292"/>
          </a:xfrm>
          <a:prstGeom prst="rect">
            <a:avLst/>
          </a:prstGeom>
        </p:spPr>
      </p:pic>
      <p:pic>
        <p:nvPicPr>
          <p:cNvPr id="38" name="Picture 37">
            <a:extLst>
              <a:ext uri="{FF2B5EF4-FFF2-40B4-BE49-F238E27FC236}">
                <a16:creationId xmlns:a16="http://schemas.microsoft.com/office/drawing/2014/main" id="{FB26AD11-24B8-4363-B65F-5E9DB7ADE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2423" y="2316382"/>
            <a:ext cx="600374" cy="587323"/>
          </a:xfrm>
          <a:prstGeom prst="rect">
            <a:avLst/>
          </a:prstGeom>
        </p:spPr>
      </p:pic>
      <p:pic>
        <p:nvPicPr>
          <p:cNvPr id="39" name="Picture 38">
            <a:extLst>
              <a:ext uri="{FF2B5EF4-FFF2-40B4-BE49-F238E27FC236}">
                <a16:creationId xmlns:a16="http://schemas.microsoft.com/office/drawing/2014/main" id="{5614FDDE-6998-4C25-A0BA-DB008167B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3223" y="2818366"/>
            <a:ext cx="600374" cy="587323"/>
          </a:xfrm>
          <a:prstGeom prst="rect">
            <a:avLst/>
          </a:prstGeom>
        </p:spPr>
      </p:pic>
      <p:pic>
        <p:nvPicPr>
          <p:cNvPr id="40" name="Picture 39">
            <a:extLst>
              <a:ext uri="{FF2B5EF4-FFF2-40B4-BE49-F238E27FC236}">
                <a16:creationId xmlns:a16="http://schemas.microsoft.com/office/drawing/2014/main" id="{A3154347-EFD7-4BB8-8BB5-267A901E8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423" y="3852001"/>
            <a:ext cx="600374" cy="587323"/>
          </a:xfrm>
          <a:prstGeom prst="rect">
            <a:avLst/>
          </a:prstGeom>
        </p:spPr>
      </p:pic>
      <p:pic>
        <p:nvPicPr>
          <p:cNvPr id="41" name="Picture 40">
            <a:extLst>
              <a:ext uri="{FF2B5EF4-FFF2-40B4-BE49-F238E27FC236}">
                <a16:creationId xmlns:a16="http://schemas.microsoft.com/office/drawing/2014/main" id="{9788D64A-0A79-424E-AE2F-489BFA6E0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223" y="3384001"/>
            <a:ext cx="600374" cy="587323"/>
          </a:xfrm>
          <a:prstGeom prst="rect">
            <a:avLst/>
          </a:prstGeom>
        </p:spPr>
      </p:pic>
      <p:pic>
        <p:nvPicPr>
          <p:cNvPr id="42" name="Picture 41">
            <a:extLst>
              <a:ext uri="{FF2B5EF4-FFF2-40B4-BE49-F238E27FC236}">
                <a16:creationId xmlns:a16="http://schemas.microsoft.com/office/drawing/2014/main" id="{4BB2FC3A-ECFF-4A50-BF34-F44A2E4511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950" y="2340001"/>
            <a:ext cx="600374" cy="587323"/>
          </a:xfrm>
          <a:prstGeom prst="rect">
            <a:avLst/>
          </a:prstGeom>
        </p:spPr>
      </p:pic>
      <p:pic>
        <p:nvPicPr>
          <p:cNvPr id="43" name="Picture 42">
            <a:extLst>
              <a:ext uri="{FF2B5EF4-FFF2-40B4-BE49-F238E27FC236}">
                <a16:creationId xmlns:a16="http://schemas.microsoft.com/office/drawing/2014/main" id="{BB2AD564-DEA5-4F3B-AF0E-C36975FF5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973" y="2910497"/>
            <a:ext cx="600374" cy="587323"/>
          </a:xfrm>
          <a:prstGeom prst="rect">
            <a:avLst/>
          </a:prstGeom>
        </p:spPr>
      </p:pic>
      <p:pic>
        <p:nvPicPr>
          <p:cNvPr id="44" name="Picture 43">
            <a:extLst>
              <a:ext uri="{FF2B5EF4-FFF2-40B4-BE49-F238E27FC236}">
                <a16:creationId xmlns:a16="http://schemas.microsoft.com/office/drawing/2014/main" id="{058719AD-CBEF-4130-990A-5F5005CD5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3815" y="3735638"/>
            <a:ext cx="600374" cy="587323"/>
          </a:xfrm>
          <a:prstGeom prst="rect">
            <a:avLst/>
          </a:prstGeom>
        </p:spPr>
      </p:pic>
      <p:pic>
        <p:nvPicPr>
          <p:cNvPr id="45" name="Picture 44">
            <a:extLst>
              <a:ext uri="{FF2B5EF4-FFF2-40B4-BE49-F238E27FC236}">
                <a16:creationId xmlns:a16="http://schemas.microsoft.com/office/drawing/2014/main" id="{BFB23E23-BAD6-4180-BA13-F8924780D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31" y="4104001"/>
            <a:ext cx="600374" cy="587323"/>
          </a:xfrm>
          <a:prstGeom prst="rect">
            <a:avLst/>
          </a:prstGeom>
        </p:spPr>
      </p:pic>
      <p:pic>
        <p:nvPicPr>
          <p:cNvPr id="46" name="Picture 45">
            <a:extLst>
              <a:ext uri="{FF2B5EF4-FFF2-40B4-BE49-F238E27FC236}">
                <a16:creationId xmlns:a16="http://schemas.microsoft.com/office/drawing/2014/main" id="{65F7DF37-CCAA-48FA-B711-1B64359B9C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9223" y="2376001"/>
            <a:ext cx="600374" cy="587323"/>
          </a:xfrm>
          <a:prstGeom prst="rect">
            <a:avLst/>
          </a:prstGeom>
        </p:spPr>
      </p:pic>
      <p:pic>
        <p:nvPicPr>
          <p:cNvPr id="47" name="Picture 46">
            <a:extLst>
              <a:ext uri="{FF2B5EF4-FFF2-40B4-BE49-F238E27FC236}">
                <a16:creationId xmlns:a16="http://schemas.microsoft.com/office/drawing/2014/main" id="{AC5A5917-F966-4359-AD5F-3D2F35FB7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423" y="3166644"/>
            <a:ext cx="600374" cy="587323"/>
          </a:xfrm>
          <a:prstGeom prst="rect">
            <a:avLst/>
          </a:prstGeom>
        </p:spPr>
      </p:pic>
      <p:pic>
        <p:nvPicPr>
          <p:cNvPr id="48" name="Picture 47">
            <a:extLst>
              <a:ext uri="{FF2B5EF4-FFF2-40B4-BE49-F238E27FC236}">
                <a16:creationId xmlns:a16="http://schemas.microsoft.com/office/drawing/2014/main" id="{A51251AC-6CBD-44F3-B6D1-76F8B0749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3574" y="3748293"/>
            <a:ext cx="600374" cy="587323"/>
          </a:xfrm>
          <a:prstGeom prst="rect">
            <a:avLst/>
          </a:prstGeom>
        </p:spPr>
      </p:pic>
      <p:pic>
        <p:nvPicPr>
          <p:cNvPr id="49" name="Picture 48">
            <a:extLst>
              <a:ext uri="{FF2B5EF4-FFF2-40B4-BE49-F238E27FC236}">
                <a16:creationId xmlns:a16="http://schemas.microsoft.com/office/drawing/2014/main" id="{7F9CD086-FC03-47B3-99D8-E84D941F13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423" y="4068052"/>
            <a:ext cx="600374" cy="587323"/>
          </a:xfrm>
          <a:prstGeom prst="rect">
            <a:avLst/>
          </a:prstGeom>
        </p:spPr>
      </p:pic>
      <p:pic>
        <p:nvPicPr>
          <p:cNvPr id="50" name="Picture 49">
            <a:extLst>
              <a:ext uri="{FF2B5EF4-FFF2-40B4-BE49-F238E27FC236}">
                <a16:creationId xmlns:a16="http://schemas.microsoft.com/office/drawing/2014/main" id="{B7B93E15-DDEE-443D-A06C-D18E26D2C1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6151" y="3667664"/>
            <a:ext cx="600374" cy="587323"/>
          </a:xfrm>
          <a:prstGeom prst="rect">
            <a:avLst/>
          </a:prstGeom>
        </p:spPr>
      </p:pic>
      <p:pic>
        <p:nvPicPr>
          <p:cNvPr id="51" name="Picture 50">
            <a:extLst>
              <a:ext uri="{FF2B5EF4-FFF2-40B4-BE49-F238E27FC236}">
                <a16:creationId xmlns:a16="http://schemas.microsoft.com/office/drawing/2014/main" id="{77E0BE24-3653-442C-8397-796DB8E70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556" y="2818042"/>
            <a:ext cx="600374" cy="587323"/>
          </a:xfrm>
          <a:prstGeom prst="rect">
            <a:avLst/>
          </a:prstGeom>
        </p:spPr>
      </p:pic>
      <p:grpSp>
        <p:nvGrpSpPr>
          <p:cNvPr id="6" name="Group 5">
            <a:extLst>
              <a:ext uri="{FF2B5EF4-FFF2-40B4-BE49-F238E27FC236}">
                <a16:creationId xmlns:a16="http://schemas.microsoft.com/office/drawing/2014/main" id="{C71BA0F0-C905-4D1F-9202-DEA37BCEE194}"/>
              </a:ext>
            </a:extLst>
          </p:cNvPr>
          <p:cNvGrpSpPr/>
          <p:nvPr/>
        </p:nvGrpSpPr>
        <p:grpSpPr>
          <a:xfrm>
            <a:off x="1019952" y="5723700"/>
            <a:ext cx="6702848" cy="466680"/>
            <a:chOff x="2777529" y="5723700"/>
            <a:chExt cx="6702848" cy="466680"/>
          </a:xfrm>
        </p:grpSpPr>
        <p:sp>
          <p:nvSpPr>
            <p:cNvPr id="53" name="Rectangle 52">
              <a:extLst>
                <a:ext uri="{FF2B5EF4-FFF2-40B4-BE49-F238E27FC236}">
                  <a16:creationId xmlns:a16="http://schemas.microsoft.com/office/drawing/2014/main" id="{6A1BCD3D-530A-4434-8D6F-F92AE6C4C8A7}"/>
                </a:ext>
              </a:extLst>
            </p:cNvPr>
            <p:cNvSpPr/>
            <p:nvPr/>
          </p:nvSpPr>
          <p:spPr>
            <a:xfrm>
              <a:off x="8089013" y="5728325"/>
              <a:ext cx="498855"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12</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F5A0186C-845E-4151-A4AC-444D64A8418E}"/>
                </a:ext>
              </a:extLst>
            </p:cNvPr>
            <p:cNvSpPr/>
            <p:nvPr/>
          </p:nvSpPr>
          <p:spPr>
            <a:xfrm>
              <a:off x="7641037" y="5728325"/>
              <a:ext cx="498855"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11</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5" name="Rectangle 54">
              <a:extLst>
                <a:ext uri="{FF2B5EF4-FFF2-40B4-BE49-F238E27FC236}">
                  <a16:creationId xmlns:a16="http://schemas.microsoft.com/office/drawing/2014/main" id="{187900D6-C32C-47F2-B348-602B33B72A47}"/>
                </a:ext>
              </a:extLst>
            </p:cNvPr>
            <p:cNvSpPr/>
            <p:nvPr/>
          </p:nvSpPr>
          <p:spPr>
            <a:xfrm>
              <a:off x="7178663" y="5728325"/>
              <a:ext cx="498855"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10</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85554ABF-851E-4D49-B642-93BB4DA671E6}"/>
                </a:ext>
              </a:extLst>
            </p:cNvPr>
            <p:cNvSpPr/>
            <p:nvPr/>
          </p:nvSpPr>
          <p:spPr>
            <a:xfrm>
              <a:off x="6823216"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9</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7" name="Rectangle 56">
              <a:extLst>
                <a:ext uri="{FF2B5EF4-FFF2-40B4-BE49-F238E27FC236}">
                  <a16:creationId xmlns:a16="http://schemas.microsoft.com/office/drawing/2014/main" id="{309125C4-1DC4-4DB2-9BC3-3FF051CA6C17}"/>
                </a:ext>
              </a:extLst>
            </p:cNvPr>
            <p:cNvSpPr/>
            <p:nvPr/>
          </p:nvSpPr>
          <p:spPr>
            <a:xfrm>
              <a:off x="6363595"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8</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8" name="Rectangle 57">
              <a:extLst>
                <a:ext uri="{FF2B5EF4-FFF2-40B4-BE49-F238E27FC236}">
                  <a16:creationId xmlns:a16="http://schemas.microsoft.com/office/drawing/2014/main" id="{F7572531-BF50-40B7-B275-F7DE27AFE1AF}"/>
                </a:ext>
              </a:extLst>
            </p:cNvPr>
            <p:cNvSpPr/>
            <p:nvPr/>
          </p:nvSpPr>
          <p:spPr>
            <a:xfrm>
              <a:off x="5918861"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7</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id="{785597E6-D09C-42E6-B104-4C2BF998EE29}"/>
                </a:ext>
              </a:extLst>
            </p:cNvPr>
            <p:cNvSpPr/>
            <p:nvPr/>
          </p:nvSpPr>
          <p:spPr>
            <a:xfrm>
              <a:off x="5472164"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6</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AE2EFA17-96B1-4448-A8F9-34F216855A69}"/>
                </a:ext>
              </a:extLst>
            </p:cNvPr>
            <p:cNvSpPr/>
            <p:nvPr/>
          </p:nvSpPr>
          <p:spPr>
            <a:xfrm>
              <a:off x="5016417"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5</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id="{D57BD981-3D4E-441D-B03D-5020F12D4D1D}"/>
                </a:ext>
              </a:extLst>
            </p:cNvPr>
            <p:cNvSpPr/>
            <p:nvPr/>
          </p:nvSpPr>
          <p:spPr>
            <a:xfrm>
              <a:off x="4564048"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4</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2" name="Rectangle 61">
              <a:extLst>
                <a:ext uri="{FF2B5EF4-FFF2-40B4-BE49-F238E27FC236}">
                  <a16:creationId xmlns:a16="http://schemas.microsoft.com/office/drawing/2014/main" id="{7FD2A5D3-AC27-4385-A790-42C37101D944}"/>
                </a:ext>
              </a:extLst>
            </p:cNvPr>
            <p:cNvSpPr/>
            <p:nvPr/>
          </p:nvSpPr>
          <p:spPr>
            <a:xfrm>
              <a:off x="4119314"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3</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3" name="Rectangle 62">
              <a:extLst>
                <a:ext uri="{FF2B5EF4-FFF2-40B4-BE49-F238E27FC236}">
                  <a16:creationId xmlns:a16="http://schemas.microsoft.com/office/drawing/2014/main" id="{EC3D7E87-5E9B-4FD5-BF1B-A64FE7955750}"/>
                </a:ext>
              </a:extLst>
            </p:cNvPr>
            <p:cNvSpPr/>
            <p:nvPr/>
          </p:nvSpPr>
          <p:spPr>
            <a:xfrm>
              <a:off x="3671367"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2</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4" name="Rectangle 63">
              <a:extLst>
                <a:ext uri="{FF2B5EF4-FFF2-40B4-BE49-F238E27FC236}">
                  <a16:creationId xmlns:a16="http://schemas.microsoft.com/office/drawing/2014/main" id="{31E4855A-7122-4A53-BFB6-355FF7E18543}"/>
                </a:ext>
              </a:extLst>
            </p:cNvPr>
            <p:cNvSpPr/>
            <p:nvPr/>
          </p:nvSpPr>
          <p:spPr>
            <a:xfrm>
              <a:off x="3217108"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5" name="Rectangle 64">
              <a:extLst>
                <a:ext uri="{FF2B5EF4-FFF2-40B4-BE49-F238E27FC236}">
                  <a16:creationId xmlns:a16="http://schemas.microsoft.com/office/drawing/2014/main" id="{5E898313-F5AC-45CB-8346-4C04A10328EC}"/>
                </a:ext>
              </a:extLst>
            </p:cNvPr>
            <p:cNvSpPr/>
            <p:nvPr/>
          </p:nvSpPr>
          <p:spPr>
            <a:xfrm>
              <a:off x="2777529" y="5728325"/>
              <a:ext cx="341760"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0</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6" name="Rectangle 65">
              <a:extLst>
                <a:ext uri="{FF2B5EF4-FFF2-40B4-BE49-F238E27FC236}">
                  <a16:creationId xmlns:a16="http://schemas.microsoft.com/office/drawing/2014/main" id="{21299447-7AEF-4209-B506-2F5F3DD40BE8}"/>
                </a:ext>
              </a:extLst>
            </p:cNvPr>
            <p:cNvSpPr/>
            <p:nvPr/>
          </p:nvSpPr>
          <p:spPr>
            <a:xfrm>
              <a:off x="8534616" y="5728715"/>
              <a:ext cx="498855"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13</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 name="Rectangle 66">
              <a:extLst>
                <a:ext uri="{FF2B5EF4-FFF2-40B4-BE49-F238E27FC236}">
                  <a16:creationId xmlns:a16="http://schemas.microsoft.com/office/drawing/2014/main" id="{ED293EC6-147A-4A82-B46B-0FB7F3C8791B}"/>
                </a:ext>
              </a:extLst>
            </p:cNvPr>
            <p:cNvSpPr/>
            <p:nvPr/>
          </p:nvSpPr>
          <p:spPr>
            <a:xfrm>
              <a:off x="8981522" y="5723700"/>
              <a:ext cx="498855" cy="46166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14</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8" name="Picture 7">
            <a:extLst>
              <a:ext uri="{FF2B5EF4-FFF2-40B4-BE49-F238E27FC236}">
                <a16:creationId xmlns:a16="http://schemas.microsoft.com/office/drawing/2014/main" id="{F8127AEF-E2AA-482C-9BDD-B1A5AFD7DD2F}"/>
              </a:ext>
            </a:extLst>
          </p:cNvPr>
          <p:cNvPicPr>
            <a:picLocks noChangeAspect="1"/>
          </p:cNvPicPr>
          <p:nvPr/>
        </p:nvPicPr>
        <p:blipFill rotWithShape="1">
          <a:blip r:embed="rId7">
            <a:extLst>
              <a:ext uri="{28A0092B-C50C-407E-A947-70E740481C1C}">
                <a14:useLocalDpi xmlns:a14="http://schemas.microsoft.com/office/drawing/2010/main" val="0"/>
              </a:ext>
            </a:extLst>
          </a:blip>
          <a:srcRect r="-948"/>
          <a:stretch/>
        </p:blipFill>
        <p:spPr>
          <a:xfrm>
            <a:off x="1165131" y="5591150"/>
            <a:ext cx="6485661" cy="181536"/>
          </a:xfrm>
          <a:prstGeom prst="rect">
            <a:avLst/>
          </a:prstGeom>
        </p:spPr>
      </p:pic>
      <p:sp>
        <p:nvSpPr>
          <p:cNvPr id="18" name="TextBox 19">
            <a:extLst>
              <a:ext uri="{FF2B5EF4-FFF2-40B4-BE49-F238E27FC236}">
                <a16:creationId xmlns:a16="http://schemas.microsoft.com/office/drawing/2014/main" id="{668C48F0-DA4A-4934-8882-A28D5E1910FE}"/>
              </a:ext>
            </a:extLst>
          </p:cNvPr>
          <p:cNvSpPr txBox="1"/>
          <p:nvPr/>
        </p:nvSpPr>
        <p:spPr>
          <a:xfrm>
            <a:off x="8708350" y="4708037"/>
            <a:ext cx="3044719"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 is divided into groups of 4. There are 3 groups and a remainder of 2.</a:t>
            </a:r>
          </a:p>
        </p:txBody>
      </p:sp>
      <p:sp>
        <p:nvSpPr>
          <p:cNvPr id="19" name="Content Placeholder 2">
            <a:extLst>
              <a:ext uri="{FF2B5EF4-FFF2-40B4-BE49-F238E27FC236}">
                <a16:creationId xmlns:a16="http://schemas.microsoft.com/office/drawing/2014/main" id="{0D822805-2C25-413E-8B4F-13DAF7B39B7C}"/>
              </a:ext>
            </a:extLst>
          </p:cNvPr>
          <p:cNvSpPr txBox="1">
            <a:spLocks/>
          </p:cNvSpPr>
          <p:nvPr/>
        </p:nvSpPr>
        <p:spPr>
          <a:xfrm>
            <a:off x="8630751" y="1333020"/>
            <a:ext cx="3423872" cy="263830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count in fours?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we make another group of 4?</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2" name="TextBox 19">
            <a:extLst>
              <a:ext uri="{FF2B5EF4-FFF2-40B4-BE49-F238E27FC236}">
                <a16:creationId xmlns:a16="http://schemas.microsoft.com/office/drawing/2014/main" id="{6635D17E-8A66-4CED-85BF-A28219286120}"/>
              </a:ext>
            </a:extLst>
          </p:cNvPr>
          <p:cNvSpPr txBox="1"/>
          <p:nvPr/>
        </p:nvSpPr>
        <p:spPr>
          <a:xfrm>
            <a:off x="8712456" y="1779215"/>
            <a:ext cx="304471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One group of 4 is 4.</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Two groups of 4 is 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 groups of 4 are 12.</a:t>
            </a:r>
          </a:p>
        </p:txBody>
      </p:sp>
      <p:sp>
        <p:nvSpPr>
          <p:cNvPr id="73" name="TextBox 19">
            <a:extLst>
              <a:ext uri="{FF2B5EF4-FFF2-40B4-BE49-F238E27FC236}">
                <a16:creationId xmlns:a16="http://schemas.microsoft.com/office/drawing/2014/main" id="{8ADCC72B-6EED-4385-9F99-42429D96909C}"/>
              </a:ext>
            </a:extLst>
          </p:cNvPr>
          <p:cNvSpPr txBox="1"/>
          <p:nvPr/>
        </p:nvSpPr>
        <p:spPr>
          <a:xfrm>
            <a:off x="8712455" y="4239269"/>
            <a:ext cx="3044719"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2 left over.</a:t>
            </a:r>
          </a:p>
        </p:txBody>
      </p:sp>
    </p:spTree>
    <p:extLst>
      <p:ext uri="{BB962C8B-B14F-4D97-AF65-F5344CB8AC3E}">
        <p14:creationId xmlns:p14="http://schemas.microsoft.com/office/powerpoint/2010/main" val="15072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08333E-6 -3.7037E-6 L 0.02188 0.01389 " pathEditMode="relative" rAng="0" ptsTypes="AA">
                                      <p:cBhvr>
                                        <p:cTn id="33" dur="2000" fill="hold"/>
                                        <p:tgtEl>
                                          <p:spTgt spid="39"/>
                                        </p:tgtEl>
                                        <p:attrNameLst>
                                          <p:attrName>ppt_x</p:attrName>
                                          <p:attrName>ppt_y</p:attrName>
                                        </p:attrNameLst>
                                      </p:cBhvr>
                                      <p:rCtr x="1094" y="694"/>
                                    </p:animMotion>
                                  </p:childTnLst>
                                </p:cTn>
                              </p:par>
                              <p:par>
                                <p:cTn id="34" presetID="42" presetClass="path" presetSubtype="0" accel="50000" decel="50000" fill="hold" nodeType="withEffect">
                                  <p:stCondLst>
                                    <p:cond delay="0"/>
                                  </p:stCondLst>
                                  <p:childTnLst>
                                    <p:animMotion origin="layout" path="M -6.25E-7 4.44444E-6 L -0.00664 0.08125 " pathEditMode="relative" rAng="0" ptsTypes="AA">
                                      <p:cBhvr>
                                        <p:cTn id="35" dur="2000" fill="hold"/>
                                        <p:tgtEl>
                                          <p:spTgt spid="38"/>
                                        </p:tgtEl>
                                        <p:attrNameLst>
                                          <p:attrName>ppt_x</p:attrName>
                                          <p:attrName>ppt_y</p:attrName>
                                        </p:attrNameLst>
                                      </p:cBhvr>
                                      <p:rCtr x="-339" y="4051"/>
                                    </p:animMotion>
                                  </p:childTnLst>
                                </p:cTn>
                              </p:par>
                              <p:par>
                                <p:cTn id="36" presetID="42" presetClass="path" presetSubtype="0" accel="50000" decel="50000" fill="hold" nodeType="withEffect">
                                  <p:stCondLst>
                                    <p:cond delay="0"/>
                                  </p:stCondLst>
                                  <p:childTnLst>
                                    <p:animMotion origin="layout" path="M -3.125E-6 -2.59259E-6 L -0.02083 0.01829 " pathEditMode="relative" rAng="0" ptsTypes="AA">
                                      <p:cBhvr>
                                        <p:cTn id="37" dur="2000" fill="hold"/>
                                        <p:tgtEl>
                                          <p:spTgt spid="41"/>
                                        </p:tgtEl>
                                        <p:attrNameLst>
                                          <p:attrName>ppt_x</p:attrName>
                                          <p:attrName>ppt_y</p:attrName>
                                        </p:attrNameLst>
                                      </p:cBhvr>
                                      <p:rCtr x="-1042" y="903"/>
                                    </p:animMotion>
                                  </p:childTnLst>
                                </p:cTn>
                              </p:par>
                              <p:par>
                                <p:cTn id="38" presetID="42" presetClass="path" presetSubtype="0" accel="50000" decel="50000" fill="hold" nodeType="withEffect">
                                  <p:stCondLst>
                                    <p:cond delay="0"/>
                                  </p:stCondLst>
                                  <p:childTnLst>
                                    <p:animMotion origin="layout" path="M -2.5E-6 1.85185E-6 L -0.01028 -0.05046 " pathEditMode="relative" rAng="0" ptsTypes="AA">
                                      <p:cBhvr>
                                        <p:cTn id="39" dur="2000" fill="hold"/>
                                        <p:tgtEl>
                                          <p:spTgt spid="40"/>
                                        </p:tgtEl>
                                        <p:attrNameLst>
                                          <p:attrName>ppt_x</p:attrName>
                                          <p:attrName>ppt_y</p:attrName>
                                        </p:attrNameLst>
                                      </p:cBhvr>
                                      <p:rCtr x="-521" y="-2523"/>
                                    </p:animMotion>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6.25E-7 -3.7037E-6 L 0.03828 -0.08564 " pathEditMode="relative" rAng="0" ptsTypes="AA">
                                      <p:cBhvr>
                                        <p:cTn id="57" dur="2000" fill="hold"/>
                                        <p:tgtEl>
                                          <p:spTgt spid="45"/>
                                        </p:tgtEl>
                                        <p:attrNameLst>
                                          <p:attrName>ppt_x</p:attrName>
                                          <p:attrName>ppt_y</p:attrName>
                                        </p:attrNameLst>
                                      </p:cBhvr>
                                      <p:rCtr x="1914" y="-4282"/>
                                    </p:animMotion>
                                  </p:childTnLst>
                                </p:cTn>
                              </p:par>
                              <p:par>
                                <p:cTn id="58" presetID="42" presetClass="path" presetSubtype="0" accel="50000" decel="50000" fill="hold" nodeType="withEffect">
                                  <p:stCondLst>
                                    <p:cond delay="0"/>
                                  </p:stCondLst>
                                  <p:childTnLst>
                                    <p:animMotion origin="layout" path="M -4.79167E-6 0 L 0.0379 -0.03148 " pathEditMode="relative" rAng="0" ptsTypes="AA">
                                      <p:cBhvr>
                                        <p:cTn id="59" dur="2000" fill="hold"/>
                                        <p:tgtEl>
                                          <p:spTgt spid="44"/>
                                        </p:tgtEl>
                                        <p:attrNameLst>
                                          <p:attrName>ppt_x</p:attrName>
                                          <p:attrName>ppt_y</p:attrName>
                                        </p:attrNameLst>
                                      </p:cBhvr>
                                      <p:rCtr x="1888" y="-1574"/>
                                    </p:animMotion>
                                  </p:childTnLst>
                                </p:cTn>
                              </p:par>
                              <p:par>
                                <p:cTn id="60" presetID="42" presetClass="path" presetSubtype="0" accel="50000" decel="50000" fill="hold" nodeType="withEffect">
                                  <p:stCondLst>
                                    <p:cond delay="0"/>
                                  </p:stCondLst>
                                  <p:childTnLst>
                                    <p:animMotion origin="layout" path="M 2.91667E-6 3.7037E-7 L 0.02461 -0.00232 " pathEditMode="relative" rAng="0" ptsTypes="AA">
                                      <p:cBhvr>
                                        <p:cTn id="61" dur="2000" fill="hold"/>
                                        <p:tgtEl>
                                          <p:spTgt spid="43"/>
                                        </p:tgtEl>
                                        <p:attrNameLst>
                                          <p:attrName>ppt_x</p:attrName>
                                          <p:attrName>ppt_y</p:attrName>
                                        </p:attrNameLst>
                                      </p:cBhvr>
                                      <p:rCtr x="1224" y="-116"/>
                                    </p:animMotion>
                                  </p:childTnLst>
                                </p:cTn>
                              </p:par>
                              <p:par>
                                <p:cTn id="62" presetID="42" presetClass="path" presetSubtype="0" accel="50000" decel="50000" fill="hold" nodeType="withEffect">
                                  <p:stCondLst>
                                    <p:cond delay="0"/>
                                  </p:stCondLst>
                                  <p:childTnLst>
                                    <p:animMotion origin="layout" path="M 4.375E-6 2.22222E-6 L 0.01354 0.08102 " pathEditMode="relative" rAng="0" ptsTypes="AA">
                                      <p:cBhvr>
                                        <p:cTn id="63" dur="2000" fill="hold"/>
                                        <p:tgtEl>
                                          <p:spTgt spid="42"/>
                                        </p:tgtEl>
                                        <p:attrNameLst>
                                          <p:attrName>ppt_x</p:attrName>
                                          <p:attrName>ppt_y</p:attrName>
                                        </p:attrNameLst>
                                      </p:cBhvr>
                                      <p:rCtr x="677" y="4051"/>
                                    </p:animMotion>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4.58333E-6 -1.85185E-6 L 0.01745 -0.03449 " pathEditMode="relative" rAng="0" ptsTypes="AA">
                                      <p:cBhvr>
                                        <p:cTn id="81" dur="2000" fill="hold"/>
                                        <p:tgtEl>
                                          <p:spTgt spid="48"/>
                                        </p:tgtEl>
                                        <p:attrNameLst>
                                          <p:attrName>ppt_x</p:attrName>
                                          <p:attrName>ppt_y</p:attrName>
                                        </p:attrNameLst>
                                      </p:cBhvr>
                                      <p:rCtr x="872" y="-1736"/>
                                    </p:animMotion>
                                  </p:childTnLst>
                                </p:cTn>
                              </p:par>
                              <p:par>
                                <p:cTn id="82" presetID="42" presetClass="path" presetSubtype="0" accel="50000" decel="50000" fill="hold" nodeType="withEffect">
                                  <p:stCondLst>
                                    <p:cond delay="0"/>
                                  </p:stCondLst>
                                  <p:childTnLst>
                                    <p:animMotion origin="layout" path="M 2.5E-6 -1.11111E-6 L 0.01432 -0.08472 " pathEditMode="relative" rAng="0" ptsTypes="AA">
                                      <p:cBhvr>
                                        <p:cTn id="83" dur="2000" fill="hold"/>
                                        <p:tgtEl>
                                          <p:spTgt spid="49"/>
                                        </p:tgtEl>
                                        <p:attrNameLst>
                                          <p:attrName>ppt_x</p:attrName>
                                          <p:attrName>ppt_y</p:attrName>
                                        </p:attrNameLst>
                                      </p:cBhvr>
                                      <p:rCtr x="716" y="-4236"/>
                                    </p:animMotion>
                                  </p:childTnLst>
                                </p:cTn>
                              </p:par>
                              <p:par>
                                <p:cTn id="84" presetID="42" presetClass="path" presetSubtype="0" accel="50000" decel="50000" fill="hold" nodeType="withEffect">
                                  <p:stCondLst>
                                    <p:cond delay="0"/>
                                  </p:stCondLst>
                                  <p:childTnLst>
                                    <p:animMotion origin="layout" path="M 2.08333E-7 3.7037E-7 L 0.03568 -0.04282 " pathEditMode="relative" rAng="0" ptsTypes="AA">
                                      <p:cBhvr>
                                        <p:cTn id="85" dur="2000" fill="hold"/>
                                        <p:tgtEl>
                                          <p:spTgt spid="47"/>
                                        </p:tgtEl>
                                        <p:attrNameLst>
                                          <p:attrName>ppt_x</p:attrName>
                                          <p:attrName>ppt_y</p:attrName>
                                        </p:attrNameLst>
                                      </p:cBhvr>
                                      <p:rCtr x="1784" y="-2153"/>
                                    </p:animMotion>
                                  </p:childTnLst>
                                </p:cTn>
                              </p:par>
                              <p:par>
                                <p:cTn id="86" presetID="42" presetClass="path" presetSubtype="0" accel="50000" decel="50000" fill="hold" nodeType="withEffect">
                                  <p:stCondLst>
                                    <p:cond delay="0"/>
                                  </p:stCondLst>
                                  <p:childTnLst>
                                    <p:animMotion origin="layout" path="M 2.70833E-6 -1.85185E-6 L 0.02187 0.07546 " pathEditMode="relative" rAng="0" ptsTypes="AA">
                                      <p:cBhvr>
                                        <p:cTn id="87" dur="2000" fill="hold"/>
                                        <p:tgtEl>
                                          <p:spTgt spid="46"/>
                                        </p:tgtEl>
                                        <p:attrNameLst>
                                          <p:attrName>ppt_x</p:attrName>
                                          <p:attrName>ppt_y</p:attrName>
                                        </p:attrNameLst>
                                      </p:cBhvr>
                                      <p:rCtr x="1094" y="3773"/>
                                    </p:animMotion>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fade">
                                      <p:cBhvr>
                                        <p:cTn id="120" dur="500"/>
                                        <p:tgtEl>
                                          <p:spTgt spid="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fade">
                                      <p:cBhvr>
                                        <p:cTn id="128" dur="500"/>
                                        <p:tgtEl>
                                          <p:spTgt spid="3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 grpId="0" animBg="1"/>
      <p:bldP spid="70" grpId="0" animBg="1"/>
      <p:bldP spid="68" grpId="0" animBg="1"/>
      <p:bldP spid="9" grpId="0"/>
      <p:bldP spid="10" grpId="0" animBg="1"/>
      <p:bldP spid="11" grpId="0"/>
      <p:bldP spid="12" grpId="0"/>
      <p:bldP spid="13" grpId="0" animBg="1"/>
      <p:bldP spid="14" grpId="0"/>
      <p:bldP spid="15" grpId="0"/>
      <p:bldP spid="16" grpId="0" animBg="1"/>
      <p:bldP spid="17"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7|1.4|2.8"/>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5.6|2|1.4|1.6|1.7|6.5|3.5|1.7|3.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D1FA7503-7B07-48EA-92EB-846EB5829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Widescreen</PresentationFormat>
  <Paragraphs>217</Paragraphs>
  <Slides>19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Myriad Pro</vt:lpstr>
      <vt:lpstr>Custom Design</vt:lpstr>
      <vt:lpstr>nctem1</vt:lpstr>
      <vt:lpstr>PowerPoint Presentation</vt:lpstr>
      <vt:lpstr>4NF-2 Solve division problems, with two-digit dividends and one-digit divisors, that involve remainders, for example:  74 ÷ 9 = 8 r 2  and interpret remainders appropriately according to the context.  </vt:lpstr>
      <vt:lpstr>4NF-2: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4NF-2 Division problems with remainders</vt:lpstr>
      <vt:lpstr>4NF-2 Division problems with remainders</vt:lpstr>
      <vt:lpstr>4NF-2 Division problems with remainders </vt:lpstr>
      <vt:lpstr>4NF-2 Division problems with remainders</vt:lpstr>
      <vt:lpstr>4NF-2 Division problems with remainders</vt:lpstr>
      <vt:lpstr>4NF-2 Division problems with remainders</vt:lpstr>
      <vt:lpstr>4NF-2 Division problems with remainders</vt:lpstr>
      <vt:lpstr>4NF-2 Division problems with remainders</vt:lpstr>
      <vt:lpstr>4NF-2 Division problems with remainders</vt:lpstr>
      <vt:lpstr>4NF-2 Division problems with remainders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