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5"/>
  </p:notesMasterIdLst>
  <p:sldIdLst>
    <p:sldId id="257" r:id="rId6"/>
    <p:sldId id="263" r:id="rId7"/>
    <p:sldId id="261" r:id="rId8"/>
    <p:sldId id="298" r:id="rId9"/>
    <p:sldId id="267" r:id="rId10"/>
    <p:sldId id="469" r:id="rId11"/>
    <p:sldId id="470" r:id="rId12"/>
    <p:sldId id="325" r:id="rId13"/>
    <p:sldId id="410" r:id="rId14"/>
    <p:sldId id="332" r:id="rId15"/>
    <p:sldId id="333" r:id="rId16"/>
    <p:sldId id="409" r:id="rId17"/>
    <p:sldId id="294" r:id="rId18"/>
    <p:sldId id="297" r:id="rId19"/>
    <p:sldId id="478" r:id="rId20"/>
    <p:sldId id="479" r:id="rId21"/>
    <p:sldId id="303" r:id="rId22"/>
    <p:sldId id="411" r:id="rId23"/>
    <p:sldId id="4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97E7D-A1DE-42EC-8217-DE2179D74C26}" v="19" dt="2020-08-24T16:44:11.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545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97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4924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1440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802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8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7164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74859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9991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551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7367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73921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615817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60487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35097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7587259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4377917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0-connecting-multiplication-and-division-and-the-distributive-la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The distributive property of multiplication</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4MD-3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502-EFAD-4928-BCD9-A82D2EF1B94F}"/>
              </a:ext>
            </a:extLst>
          </p:cNvPr>
          <p:cNvSpPr>
            <a:spLocks noGrp="1"/>
          </p:cNvSpPr>
          <p:nvPr>
            <p:ph type="title"/>
          </p:nvPr>
        </p:nvSpPr>
        <p:spPr/>
        <p:txBody>
          <a:bodyPr/>
          <a:lstStyle/>
          <a:p>
            <a:r>
              <a:rPr lang="en-GB" dirty="0"/>
              <a:t>4MD-3 The distributive property of multiplication</a:t>
            </a:r>
          </a:p>
        </p:txBody>
      </p:sp>
      <p:pic>
        <p:nvPicPr>
          <p:cNvPr id="120" name="Picture 119" descr="A picture containing clock&#10;&#10;Description automatically generated">
            <a:extLst>
              <a:ext uri="{FF2B5EF4-FFF2-40B4-BE49-F238E27FC236}">
                <a16:creationId xmlns:a16="http://schemas.microsoft.com/office/drawing/2014/main" id="{1284E8C0-B58E-48FA-B8EB-5B5A9A462FB2}"/>
              </a:ext>
            </a:extLst>
          </p:cNvPr>
          <p:cNvPicPr>
            <a:picLocks noChangeAspect="1"/>
          </p:cNvPicPr>
          <p:nvPr/>
        </p:nvPicPr>
        <p:blipFill rotWithShape="1">
          <a:blip r:embed="rId4">
            <a:extLst>
              <a:ext uri="{28A0092B-C50C-407E-A947-70E740481C1C}">
                <a14:useLocalDpi xmlns:a14="http://schemas.microsoft.com/office/drawing/2010/main" val="0"/>
              </a:ext>
            </a:extLst>
          </a:blip>
          <a:srcRect l="16829" r="22818"/>
          <a:stretch/>
        </p:blipFill>
        <p:spPr>
          <a:xfrm>
            <a:off x="1595941" y="1557338"/>
            <a:ext cx="3422447" cy="2899781"/>
          </a:xfrm>
          <a:prstGeom prst="rect">
            <a:avLst/>
          </a:prstGeom>
        </p:spPr>
      </p:pic>
      <p:sp>
        <p:nvSpPr>
          <p:cNvPr id="177" name="Rectangle 176">
            <a:extLst>
              <a:ext uri="{FF2B5EF4-FFF2-40B4-BE49-F238E27FC236}">
                <a16:creationId xmlns:a16="http://schemas.microsoft.com/office/drawing/2014/main" id="{401322C9-04B5-4470-9042-9658908FDAC3}"/>
              </a:ext>
            </a:extLst>
          </p:cNvPr>
          <p:cNvSpPr/>
          <p:nvPr/>
        </p:nvSpPr>
        <p:spPr>
          <a:xfrm>
            <a:off x="2419886" y="5193609"/>
            <a:ext cx="3195105" cy="58477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+ 6 = 5 × 6</a:t>
            </a:r>
          </a:p>
        </p:txBody>
      </p:sp>
      <p:grpSp>
        <p:nvGrpSpPr>
          <p:cNvPr id="5" name="Group 4">
            <a:extLst>
              <a:ext uri="{FF2B5EF4-FFF2-40B4-BE49-F238E27FC236}">
                <a16:creationId xmlns:a16="http://schemas.microsoft.com/office/drawing/2014/main" id="{02CB5956-FE32-49F6-A132-ED590E8A9F84}"/>
              </a:ext>
            </a:extLst>
          </p:cNvPr>
          <p:cNvGrpSpPr/>
          <p:nvPr/>
        </p:nvGrpSpPr>
        <p:grpSpPr>
          <a:xfrm>
            <a:off x="2249158" y="2185031"/>
            <a:ext cx="2599474" cy="1649623"/>
            <a:chOff x="5669686" y="2630962"/>
            <a:chExt cx="2599474" cy="1649623"/>
          </a:xfrm>
        </p:grpSpPr>
        <p:grpSp>
          <p:nvGrpSpPr>
            <p:cNvPr id="4" name="Group 3">
              <a:extLst>
                <a:ext uri="{FF2B5EF4-FFF2-40B4-BE49-F238E27FC236}">
                  <a16:creationId xmlns:a16="http://schemas.microsoft.com/office/drawing/2014/main" id="{326A88CB-0C3A-47ED-8D52-5A8975CD9EF7}"/>
                </a:ext>
              </a:extLst>
            </p:cNvPr>
            <p:cNvGrpSpPr/>
            <p:nvPr/>
          </p:nvGrpSpPr>
          <p:grpSpPr>
            <a:xfrm>
              <a:off x="5669686" y="3099563"/>
              <a:ext cx="2599474" cy="232165"/>
              <a:chOff x="5669686" y="3099563"/>
              <a:chExt cx="2599474" cy="232165"/>
            </a:xfrm>
          </p:grpSpPr>
          <p:sp>
            <p:nvSpPr>
              <p:cNvPr id="3" name="Oval 2">
                <a:extLst>
                  <a:ext uri="{FF2B5EF4-FFF2-40B4-BE49-F238E27FC236}">
                    <a16:creationId xmlns:a16="http://schemas.microsoft.com/office/drawing/2014/main" id="{4B431C46-9752-4780-9DE4-0451078E93EC}"/>
                  </a:ext>
                </a:extLst>
              </p:cNvPr>
              <p:cNvSpPr/>
              <p:nvPr/>
            </p:nvSpPr>
            <p:spPr>
              <a:xfrm>
                <a:off x="5669686"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7" name="Oval 56">
                <a:extLst>
                  <a:ext uri="{FF2B5EF4-FFF2-40B4-BE49-F238E27FC236}">
                    <a16:creationId xmlns:a16="http://schemas.microsoft.com/office/drawing/2014/main" id="{05B81B82-6536-48A7-AA32-07BD24ED4714}"/>
                  </a:ext>
                </a:extLst>
              </p:cNvPr>
              <p:cNvSpPr/>
              <p:nvPr/>
            </p:nvSpPr>
            <p:spPr>
              <a:xfrm>
                <a:off x="6143148"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8" name="Oval 57">
                <a:extLst>
                  <a:ext uri="{FF2B5EF4-FFF2-40B4-BE49-F238E27FC236}">
                    <a16:creationId xmlns:a16="http://schemas.microsoft.com/office/drawing/2014/main" id="{0411CF94-D855-4894-99DA-FC27CFC1098F}"/>
                  </a:ext>
                </a:extLst>
              </p:cNvPr>
              <p:cNvSpPr/>
              <p:nvPr/>
            </p:nvSpPr>
            <p:spPr>
              <a:xfrm>
                <a:off x="6616610"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9" name="Oval 58">
                <a:extLst>
                  <a:ext uri="{FF2B5EF4-FFF2-40B4-BE49-F238E27FC236}">
                    <a16:creationId xmlns:a16="http://schemas.microsoft.com/office/drawing/2014/main" id="{35B5C3E4-F1EB-4D2D-83EC-4CA6D538ABCF}"/>
                  </a:ext>
                </a:extLst>
              </p:cNvPr>
              <p:cNvSpPr/>
              <p:nvPr/>
            </p:nvSpPr>
            <p:spPr>
              <a:xfrm>
                <a:off x="7090072"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extLst>
                  <a:ext uri="{FF2B5EF4-FFF2-40B4-BE49-F238E27FC236}">
                    <a16:creationId xmlns:a16="http://schemas.microsoft.com/office/drawing/2014/main" id="{E791AF4A-BD66-49D5-87D6-5E4D52A0F12F}"/>
                  </a:ext>
                </a:extLst>
              </p:cNvPr>
              <p:cNvSpPr/>
              <p:nvPr/>
            </p:nvSpPr>
            <p:spPr>
              <a:xfrm>
                <a:off x="7563534"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1" name="Oval 60">
                <a:extLst>
                  <a:ext uri="{FF2B5EF4-FFF2-40B4-BE49-F238E27FC236}">
                    <a16:creationId xmlns:a16="http://schemas.microsoft.com/office/drawing/2014/main" id="{5D64A2F9-81E0-448C-A2A1-C29FDF81BC5F}"/>
                  </a:ext>
                </a:extLst>
              </p:cNvPr>
              <p:cNvSpPr/>
              <p:nvPr/>
            </p:nvSpPr>
            <p:spPr>
              <a:xfrm>
                <a:off x="8036995"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3" name="Group 62">
              <a:extLst>
                <a:ext uri="{FF2B5EF4-FFF2-40B4-BE49-F238E27FC236}">
                  <a16:creationId xmlns:a16="http://schemas.microsoft.com/office/drawing/2014/main" id="{2FC7C662-688B-4BB3-B980-B8507FE9FACC}"/>
                </a:ext>
              </a:extLst>
            </p:cNvPr>
            <p:cNvGrpSpPr/>
            <p:nvPr/>
          </p:nvGrpSpPr>
          <p:grpSpPr>
            <a:xfrm>
              <a:off x="5669686" y="3572899"/>
              <a:ext cx="2599474" cy="232165"/>
              <a:chOff x="5669686" y="3099563"/>
              <a:chExt cx="2599474" cy="232165"/>
            </a:xfrm>
          </p:grpSpPr>
          <p:sp>
            <p:nvSpPr>
              <p:cNvPr id="64" name="Oval 63">
                <a:extLst>
                  <a:ext uri="{FF2B5EF4-FFF2-40B4-BE49-F238E27FC236}">
                    <a16:creationId xmlns:a16="http://schemas.microsoft.com/office/drawing/2014/main" id="{7DBBD23B-5D96-4350-9C7A-C41819AD977B}"/>
                  </a:ext>
                </a:extLst>
              </p:cNvPr>
              <p:cNvSpPr/>
              <p:nvPr/>
            </p:nvSpPr>
            <p:spPr>
              <a:xfrm>
                <a:off x="5669686"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5" name="Oval 64">
                <a:extLst>
                  <a:ext uri="{FF2B5EF4-FFF2-40B4-BE49-F238E27FC236}">
                    <a16:creationId xmlns:a16="http://schemas.microsoft.com/office/drawing/2014/main" id="{C2592B4B-7098-4B0F-AE7A-12D7DC950C19}"/>
                  </a:ext>
                </a:extLst>
              </p:cNvPr>
              <p:cNvSpPr/>
              <p:nvPr/>
            </p:nvSpPr>
            <p:spPr>
              <a:xfrm>
                <a:off x="6143148"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6" name="Oval 65">
                <a:extLst>
                  <a:ext uri="{FF2B5EF4-FFF2-40B4-BE49-F238E27FC236}">
                    <a16:creationId xmlns:a16="http://schemas.microsoft.com/office/drawing/2014/main" id="{4EDD665E-BF94-449F-B06E-9F88DD3C41A0}"/>
                  </a:ext>
                </a:extLst>
              </p:cNvPr>
              <p:cNvSpPr/>
              <p:nvPr/>
            </p:nvSpPr>
            <p:spPr>
              <a:xfrm>
                <a:off x="6616610"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7" name="Oval 66">
                <a:extLst>
                  <a:ext uri="{FF2B5EF4-FFF2-40B4-BE49-F238E27FC236}">
                    <a16:creationId xmlns:a16="http://schemas.microsoft.com/office/drawing/2014/main" id="{3D96B788-F4A6-4E71-A8D8-E68F9FC9485B}"/>
                  </a:ext>
                </a:extLst>
              </p:cNvPr>
              <p:cNvSpPr/>
              <p:nvPr/>
            </p:nvSpPr>
            <p:spPr>
              <a:xfrm>
                <a:off x="7090072"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097E39F0-B5EB-4053-A0F8-12064054776D}"/>
                  </a:ext>
                </a:extLst>
              </p:cNvPr>
              <p:cNvSpPr/>
              <p:nvPr/>
            </p:nvSpPr>
            <p:spPr>
              <a:xfrm>
                <a:off x="7563534"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F86E38A7-C1D6-493F-A9B1-8068A5603065}"/>
                  </a:ext>
                </a:extLst>
              </p:cNvPr>
              <p:cNvSpPr/>
              <p:nvPr/>
            </p:nvSpPr>
            <p:spPr>
              <a:xfrm>
                <a:off x="8036995"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0" name="Group 69">
              <a:extLst>
                <a:ext uri="{FF2B5EF4-FFF2-40B4-BE49-F238E27FC236}">
                  <a16:creationId xmlns:a16="http://schemas.microsoft.com/office/drawing/2014/main" id="{C3F6ADE9-09E5-463C-A66E-323C89B15533}"/>
                </a:ext>
              </a:extLst>
            </p:cNvPr>
            <p:cNvGrpSpPr/>
            <p:nvPr/>
          </p:nvGrpSpPr>
          <p:grpSpPr>
            <a:xfrm>
              <a:off x="5669686" y="4048420"/>
              <a:ext cx="2599474" cy="232165"/>
              <a:chOff x="5669686" y="3099563"/>
              <a:chExt cx="2599474" cy="232165"/>
            </a:xfrm>
          </p:grpSpPr>
          <p:sp>
            <p:nvSpPr>
              <p:cNvPr id="71" name="Oval 70">
                <a:extLst>
                  <a:ext uri="{FF2B5EF4-FFF2-40B4-BE49-F238E27FC236}">
                    <a16:creationId xmlns:a16="http://schemas.microsoft.com/office/drawing/2014/main" id="{B9411141-84D1-41FA-BB00-1E93CC56BB62}"/>
                  </a:ext>
                </a:extLst>
              </p:cNvPr>
              <p:cNvSpPr/>
              <p:nvPr/>
            </p:nvSpPr>
            <p:spPr>
              <a:xfrm>
                <a:off x="5669686"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2" name="Oval 71">
                <a:extLst>
                  <a:ext uri="{FF2B5EF4-FFF2-40B4-BE49-F238E27FC236}">
                    <a16:creationId xmlns:a16="http://schemas.microsoft.com/office/drawing/2014/main" id="{C37BDA50-3BA1-4A20-B769-657CE0045A92}"/>
                  </a:ext>
                </a:extLst>
              </p:cNvPr>
              <p:cNvSpPr/>
              <p:nvPr/>
            </p:nvSpPr>
            <p:spPr>
              <a:xfrm>
                <a:off x="6143148"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3" name="Oval 72">
                <a:extLst>
                  <a:ext uri="{FF2B5EF4-FFF2-40B4-BE49-F238E27FC236}">
                    <a16:creationId xmlns:a16="http://schemas.microsoft.com/office/drawing/2014/main" id="{39C8EE7B-AC17-46A8-8102-536286729107}"/>
                  </a:ext>
                </a:extLst>
              </p:cNvPr>
              <p:cNvSpPr/>
              <p:nvPr/>
            </p:nvSpPr>
            <p:spPr>
              <a:xfrm>
                <a:off x="6616610"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4" name="Oval 73">
                <a:extLst>
                  <a:ext uri="{FF2B5EF4-FFF2-40B4-BE49-F238E27FC236}">
                    <a16:creationId xmlns:a16="http://schemas.microsoft.com/office/drawing/2014/main" id="{6298EDC7-AC07-49A5-BB18-319F052C7566}"/>
                  </a:ext>
                </a:extLst>
              </p:cNvPr>
              <p:cNvSpPr/>
              <p:nvPr/>
            </p:nvSpPr>
            <p:spPr>
              <a:xfrm>
                <a:off x="7090072"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5" name="Oval 74">
                <a:extLst>
                  <a:ext uri="{FF2B5EF4-FFF2-40B4-BE49-F238E27FC236}">
                    <a16:creationId xmlns:a16="http://schemas.microsoft.com/office/drawing/2014/main" id="{78F4689F-C1E5-40A5-8E1B-FA1889FB7858}"/>
                  </a:ext>
                </a:extLst>
              </p:cNvPr>
              <p:cNvSpPr/>
              <p:nvPr/>
            </p:nvSpPr>
            <p:spPr>
              <a:xfrm>
                <a:off x="7563534"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6" name="Oval 75">
                <a:extLst>
                  <a:ext uri="{FF2B5EF4-FFF2-40B4-BE49-F238E27FC236}">
                    <a16:creationId xmlns:a16="http://schemas.microsoft.com/office/drawing/2014/main" id="{78189C11-6147-4A40-B1DD-C5CDC6D03AE9}"/>
                  </a:ext>
                </a:extLst>
              </p:cNvPr>
              <p:cNvSpPr/>
              <p:nvPr/>
            </p:nvSpPr>
            <p:spPr>
              <a:xfrm>
                <a:off x="8036995"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7" name="Group 76">
              <a:extLst>
                <a:ext uri="{FF2B5EF4-FFF2-40B4-BE49-F238E27FC236}">
                  <a16:creationId xmlns:a16="http://schemas.microsoft.com/office/drawing/2014/main" id="{EE6B271A-9F60-4684-9460-5B6A605959EE}"/>
                </a:ext>
              </a:extLst>
            </p:cNvPr>
            <p:cNvGrpSpPr/>
            <p:nvPr/>
          </p:nvGrpSpPr>
          <p:grpSpPr>
            <a:xfrm>
              <a:off x="5669686" y="2630962"/>
              <a:ext cx="2599474" cy="232165"/>
              <a:chOff x="5669686" y="3099563"/>
              <a:chExt cx="2599474" cy="232165"/>
            </a:xfrm>
          </p:grpSpPr>
          <p:sp>
            <p:nvSpPr>
              <p:cNvPr id="78" name="Oval 77">
                <a:extLst>
                  <a:ext uri="{FF2B5EF4-FFF2-40B4-BE49-F238E27FC236}">
                    <a16:creationId xmlns:a16="http://schemas.microsoft.com/office/drawing/2014/main" id="{B649E9C5-A04D-4962-A0D2-7C76732E45E5}"/>
                  </a:ext>
                </a:extLst>
              </p:cNvPr>
              <p:cNvSpPr/>
              <p:nvPr/>
            </p:nvSpPr>
            <p:spPr>
              <a:xfrm>
                <a:off x="5669686"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9" name="Oval 78">
                <a:extLst>
                  <a:ext uri="{FF2B5EF4-FFF2-40B4-BE49-F238E27FC236}">
                    <a16:creationId xmlns:a16="http://schemas.microsoft.com/office/drawing/2014/main" id="{46BC8A13-A60E-43B5-A20B-9D92F07BB94D}"/>
                  </a:ext>
                </a:extLst>
              </p:cNvPr>
              <p:cNvSpPr/>
              <p:nvPr/>
            </p:nvSpPr>
            <p:spPr>
              <a:xfrm>
                <a:off x="6143148"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38D256E6-6AE7-4EB9-AB57-EF0FC071CF90}"/>
                  </a:ext>
                </a:extLst>
              </p:cNvPr>
              <p:cNvSpPr/>
              <p:nvPr/>
            </p:nvSpPr>
            <p:spPr>
              <a:xfrm>
                <a:off x="6616610"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9D840DB4-96F0-450F-B7B4-BE568220987E}"/>
                  </a:ext>
                </a:extLst>
              </p:cNvPr>
              <p:cNvSpPr/>
              <p:nvPr/>
            </p:nvSpPr>
            <p:spPr>
              <a:xfrm>
                <a:off x="7090072"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99278FD2-5FD2-4358-9094-2D5556BF37C5}"/>
                  </a:ext>
                </a:extLst>
              </p:cNvPr>
              <p:cNvSpPr/>
              <p:nvPr/>
            </p:nvSpPr>
            <p:spPr>
              <a:xfrm>
                <a:off x="7563534"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28EFFB9C-A1E1-439D-9F8B-6307F5CA1E85}"/>
                  </a:ext>
                </a:extLst>
              </p:cNvPr>
              <p:cNvSpPr/>
              <p:nvPr/>
            </p:nvSpPr>
            <p:spPr>
              <a:xfrm>
                <a:off x="8036995" y="3099563"/>
                <a:ext cx="232165" cy="232165"/>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15" name="Group 114">
            <a:extLst>
              <a:ext uri="{FF2B5EF4-FFF2-40B4-BE49-F238E27FC236}">
                <a16:creationId xmlns:a16="http://schemas.microsoft.com/office/drawing/2014/main" id="{FD9AD9C2-DF39-433D-AEB8-1D9B8E819752}"/>
              </a:ext>
            </a:extLst>
          </p:cNvPr>
          <p:cNvGrpSpPr/>
          <p:nvPr/>
        </p:nvGrpSpPr>
        <p:grpSpPr>
          <a:xfrm>
            <a:off x="2249158" y="4071876"/>
            <a:ext cx="2599474" cy="232165"/>
            <a:chOff x="5669686" y="3099563"/>
            <a:chExt cx="2599474" cy="232165"/>
          </a:xfrm>
          <a:solidFill>
            <a:srgbClr val="E32420"/>
          </a:solidFill>
        </p:grpSpPr>
        <p:sp>
          <p:nvSpPr>
            <p:cNvPr id="118" name="Oval 117">
              <a:extLst>
                <a:ext uri="{FF2B5EF4-FFF2-40B4-BE49-F238E27FC236}">
                  <a16:creationId xmlns:a16="http://schemas.microsoft.com/office/drawing/2014/main" id="{69E3DF49-B124-4CC8-B81E-18304E2D7A08}"/>
                </a:ext>
              </a:extLst>
            </p:cNvPr>
            <p:cNvSpPr/>
            <p:nvPr/>
          </p:nvSpPr>
          <p:spPr>
            <a:xfrm>
              <a:off x="5669686"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9" name="Oval 118">
              <a:extLst>
                <a:ext uri="{FF2B5EF4-FFF2-40B4-BE49-F238E27FC236}">
                  <a16:creationId xmlns:a16="http://schemas.microsoft.com/office/drawing/2014/main" id="{894A1D36-1886-42D1-922C-7F6DB977B6FA}"/>
                </a:ext>
              </a:extLst>
            </p:cNvPr>
            <p:cNvSpPr/>
            <p:nvPr/>
          </p:nvSpPr>
          <p:spPr>
            <a:xfrm>
              <a:off x="6143148"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2" name="Oval 121">
              <a:extLst>
                <a:ext uri="{FF2B5EF4-FFF2-40B4-BE49-F238E27FC236}">
                  <a16:creationId xmlns:a16="http://schemas.microsoft.com/office/drawing/2014/main" id="{12A0A14F-3D4A-4DEB-B07B-A377B770C232}"/>
                </a:ext>
              </a:extLst>
            </p:cNvPr>
            <p:cNvSpPr/>
            <p:nvPr/>
          </p:nvSpPr>
          <p:spPr>
            <a:xfrm>
              <a:off x="6616610"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3" name="Oval 122">
              <a:extLst>
                <a:ext uri="{FF2B5EF4-FFF2-40B4-BE49-F238E27FC236}">
                  <a16:creationId xmlns:a16="http://schemas.microsoft.com/office/drawing/2014/main" id="{2246F5D2-BC3C-4D3E-949C-DE1BAB054025}"/>
                </a:ext>
              </a:extLst>
            </p:cNvPr>
            <p:cNvSpPr/>
            <p:nvPr/>
          </p:nvSpPr>
          <p:spPr>
            <a:xfrm>
              <a:off x="7090072"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07EA7A3F-0812-433B-AFB0-256114AB90AC}"/>
                </a:ext>
              </a:extLst>
            </p:cNvPr>
            <p:cNvSpPr/>
            <p:nvPr/>
          </p:nvSpPr>
          <p:spPr>
            <a:xfrm>
              <a:off x="7563534"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27F10306-0D18-4CBA-A037-C39A54531130}"/>
                </a:ext>
              </a:extLst>
            </p:cNvPr>
            <p:cNvSpPr/>
            <p:nvPr/>
          </p:nvSpPr>
          <p:spPr>
            <a:xfrm>
              <a:off x="8036995" y="3099563"/>
              <a:ext cx="232165" cy="23216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4" name="Rectangle 113">
            <a:extLst>
              <a:ext uri="{FF2B5EF4-FFF2-40B4-BE49-F238E27FC236}">
                <a16:creationId xmlns:a16="http://schemas.microsoft.com/office/drawing/2014/main" id="{BE15E6ED-CAEC-4344-997A-7D79D641C104}"/>
              </a:ext>
            </a:extLst>
          </p:cNvPr>
          <p:cNvSpPr/>
          <p:nvPr/>
        </p:nvSpPr>
        <p:spPr>
          <a:xfrm>
            <a:off x="1517233" y="3959371"/>
            <a:ext cx="3557261" cy="936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D3CEA753-973E-4C84-B45D-EC6E4A4DFECB}"/>
              </a:ext>
            </a:extLst>
          </p:cNvPr>
          <p:cNvSpPr/>
          <p:nvPr/>
        </p:nvSpPr>
        <p:spPr>
          <a:xfrm>
            <a:off x="4207556" y="4773553"/>
            <a:ext cx="2086658" cy="936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C5405BA4-9F58-4FF9-9B2A-6A17CBD69398}"/>
              </a:ext>
            </a:extLst>
          </p:cNvPr>
          <p:cNvSpPr txBox="1">
            <a:spLocks/>
          </p:cNvSpPr>
          <p:nvPr/>
        </p:nvSpPr>
        <p:spPr>
          <a:xfrm>
            <a:off x="6192012" y="1557338"/>
            <a:ext cx="5390389" cy="45442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I have four sixes, what would I need to do to find five sixes? Do I need to start from zero and count up in sixes?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your counters to make an array to represent 4 x 6. Now change your array to make 5 x 6. Explain what you have done.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multiplications, adding one more multiple. Stop using the array when children are confident.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12522504-68BB-44E7-B8A9-4367749DC35F}"/>
              </a:ext>
            </a:extLst>
          </p:cNvPr>
          <p:cNvSpPr txBox="1"/>
          <p:nvPr/>
        </p:nvSpPr>
        <p:spPr>
          <a:xfrm>
            <a:off x="6096000" y="4106785"/>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sixes is 4 sixes and one more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x 6 = 4 x 6 + 6</a:t>
            </a:r>
          </a:p>
        </p:txBody>
      </p:sp>
    </p:spTree>
    <p:custDataLst>
      <p:tags r:id="rId1"/>
    </p:custDataLst>
    <p:extLst>
      <p:ext uri="{BB962C8B-B14F-4D97-AF65-F5344CB8AC3E}">
        <p14:creationId xmlns:p14="http://schemas.microsoft.com/office/powerpoint/2010/main" val="26811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14" grpId="0" animBg="1"/>
      <p:bldP spid="1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33AA-D2F8-4242-A167-9CC8A1F6EB7F}"/>
              </a:ext>
            </a:extLst>
          </p:cNvPr>
          <p:cNvSpPr>
            <a:spLocks noGrp="1"/>
          </p:cNvSpPr>
          <p:nvPr>
            <p:ph type="title"/>
          </p:nvPr>
        </p:nvSpPr>
        <p:spPr/>
        <p:txBody>
          <a:bodyPr/>
          <a:lstStyle/>
          <a:p>
            <a:r>
              <a:rPr lang="en-GB" dirty="0"/>
              <a:t>4MD-3 The distributive property of multiplication</a:t>
            </a:r>
          </a:p>
        </p:txBody>
      </p:sp>
      <p:pic>
        <p:nvPicPr>
          <p:cNvPr id="3" name="Picture 2" descr="A picture containing clock&#10;&#10;Description automatically generated">
            <a:extLst>
              <a:ext uri="{FF2B5EF4-FFF2-40B4-BE49-F238E27FC236}">
                <a16:creationId xmlns:a16="http://schemas.microsoft.com/office/drawing/2014/main" id="{78E6B2DE-D200-4A9D-949B-3301E368DE02}"/>
              </a:ext>
            </a:extLst>
          </p:cNvPr>
          <p:cNvPicPr>
            <a:picLocks noChangeAspect="1"/>
          </p:cNvPicPr>
          <p:nvPr/>
        </p:nvPicPr>
        <p:blipFill rotWithShape="1">
          <a:blip r:embed="rId4">
            <a:extLst>
              <a:ext uri="{28A0092B-C50C-407E-A947-70E740481C1C}">
                <a14:useLocalDpi xmlns:a14="http://schemas.microsoft.com/office/drawing/2010/main" val="0"/>
              </a:ext>
            </a:extLst>
          </a:blip>
          <a:srcRect l="16829" r="22818"/>
          <a:stretch/>
        </p:blipFill>
        <p:spPr>
          <a:xfrm>
            <a:off x="1590777" y="1557338"/>
            <a:ext cx="3422447" cy="2899781"/>
          </a:xfrm>
          <a:prstGeom prst="rect">
            <a:avLst/>
          </a:prstGeom>
        </p:spPr>
      </p:pic>
      <p:sp>
        <p:nvSpPr>
          <p:cNvPr id="4" name="Rectangle 3">
            <a:extLst>
              <a:ext uri="{FF2B5EF4-FFF2-40B4-BE49-F238E27FC236}">
                <a16:creationId xmlns:a16="http://schemas.microsoft.com/office/drawing/2014/main" id="{47C96AB8-96CB-46B3-9AF4-332D2E86E941}"/>
              </a:ext>
            </a:extLst>
          </p:cNvPr>
          <p:cNvSpPr/>
          <p:nvPr/>
        </p:nvSpPr>
        <p:spPr>
          <a:xfrm>
            <a:off x="1512069" y="3485989"/>
            <a:ext cx="3557261"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FC111BD-A79C-4705-82F8-C86DD621BB7A}"/>
              </a:ext>
            </a:extLst>
          </p:cNvPr>
          <p:cNvSpPr/>
          <p:nvPr/>
        </p:nvSpPr>
        <p:spPr>
          <a:xfrm>
            <a:off x="1356596" y="4737056"/>
            <a:ext cx="389080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+ 2 × 6 = 5 × 6</a:t>
            </a:r>
          </a:p>
        </p:txBody>
      </p:sp>
      <p:sp>
        <p:nvSpPr>
          <p:cNvPr id="6" name="Rectangle 5">
            <a:extLst>
              <a:ext uri="{FF2B5EF4-FFF2-40B4-BE49-F238E27FC236}">
                <a16:creationId xmlns:a16="http://schemas.microsoft.com/office/drawing/2014/main" id="{AA143E17-F563-47FD-920A-3F699914FDC4}"/>
              </a:ext>
            </a:extLst>
          </p:cNvPr>
          <p:cNvSpPr/>
          <p:nvPr/>
        </p:nvSpPr>
        <p:spPr>
          <a:xfrm>
            <a:off x="2445519" y="4834813"/>
            <a:ext cx="2801885" cy="87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BC977E21-88A4-488F-AB7F-8150D78E34DC}"/>
              </a:ext>
            </a:extLst>
          </p:cNvPr>
          <p:cNvSpPr/>
          <p:nvPr/>
        </p:nvSpPr>
        <p:spPr>
          <a:xfrm>
            <a:off x="3801142" y="4786011"/>
            <a:ext cx="2801885" cy="87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9D5835A8-102F-48C7-A404-CF52D4433436}"/>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I have 3 sixes, what would I need to do to find five sixes?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your counters to make an array to represent 3 x 6. Now change your array to make 5 x 6. Explain what you have done.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multiplications, adding on 2 or more multiples. Stop using the array when children are confident.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789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93C00DF-A500-4A0F-9919-999395AE8689}"/>
              </a:ext>
            </a:extLst>
          </p:cNvPr>
          <p:cNvGrpSpPr/>
          <p:nvPr/>
        </p:nvGrpSpPr>
        <p:grpSpPr>
          <a:xfrm>
            <a:off x="1247273" y="1609937"/>
            <a:ext cx="4187961" cy="4118622"/>
            <a:chOff x="1246680" y="1612495"/>
            <a:chExt cx="4187961" cy="4118622"/>
          </a:xfrm>
        </p:grpSpPr>
        <p:grpSp>
          <p:nvGrpSpPr>
            <p:cNvPr id="82" name="Group 81">
              <a:extLst>
                <a:ext uri="{FF2B5EF4-FFF2-40B4-BE49-F238E27FC236}">
                  <a16:creationId xmlns:a16="http://schemas.microsoft.com/office/drawing/2014/main" id="{F478EB42-45EE-4743-8B42-69812DC24135}"/>
                </a:ext>
              </a:extLst>
            </p:cNvPr>
            <p:cNvGrpSpPr/>
            <p:nvPr/>
          </p:nvGrpSpPr>
          <p:grpSpPr>
            <a:xfrm>
              <a:off x="1406860" y="1612495"/>
              <a:ext cx="3818726" cy="3116977"/>
              <a:chOff x="2806872" y="1409294"/>
              <a:chExt cx="4910045" cy="4007749"/>
            </a:xfrm>
          </p:grpSpPr>
          <p:sp>
            <p:nvSpPr>
              <p:cNvPr id="84" name="Oval 83">
                <a:extLst>
                  <a:ext uri="{FF2B5EF4-FFF2-40B4-BE49-F238E27FC236}">
                    <a16:creationId xmlns:a16="http://schemas.microsoft.com/office/drawing/2014/main" id="{E9660F2F-11B4-4122-B340-A7343EE79B86}"/>
                  </a:ext>
                </a:extLst>
              </p:cNvPr>
              <p:cNvSpPr/>
              <p:nvPr/>
            </p:nvSpPr>
            <p:spPr>
              <a:xfrm>
                <a:off x="5929295" y="3629421"/>
                <a:ext cx="1787622" cy="178762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Oval 84">
                <a:extLst>
                  <a:ext uri="{FF2B5EF4-FFF2-40B4-BE49-F238E27FC236}">
                    <a16:creationId xmlns:a16="http://schemas.microsoft.com/office/drawing/2014/main" id="{7355E8A6-8276-47FB-8C08-668F7E05390C}"/>
                  </a:ext>
                </a:extLst>
              </p:cNvPr>
              <p:cNvSpPr/>
              <p:nvPr/>
            </p:nvSpPr>
            <p:spPr>
              <a:xfrm>
                <a:off x="2806872" y="3603786"/>
                <a:ext cx="1787622" cy="178762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6" name="Group 85">
                <a:extLst>
                  <a:ext uri="{FF2B5EF4-FFF2-40B4-BE49-F238E27FC236}">
                    <a16:creationId xmlns:a16="http://schemas.microsoft.com/office/drawing/2014/main" id="{4980A33A-1459-4BC0-B8A0-EBE5DAE4B4E1}"/>
                  </a:ext>
                </a:extLst>
              </p:cNvPr>
              <p:cNvGrpSpPr/>
              <p:nvPr/>
            </p:nvGrpSpPr>
            <p:grpSpPr>
              <a:xfrm>
                <a:off x="3082036" y="4004719"/>
                <a:ext cx="1237294" cy="1111217"/>
                <a:chOff x="3082036" y="4004719"/>
                <a:chExt cx="1237294" cy="1111217"/>
              </a:xfrm>
            </p:grpSpPr>
            <p:grpSp>
              <p:nvGrpSpPr>
                <p:cNvPr id="99" name="Group 98">
                  <a:extLst>
                    <a:ext uri="{FF2B5EF4-FFF2-40B4-BE49-F238E27FC236}">
                      <a16:creationId xmlns:a16="http://schemas.microsoft.com/office/drawing/2014/main" id="{48C235FF-1E5D-4C7B-A32C-401E5CA7B0B7}"/>
                    </a:ext>
                  </a:extLst>
                </p:cNvPr>
                <p:cNvGrpSpPr/>
                <p:nvPr/>
              </p:nvGrpSpPr>
              <p:grpSpPr>
                <a:xfrm>
                  <a:off x="3832314" y="4004719"/>
                  <a:ext cx="487016" cy="487016"/>
                  <a:chOff x="6078966" y="4749536"/>
                  <a:chExt cx="487016" cy="487016"/>
                </a:xfrm>
              </p:grpSpPr>
              <p:sp>
                <p:nvSpPr>
                  <p:cNvPr id="106" name="Oval 105">
                    <a:extLst>
                      <a:ext uri="{FF2B5EF4-FFF2-40B4-BE49-F238E27FC236}">
                        <a16:creationId xmlns:a16="http://schemas.microsoft.com/office/drawing/2014/main" id="{1479FE60-3958-4F15-AF05-AF02F8111F4E}"/>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0A1641F7-0DAC-4F66-8AAD-749F4D7A0B1C}"/>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0" name="Group 99">
                  <a:extLst>
                    <a:ext uri="{FF2B5EF4-FFF2-40B4-BE49-F238E27FC236}">
                      <a16:creationId xmlns:a16="http://schemas.microsoft.com/office/drawing/2014/main" id="{F373847F-C13A-4B93-8115-8A9F91B00BFA}"/>
                    </a:ext>
                  </a:extLst>
                </p:cNvPr>
                <p:cNvGrpSpPr/>
                <p:nvPr/>
              </p:nvGrpSpPr>
              <p:grpSpPr>
                <a:xfrm>
                  <a:off x="3082036" y="4004719"/>
                  <a:ext cx="487016" cy="487016"/>
                  <a:chOff x="6078966" y="4749536"/>
                  <a:chExt cx="487016" cy="487016"/>
                </a:xfrm>
              </p:grpSpPr>
              <p:sp>
                <p:nvSpPr>
                  <p:cNvPr id="104" name="Oval 103">
                    <a:extLst>
                      <a:ext uri="{FF2B5EF4-FFF2-40B4-BE49-F238E27FC236}">
                        <a16:creationId xmlns:a16="http://schemas.microsoft.com/office/drawing/2014/main" id="{9CABBFF5-5BEA-4E90-9688-D78CDD337130}"/>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FB97511F-B622-42DE-88BA-2CDD708742A9}"/>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1" name="Group 100">
                  <a:extLst>
                    <a:ext uri="{FF2B5EF4-FFF2-40B4-BE49-F238E27FC236}">
                      <a16:creationId xmlns:a16="http://schemas.microsoft.com/office/drawing/2014/main" id="{29C1118A-FC83-4706-955D-269919C87F39}"/>
                    </a:ext>
                  </a:extLst>
                </p:cNvPr>
                <p:cNvGrpSpPr/>
                <p:nvPr/>
              </p:nvGrpSpPr>
              <p:grpSpPr>
                <a:xfrm>
                  <a:off x="3457175" y="4628920"/>
                  <a:ext cx="487016" cy="487016"/>
                  <a:chOff x="6078966" y="4749536"/>
                  <a:chExt cx="487016" cy="487016"/>
                </a:xfrm>
              </p:grpSpPr>
              <p:sp>
                <p:nvSpPr>
                  <p:cNvPr id="102" name="Oval 101">
                    <a:extLst>
                      <a:ext uri="{FF2B5EF4-FFF2-40B4-BE49-F238E27FC236}">
                        <a16:creationId xmlns:a16="http://schemas.microsoft.com/office/drawing/2014/main" id="{CE59AAE7-E229-4001-AB33-4752F3FF29C4}"/>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3DC8B52A-3A58-4B7E-BDFC-1091FD3020BE}"/>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87" name="Group 86">
                <a:extLst>
                  <a:ext uri="{FF2B5EF4-FFF2-40B4-BE49-F238E27FC236}">
                    <a16:creationId xmlns:a16="http://schemas.microsoft.com/office/drawing/2014/main" id="{372D31D9-46BD-4E3B-B41D-D44FA1EB98F7}"/>
                  </a:ext>
                </a:extLst>
              </p:cNvPr>
              <p:cNvGrpSpPr/>
              <p:nvPr/>
            </p:nvGrpSpPr>
            <p:grpSpPr>
              <a:xfrm>
                <a:off x="6264689" y="4279724"/>
                <a:ext cx="1170835" cy="487016"/>
                <a:chOff x="6204459" y="4279724"/>
                <a:chExt cx="1170835" cy="487016"/>
              </a:xfrm>
            </p:grpSpPr>
            <p:grpSp>
              <p:nvGrpSpPr>
                <p:cNvPr id="93" name="Group 92">
                  <a:extLst>
                    <a:ext uri="{FF2B5EF4-FFF2-40B4-BE49-F238E27FC236}">
                      <a16:creationId xmlns:a16="http://schemas.microsoft.com/office/drawing/2014/main" id="{98818773-267C-4EF0-8649-FBCB764FA836}"/>
                    </a:ext>
                  </a:extLst>
                </p:cNvPr>
                <p:cNvGrpSpPr/>
                <p:nvPr/>
              </p:nvGrpSpPr>
              <p:grpSpPr>
                <a:xfrm>
                  <a:off x="6888278" y="4279724"/>
                  <a:ext cx="487016" cy="487016"/>
                  <a:chOff x="6078966" y="4749536"/>
                  <a:chExt cx="487016" cy="487016"/>
                </a:xfrm>
              </p:grpSpPr>
              <p:sp>
                <p:nvSpPr>
                  <p:cNvPr id="97" name="Oval 96">
                    <a:extLst>
                      <a:ext uri="{FF2B5EF4-FFF2-40B4-BE49-F238E27FC236}">
                        <a16:creationId xmlns:a16="http://schemas.microsoft.com/office/drawing/2014/main" id="{EAB44D1D-CA7D-4249-A7DD-113105849627}"/>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232B8249-94CB-405C-838F-9A2B21CF652A}"/>
                      </a:ext>
                    </a:extLst>
                  </p:cNvPr>
                  <p:cNvSpPr txBox="1"/>
                  <p:nvPr/>
                </p:nvSpPr>
                <p:spPr>
                  <a:xfrm>
                    <a:off x="6126842" y="4761712"/>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4" name="Group 93">
                  <a:extLst>
                    <a:ext uri="{FF2B5EF4-FFF2-40B4-BE49-F238E27FC236}">
                      <a16:creationId xmlns:a16="http://schemas.microsoft.com/office/drawing/2014/main" id="{A214666A-6D45-4FEF-9128-F90F7D858EB4}"/>
                    </a:ext>
                  </a:extLst>
                </p:cNvPr>
                <p:cNvGrpSpPr/>
                <p:nvPr/>
              </p:nvGrpSpPr>
              <p:grpSpPr>
                <a:xfrm>
                  <a:off x="6204459" y="4279724"/>
                  <a:ext cx="487016" cy="487016"/>
                  <a:chOff x="6078966" y="4749536"/>
                  <a:chExt cx="487016" cy="487016"/>
                </a:xfrm>
              </p:grpSpPr>
              <p:sp>
                <p:nvSpPr>
                  <p:cNvPr id="95" name="Oval 94">
                    <a:extLst>
                      <a:ext uri="{FF2B5EF4-FFF2-40B4-BE49-F238E27FC236}">
                        <a16:creationId xmlns:a16="http://schemas.microsoft.com/office/drawing/2014/main" id="{2B6BA248-8459-4EE6-8081-6436EF6F7618}"/>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TextBox 95">
                    <a:extLst>
                      <a:ext uri="{FF2B5EF4-FFF2-40B4-BE49-F238E27FC236}">
                        <a16:creationId xmlns:a16="http://schemas.microsoft.com/office/drawing/2014/main" id="{6E693FEB-EF5E-410D-BD15-3EEE36FAEEF8}"/>
                      </a:ext>
                    </a:extLst>
                  </p:cNvPr>
                  <p:cNvSpPr txBox="1"/>
                  <p:nvPr/>
                </p:nvSpPr>
                <p:spPr>
                  <a:xfrm>
                    <a:off x="6126842" y="4761712"/>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88" name="Group 87">
                <a:extLst>
                  <a:ext uri="{FF2B5EF4-FFF2-40B4-BE49-F238E27FC236}">
                    <a16:creationId xmlns:a16="http://schemas.microsoft.com/office/drawing/2014/main" id="{CD3F2D76-ABD5-4AAC-985C-A2527C427567}"/>
                  </a:ext>
                </a:extLst>
              </p:cNvPr>
              <p:cNvGrpSpPr/>
              <p:nvPr/>
            </p:nvGrpSpPr>
            <p:grpSpPr>
              <a:xfrm>
                <a:off x="4279713" y="1409294"/>
                <a:ext cx="2027204" cy="1787622"/>
                <a:chOff x="4608703" y="1356086"/>
                <a:chExt cx="1074078" cy="947140"/>
              </a:xfrm>
            </p:grpSpPr>
            <p:sp>
              <p:nvSpPr>
                <p:cNvPr id="91" name="Oval 90">
                  <a:extLst>
                    <a:ext uri="{FF2B5EF4-FFF2-40B4-BE49-F238E27FC236}">
                      <a16:creationId xmlns:a16="http://schemas.microsoft.com/office/drawing/2014/main" id="{E9C21F72-AE1B-41B1-BEC3-7331C9AE38FC}"/>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B86151A6-53F1-419B-8034-198E1FB9D02E}"/>
                    </a:ext>
                  </a:extLst>
                </p:cNvPr>
                <p:cNvSpPr txBox="1"/>
                <p:nvPr/>
              </p:nvSpPr>
              <p:spPr>
                <a:xfrm>
                  <a:off x="4608703" y="1637852"/>
                  <a:ext cx="1074078" cy="356443"/>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89" name="Straight Connector 88">
                <a:extLst>
                  <a:ext uri="{FF2B5EF4-FFF2-40B4-BE49-F238E27FC236}">
                    <a16:creationId xmlns:a16="http://schemas.microsoft.com/office/drawing/2014/main" id="{4A66990C-DB47-404E-9A05-3CE84529FF6F}"/>
                  </a:ext>
                </a:extLst>
              </p:cNvPr>
              <p:cNvCxnSpPr>
                <a:cxnSpLocks/>
                <a:stCxn id="91" idx="3"/>
              </p:cNvCxnSpPr>
              <p:nvPr/>
            </p:nvCxnSpPr>
            <p:spPr>
              <a:xfrm flipH="1">
                <a:off x="4046873" y="2935125"/>
                <a:ext cx="620103" cy="739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C00C493-1379-4DEF-ADCF-6AEE801A2222}"/>
                  </a:ext>
                </a:extLst>
              </p:cNvPr>
              <p:cNvCxnSpPr>
                <a:cxnSpLocks/>
                <a:stCxn id="91" idx="5"/>
              </p:cNvCxnSpPr>
              <p:nvPr/>
            </p:nvCxnSpPr>
            <p:spPr>
              <a:xfrm>
                <a:off x="5931014" y="2935125"/>
                <a:ext cx="516953" cy="7760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F35C3B6A-E719-43C1-93BE-D6996EFA7FB0}"/>
                </a:ext>
              </a:extLst>
            </p:cNvPr>
            <p:cNvSpPr txBox="1"/>
            <p:nvPr/>
          </p:nvSpPr>
          <p:spPr>
            <a:xfrm>
              <a:off x="1246680" y="5269452"/>
              <a:ext cx="418796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5</a:t>
              </a:r>
            </a:p>
          </p:txBody>
        </p:sp>
      </p:grpSp>
      <p:grpSp>
        <p:nvGrpSpPr>
          <p:cNvPr id="3" name="Group 2">
            <a:extLst>
              <a:ext uri="{FF2B5EF4-FFF2-40B4-BE49-F238E27FC236}">
                <a16:creationId xmlns:a16="http://schemas.microsoft.com/office/drawing/2014/main" id="{E0C646F3-A2AC-4215-B74F-2180B23D46D6}"/>
              </a:ext>
            </a:extLst>
          </p:cNvPr>
          <p:cNvGrpSpPr/>
          <p:nvPr/>
        </p:nvGrpSpPr>
        <p:grpSpPr>
          <a:xfrm>
            <a:off x="1246680" y="1612495"/>
            <a:ext cx="4187961" cy="4118622"/>
            <a:chOff x="1246680" y="1612495"/>
            <a:chExt cx="4187961" cy="4118622"/>
          </a:xfrm>
        </p:grpSpPr>
        <p:grpSp>
          <p:nvGrpSpPr>
            <p:cNvPr id="53" name="Group 52">
              <a:extLst>
                <a:ext uri="{FF2B5EF4-FFF2-40B4-BE49-F238E27FC236}">
                  <a16:creationId xmlns:a16="http://schemas.microsoft.com/office/drawing/2014/main" id="{516D9513-E867-4107-B84D-91CE016E6EF8}"/>
                </a:ext>
              </a:extLst>
            </p:cNvPr>
            <p:cNvGrpSpPr/>
            <p:nvPr/>
          </p:nvGrpSpPr>
          <p:grpSpPr>
            <a:xfrm>
              <a:off x="1406860" y="1612495"/>
              <a:ext cx="3818726" cy="3116977"/>
              <a:chOff x="2806872" y="1409294"/>
              <a:chExt cx="4910045" cy="4007749"/>
            </a:xfrm>
          </p:grpSpPr>
          <p:sp>
            <p:nvSpPr>
              <p:cNvPr id="54" name="Oval 53">
                <a:extLst>
                  <a:ext uri="{FF2B5EF4-FFF2-40B4-BE49-F238E27FC236}">
                    <a16:creationId xmlns:a16="http://schemas.microsoft.com/office/drawing/2014/main" id="{F6A85F93-69B7-4BFA-9F20-A99C4C9E8393}"/>
                  </a:ext>
                </a:extLst>
              </p:cNvPr>
              <p:cNvSpPr/>
              <p:nvPr/>
            </p:nvSpPr>
            <p:spPr>
              <a:xfrm>
                <a:off x="5929295" y="3629421"/>
                <a:ext cx="1787622" cy="178762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Oval 54">
                <a:extLst>
                  <a:ext uri="{FF2B5EF4-FFF2-40B4-BE49-F238E27FC236}">
                    <a16:creationId xmlns:a16="http://schemas.microsoft.com/office/drawing/2014/main" id="{C7ACBAF7-4086-419D-8738-D063C51485CC}"/>
                  </a:ext>
                </a:extLst>
              </p:cNvPr>
              <p:cNvSpPr/>
              <p:nvPr/>
            </p:nvSpPr>
            <p:spPr>
              <a:xfrm>
                <a:off x="2806872" y="3603786"/>
                <a:ext cx="1787622" cy="178762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6" name="Group 55">
                <a:extLst>
                  <a:ext uri="{FF2B5EF4-FFF2-40B4-BE49-F238E27FC236}">
                    <a16:creationId xmlns:a16="http://schemas.microsoft.com/office/drawing/2014/main" id="{5C42B0D0-5695-44FD-9095-94E28B9B6A4C}"/>
                  </a:ext>
                </a:extLst>
              </p:cNvPr>
              <p:cNvGrpSpPr/>
              <p:nvPr/>
            </p:nvGrpSpPr>
            <p:grpSpPr>
              <a:xfrm>
                <a:off x="3082036" y="4004719"/>
                <a:ext cx="1237294" cy="1111217"/>
                <a:chOff x="3082036" y="4004719"/>
                <a:chExt cx="1237294" cy="1111217"/>
              </a:xfrm>
            </p:grpSpPr>
            <p:grpSp>
              <p:nvGrpSpPr>
                <p:cNvPr id="69" name="Group 68">
                  <a:extLst>
                    <a:ext uri="{FF2B5EF4-FFF2-40B4-BE49-F238E27FC236}">
                      <a16:creationId xmlns:a16="http://schemas.microsoft.com/office/drawing/2014/main" id="{AA2F5B58-0C1C-4A07-B537-70FDF6ABA427}"/>
                    </a:ext>
                  </a:extLst>
                </p:cNvPr>
                <p:cNvGrpSpPr/>
                <p:nvPr/>
              </p:nvGrpSpPr>
              <p:grpSpPr>
                <a:xfrm>
                  <a:off x="3832314" y="4004719"/>
                  <a:ext cx="487016" cy="487016"/>
                  <a:chOff x="6078966" y="4749536"/>
                  <a:chExt cx="487016" cy="487016"/>
                </a:xfrm>
              </p:grpSpPr>
              <p:sp>
                <p:nvSpPr>
                  <p:cNvPr id="76" name="Oval 75">
                    <a:extLst>
                      <a:ext uri="{FF2B5EF4-FFF2-40B4-BE49-F238E27FC236}">
                        <a16:creationId xmlns:a16="http://schemas.microsoft.com/office/drawing/2014/main" id="{FC12707D-7733-4779-B2B6-CE5D96583FC4}"/>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TextBox 76">
                    <a:extLst>
                      <a:ext uri="{FF2B5EF4-FFF2-40B4-BE49-F238E27FC236}">
                        <a16:creationId xmlns:a16="http://schemas.microsoft.com/office/drawing/2014/main" id="{AA27B353-C6F0-4ABE-93EE-423A56DA4B25}"/>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70" name="Group 69">
                  <a:extLst>
                    <a:ext uri="{FF2B5EF4-FFF2-40B4-BE49-F238E27FC236}">
                      <a16:creationId xmlns:a16="http://schemas.microsoft.com/office/drawing/2014/main" id="{00214DAB-249B-4509-896E-E857EEEB8293}"/>
                    </a:ext>
                  </a:extLst>
                </p:cNvPr>
                <p:cNvGrpSpPr/>
                <p:nvPr/>
              </p:nvGrpSpPr>
              <p:grpSpPr>
                <a:xfrm>
                  <a:off x="3082036" y="4004719"/>
                  <a:ext cx="487016" cy="487016"/>
                  <a:chOff x="6078966" y="4749536"/>
                  <a:chExt cx="487016" cy="487016"/>
                </a:xfrm>
              </p:grpSpPr>
              <p:sp>
                <p:nvSpPr>
                  <p:cNvPr id="74" name="Oval 73">
                    <a:extLst>
                      <a:ext uri="{FF2B5EF4-FFF2-40B4-BE49-F238E27FC236}">
                        <a16:creationId xmlns:a16="http://schemas.microsoft.com/office/drawing/2014/main" id="{8307459E-4B26-4C79-A576-C325A2E3F601}"/>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E0D3841E-CB90-4174-AED8-C5EA1E8E21A9}"/>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71" name="Group 70">
                  <a:extLst>
                    <a:ext uri="{FF2B5EF4-FFF2-40B4-BE49-F238E27FC236}">
                      <a16:creationId xmlns:a16="http://schemas.microsoft.com/office/drawing/2014/main" id="{51B2C808-0EDA-4197-8094-FA65F240C869}"/>
                    </a:ext>
                  </a:extLst>
                </p:cNvPr>
                <p:cNvGrpSpPr/>
                <p:nvPr/>
              </p:nvGrpSpPr>
              <p:grpSpPr>
                <a:xfrm>
                  <a:off x="3457175" y="4628920"/>
                  <a:ext cx="487016" cy="487016"/>
                  <a:chOff x="6078966" y="4749536"/>
                  <a:chExt cx="487016" cy="487016"/>
                </a:xfrm>
              </p:grpSpPr>
              <p:sp>
                <p:nvSpPr>
                  <p:cNvPr id="72" name="Oval 71">
                    <a:extLst>
                      <a:ext uri="{FF2B5EF4-FFF2-40B4-BE49-F238E27FC236}">
                        <a16:creationId xmlns:a16="http://schemas.microsoft.com/office/drawing/2014/main" id="{D400317A-82BA-4D0C-A460-1BA8F0A60DB8}"/>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33197649-DD33-48E7-8843-3171E43DBE63}"/>
                      </a:ext>
                    </a:extLst>
                  </p:cNvPr>
                  <p:cNvSpPr txBox="1"/>
                  <p:nvPr/>
                </p:nvSpPr>
                <p:spPr>
                  <a:xfrm>
                    <a:off x="6132862" y="4769466"/>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grpSp>
            <p:nvGrpSpPr>
              <p:cNvPr id="57" name="Group 56">
                <a:extLst>
                  <a:ext uri="{FF2B5EF4-FFF2-40B4-BE49-F238E27FC236}">
                    <a16:creationId xmlns:a16="http://schemas.microsoft.com/office/drawing/2014/main" id="{C7462C32-A54C-4711-8AC6-638739BFCA00}"/>
                  </a:ext>
                </a:extLst>
              </p:cNvPr>
              <p:cNvGrpSpPr/>
              <p:nvPr/>
            </p:nvGrpSpPr>
            <p:grpSpPr>
              <a:xfrm>
                <a:off x="6264689" y="4279724"/>
                <a:ext cx="1170835" cy="487016"/>
                <a:chOff x="6204459" y="4279724"/>
                <a:chExt cx="1170835" cy="487016"/>
              </a:xfrm>
            </p:grpSpPr>
            <p:grpSp>
              <p:nvGrpSpPr>
                <p:cNvPr id="63" name="Group 62">
                  <a:extLst>
                    <a:ext uri="{FF2B5EF4-FFF2-40B4-BE49-F238E27FC236}">
                      <a16:creationId xmlns:a16="http://schemas.microsoft.com/office/drawing/2014/main" id="{C80DAFAB-DCA9-4AA5-9567-176E854D0BDE}"/>
                    </a:ext>
                  </a:extLst>
                </p:cNvPr>
                <p:cNvGrpSpPr/>
                <p:nvPr/>
              </p:nvGrpSpPr>
              <p:grpSpPr>
                <a:xfrm>
                  <a:off x="6888278" y="4279724"/>
                  <a:ext cx="487016" cy="487016"/>
                  <a:chOff x="6078966" y="4749536"/>
                  <a:chExt cx="487016" cy="487016"/>
                </a:xfrm>
              </p:grpSpPr>
              <p:sp>
                <p:nvSpPr>
                  <p:cNvPr id="67" name="Oval 66">
                    <a:extLst>
                      <a:ext uri="{FF2B5EF4-FFF2-40B4-BE49-F238E27FC236}">
                        <a16:creationId xmlns:a16="http://schemas.microsoft.com/office/drawing/2014/main" id="{B4C94FDE-B942-468E-A49B-1F4EF26F9A25}"/>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F7AA9000-5969-4C16-88A0-23B1F376191A}"/>
                      </a:ext>
                    </a:extLst>
                  </p:cNvPr>
                  <p:cNvSpPr txBox="1"/>
                  <p:nvPr/>
                </p:nvSpPr>
                <p:spPr>
                  <a:xfrm>
                    <a:off x="6126842" y="4761712"/>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64" name="Group 63">
                  <a:extLst>
                    <a:ext uri="{FF2B5EF4-FFF2-40B4-BE49-F238E27FC236}">
                      <a16:creationId xmlns:a16="http://schemas.microsoft.com/office/drawing/2014/main" id="{C0C59A6D-6048-4072-A26C-E87CF24BD081}"/>
                    </a:ext>
                  </a:extLst>
                </p:cNvPr>
                <p:cNvGrpSpPr/>
                <p:nvPr/>
              </p:nvGrpSpPr>
              <p:grpSpPr>
                <a:xfrm>
                  <a:off x="6204459" y="4279724"/>
                  <a:ext cx="487016" cy="487016"/>
                  <a:chOff x="6078966" y="4749536"/>
                  <a:chExt cx="487016" cy="487016"/>
                </a:xfrm>
              </p:grpSpPr>
              <p:sp>
                <p:nvSpPr>
                  <p:cNvPr id="65" name="Oval 64">
                    <a:extLst>
                      <a:ext uri="{FF2B5EF4-FFF2-40B4-BE49-F238E27FC236}">
                        <a16:creationId xmlns:a16="http://schemas.microsoft.com/office/drawing/2014/main" id="{14AE8CCE-012D-4188-AC5A-F5F73E1F28A4}"/>
                      </a:ext>
                    </a:extLst>
                  </p:cNvPr>
                  <p:cNvSpPr/>
                  <p:nvPr/>
                </p:nvSpPr>
                <p:spPr>
                  <a:xfrm>
                    <a:off x="6078966" y="4749536"/>
                    <a:ext cx="487016" cy="487016"/>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TextBox 65">
                    <a:extLst>
                      <a:ext uri="{FF2B5EF4-FFF2-40B4-BE49-F238E27FC236}">
                        <a16:creationId xmlns:a16="http://schemas.microsoft.com/office/drawing/2014/main" id="{0F248D2A-F19D-40DA-B48B-D8725439DEF3}"/>
                      </a:ext>
                    </a:extLst>
                  </p:cNvPr>
                  <p:cNvSpPr txBox="1"/>
                  <p:nvPr/>
                </p:nvSpPr>
                <p:spPr>
                  <a:xfrm>
                    <a:off x="6126842" y="4761712"/>
                    <a:ext cx="312906" cy="435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grpSp>
            <p:nvGrpSpPr>
              <p:cNvPr id="58" name="Group 57">
                <a:extLst>
                  <a:ext uri="{FF2B5EF4-FFF2-40B4-BE49-F238E27FC236}">
                    <a16:creationId xmlns:a16="http://schemas.microsoft.com/office/drawing/2014/main" id="{95A74FE2-E1C4-4D4F-BF3C-4075F6E80F92}"/>
                  </a:ext>
                </a:extLst>
              </p:cNvPr>
              <p:cNvGrpSpPr/>
              <p:nvPr/>
            </p:nvGrpSpPr>
            <p:grpSpPr>
              <a:xfrm>
                <a:off x="4279713" y="1409294"/>
                <a:ext cx="2027204" cy="1787622"/>
                <a:chOff x="4608703" y="1356086"/>
                <a:chExt cx="1074078" cy="947140"/>
              </a:xfrm>
            </p:grpSpPr>
            <p:sp>
              <p:nvSpPr>
                <p:cNvPr id="61" name="Oval 60">
                  <a:extLst>
                    <a:ext uri="{FF2B5EF4-FFF2-40B4-BE49-F238E27FC236}">
                      <a16:creationId xmlns:a16="http://schemas.microsoft.com/office/drawing/2014/main" id="{00F76CC7-3E5F-45A1-841E-8E627EE2A793}"/>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 name="TextBox 61">
                  <a:extLst>
                    <a:ext uri="{FF2B5EF4-FFF2-40B4-BE49-F238E27FC236}">
                      <a16:creationId xmlns:a16="http://schemas.microsoft.com/office/drawing/2014/main" id="{927833D1-ED17-4E44-A744-2EDBDDDD2D57}"/>
                    </a:ext>
                  </a:extLst>
                </p:cNvPr>
                <p:cNvSpPr txBox="1"/>
                <p:nvPr/>
              </p:nvSpPr>
              <p:spPr>
                <a:xfrm>
                  <a:off x="4608703" y="1637852"/>
                  <a:ext cx="1074078" cy="356443"/>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x 6</a:t>
                  </a:r>
                </a:p>
              </p:txBody>
            </p:sp>
          </p:grpSp>
          <p:cxnSp>
            <p:nvCxnSpPr>
              <p:cNvPr id="59" name="Straight Connector 58">
                <a:extLst>
                  <a:ext uri="{FF2B5EF4-FFF2-40B4-BE49-F238E27FC236}">
                    <a16:creationId xmlns:a16="http://schemas.microsoft.com/office/drawing/2014/main" id="{E730121D-88E6-4BD2-BB7C-81E6E5B9E09D}"/>
                  </a:ext>
                </a:extLst>
              </p:cNvPr>
              <p:cNvCxnSpPr>
                <a:cxnSpLocks/>
                <a:stCxn id="61" idx="3"/>
              </p:cNvCxnSpPr>
              <p:nvPr/>
            </p:nvCxnSpPr>
            <p:spPr>
              <a:xfrm flipH="1">
                <a:off x="4046873" y="2935125"/>
                <a:ext cx="620103" cy="739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4C1A1D-3057-4D46-88A7-B6D25F574B39}"/>
                  </a:ext>
                </a:extLst>
              </p:cNvPr>
              <p:cNvCxnSpPr>
                <a:cxnSpLocks/>
                <a:stCxn id="61" idx="5"/>
              </p:cNvCxnSpPr>
              <p:nvPr/>
            </p:nvCxnSpPr>
            <p:spPr>
              <a:xfrm>
                <a:off x="5931014" y="2935125"/>
                <a:ext cx="516953" cy="7760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BA2DD6C-ABE0-47A9-AEAF-D16B1751CBB9}"/>
                </a:ext>
              </a:extLst>
            </p:cNvPr>
            <p:cNvSpPr txBox="1"/>
            <p:nvPr/>
          </p:nvSpPr>
          <p:spPr>
            <a:xfrm>
              <a:off x="1246680" y="5269452"/>
              <a:ext cx="418796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x 6  +  2 x 6  =  5 x 6</a:t>
              </a:r>
            </a:p>
          </p:txBody>
        </p:sp>
      </p:grpSp>
      <p:sp>
        <p:nvSpPr>
          <p:cNvPr id="7" name="Title 6">
            <a:extLst>
              <a:ext uri="{FF2B5EF4-FFF2-40B4-BE49-F238E27FC236}">
                <a16:creationId xmlns:a16="http://schemas.microsoft.com/office/drawing/2014/main" id="{BA93F3C0-CEC0-4864-8E6D-01254EF09725}"/>
              </a:ext>
            </a:extLst>
          </p:cNvPr>
          <p:cNvSpPr>
            <a:spLocks noGrp="1"/>
          </p:cNvSpPr>
          <p:nvPr>
            <p:ph type="title"/>
          </p:nvPr>
        </p:nvSpPr>
        <p:spPr/>
        <p:txBody>
          <a:bodyPr/>
          <a:lstStyle/>
          <a:p>
            <a:r>
              <a:rPr lang="en-GB" dirty="0"/>
              <a:t>4MD-3 The distributive property of multiplication</a:t>
            </a:r>
          </a:p>
        </p:txBody>
      </p:sp>
      <p:sp>
        <p:nvSpPr>
          <p:cNvPr id="5" name="Content Placeholder 2">
            <a:extLst>
              <a:ext uri="{FF2B5EF4-FFF2-40B4-BE49-F238E27FC236}">
                <a16:creationId xmlns:a16="http://schemas.microsoft.com/office/drawing/2014/main" id="{6EECB5DE-D690-4559-968D-4E67435EFB13}"/>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3 groups of 6 as a part? Can you see 2 groups of 6 as a part? How many groups of 6 do we have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Using part-part-whole representations and counters/jottings, ask children to represent further multiplications, </a:t>
            </a:r>
            <a:r>
              <a:rPr lang="en-GB" sz="2000" dirty="0">
                <a:latin typeface="Arial"/>
              </a:rPr>
              <a:t>for example</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300031" marR="0" lvl="1"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4 x 3 + 2 x 3       5 x 2 + 3 x 2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8" name="TextBox 19">
            <a:extLst>
              <a:ext uri="{FF2B5EF4-FFF2-40B4-BE49-F238E27FC236}">
                <a16:creationId xmlns:a16="http://schemas.microsoft.com/office/drawing/2014/main" id="{7C556E4C-4155-4346-A623-559E4F624811}"/>
              </a:ext>
            </a:extLst>
          </p:cNvPr>
          <p:cNvSpPr txBox="1"/>
          <p:nvPr/>
        </p:nvSpPr>
        <p:spPr>
          <a:xfrm>
            <a:off x="6543016" y="2870791"/>
            <a:ext cx="442653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is equal to 3 plus 2, so 5 sixes is equal to 3 sixes  plus 2 sixes.</a:t>
            </a:r>
          </a:p>
        </p:txBody>
      </p:sp>
    </p:spTree>
    <p:custDataLst>
      <p:tags r:id="rId1"/>
    </p:custDataLst>
    <p:extLst>
      <p:ext uri="{BB962C8B-B14F-4D97-AF65-F5344CB8AC3E}">
        <p14:creationId xmlns:p14="http://schemas.microsoft.com/office/powerpoint/2010/main" val="210487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B9264-C434-4686-B225-4C07CA325DBD}"/>
              </a:ext>
            </a:extLst>
          </p:cNvPr>
          <p:cNvSpPr>
            <a:spLocks noGrp="1"/>
          </p:cNvSpPr>
          <p:nvPr>
            <p:ph type="title"/>
          </p:nvPr>
        </p:nvSpPr>
        <p:spPr/>
        <p:txBody>
          <a:bodyPr/>
          <a:lstStyle/>
          <a:p>
            <a:r>
              <a:rPr lang="en-GB" dirty="0"/>
              <a:t>4MD-3 The distributive property of multiplication</a:t>
            </a:r>
          </a:p>
        </p:txBody>
      </p:sp>
      <p:sp>
        <p:nvSpPr>
          <p:cNvPr id="4" name="TextBox 3">
            <a:extLst>
              <a:ext uri="{FF2B5EF4-FFF2-40B4-BE49-F238E27FC236}">
                <a16:creationId xmlns:a16="http://schemas.microsoft.com/office/drawing/2014/main" id="{3550A87C-FE67-4EB8-9807-A97892403DB0}"/>
              </a:ext>
            </a:extLst>
          </p:cNvPr>
          <p:cNvSpPr txBox="1"/>
          <p:nvPr/>
        </p:nvSpPr>
        <p:spPr bwMode="auto">
          <a:xfrm>
            <a:off x="2014192" y="5028357"/>
            <a:ext cx="3424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 × 5  +  1 × 5  =  4 × 5</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6" name="Picture 5" descr="A picture containing clipart&#10;&#10;Description automatically generated">
            <a:extLst>
              <a:ext uri="{FF2B5EF4-FFF2-40B4-BE49-F238E27FC236}">
                <a16:creationId xmlns:a16="http://schemas.microsoft.com/office/drawing/2014/main" id="{7A7066A0-14DE-469D-B652-AC4A424C5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8813" y="2164383"/>
            <a:ext cx="5622990" cy="1159059"/>
          </a:xfrm>
          <a:prstGeom prst="rect">
            <a:avLst/>
          </a:prstGeom>
        </p:spPr>
      </p:pic>
      <p:sp>
        <p:nvSpPr>
          <p:cNvPr id="10" name="Content Placeholder 2">
            <a:extLst>
              <a:ext uri="{FF2B5EF4-FFF2-40B4-BE49-F238E27FC236}">
                <a16:creationId xmlns:a16="http://schemas.microsoft.com/office/drawing/2014/main" id="{B7749CDB-ECB1-4508-9B1B-C74C1BF92B26}"/>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represent this image using a multiplication equation? Point to part of the equation written and ask: </a:t>
            </a:r>
            <a:r>
              <a:rPr kumimoji="0" lang="en-GB" sz="2000" b="0" i="1" u="none" strike="noStrike" kern="1200" cap="none" spc="0" normalizeH="0" baseline="0" noProof="0" dirty="0">
                <a:ln>
                  <a:noFill/>
                </a:ln>
                <a:solidFill>
                  <a:srgbClr val="585858"/>
                </a:solidFill>
                <a:effectLst/>
                <a:uLnTx/>
                <a:uFillTx/>
                <a:latin typeface="Arial"/>
                <a:ea typeface="+mn-ea"/>
                <a:cs typeface="+mn-cs"/>
              </a:rPr>
              <a:t>What does this part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there were 3 more spiders not 2? How will you change your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picture to represent this equation? </a:t>
            </a:r>
          </a:p>
          <a:p>
            <a:pPr marL="300031" marR="0" lvl="1"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4 x 3 + 2 x 3</a:t>
            </a:r>
          </a:p>
          <a:p>
            <a:pPr marL="285750" marR="0" lvl="0" indent="-28575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27A1A53D-AE67-41A5-94BD-B0943DB008E2}"/>
              </a:ext>
            </a:extLst>
          </p:cNvPr>
          <p:cNvSpPr txBox="1"/>
          <p:nvPr/>
        </p:nvSpPr>
        <p:spPr bwMode="auto">
          <a:xfrm>
            <a:off x="2014192" y="5028357"/>
            <a:ext cx="3355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 × 8  +  2 × 8  =  6 x 8</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12" name="Group 11">
            <a:extLst>
              <a:ext uri="{FF2B5EF4-FFF2-40B4-BE49-F238E27FC236}">
                <a16:creationId xmlns:a16="http://schemas.microsoft.com/office/drawing/2014/main" id="{B931D99E-3821-4DF9-8B6C-D879002006A9}"/>
              </a:ext>
            </a:extLst>
          </p:cNvPr>
          <p:cNvGrpSpPr/>
          <p:nvPr/>
        </p:nvGrpSpPr>
        <p:grpSpPr>
          <a:xfrm>
            <a:off x="1043469" y="2002245"/>
            <a:ext cx="4691038" cy="2569756"/>
            <a:chOff x="1067910" y="2654194"/>
            <a:chExt cx="4099078" cy="2245479"/>
          </a:xfrm>
        </p:grpSpPr>
        <p:pic>
          <p:nvPicPr>
            <p:cNvPr id="13" name="Picture 12">
              <a:extLst>
                <a:ext uri="{FF2B5EF4-FFF2-40B4-BE49-F238E27FC236}">
                  <a16:creationId xmlns:a16="http://schemas.microsoft.com/office/drawing/2014/main" id="{CE009489-5BDB-4ADC-BDA0-A3761F358699}"/>
                </a:ext>
              </a:extLst>
            </p:cNvPr>
            <p:cNvPicPr>
              <a:picLocks noChangeAspect="1"/>
            </p:cNvPicPr>
            <p:nvPr/>
          </p:nvPicPr>
          <p:blipFill>
            <a:blip r:embed="rId3"/>
            <a:stretch>
              <a:fillRect/>
            </a:stretch>
          </p:blipFill>
          <p:spPr>
            <a:xfrm>
              <a:off x="1067910" y="2654194"/>
              <a:ext cx="4099078" cy="880393"/>
            </a:xfrm>
            <a:prstGeom prst="rect">
              <a:avLst/>
            </a:prstGeom>
          </p:spPr>
        </p:pic>
        <p:pic>
          <p:nvPicPr>
            <p:cNvPr id="14" name="Picture 13">
              <a:extLst>
                <a:ext uri="{FF2B5EF4-FFF2-40B4-BE49-F238E27FC236}">
                  <a16:creationId xmlns:a16="http://schemas.microsoft.com/office/drawing/2014/main" id="{79C679FF-BCD6-4F1A-B5C3-293842E2C7ED}"/>
                </a:ext>
              </a:extLst>
            </p:cNvPr>
            <p:cNvPicPr>
              <a:picLocks noChangeAspect="1"/>
            </p:cNvPicPr>
            <p:nvPr/>
          </p:nvPicPr>
          <p:blipFill>
            <a:blip r:embed="rId4"/>
            <a:stretch>
              <a:fillRect/>
            </a:stretch>
          </p:blipFill>
          <p:spPr>
            <a:xfrm>
              <a:off x="2177377" y="4043510"/>
              <a:ext cx="1999058" cy="856163"/>
            </a:xfrm>
            <a:prstGeom prst="rect">
              <a:avLst/>
            </a:prstGeom>
          </p:spPr>
        </p:pic>
      </p:grpSp>
    </p:spTree>
    <p:extLst>
      <p:ext uri="{BB962C8B-B14F-4D97-AF65-F5344CB8AC3E}">
        <p14:creationId xmlns:p14="http://schemas.microsoft.com/office/powerpoint/2010/main" val="18878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51F8F1-249F-4176-A410-5C11B467D9C8}"/>
              </a:ext>
            </a:extLst>
          </p:cNvPr>
          <p:cNvSpPr>
            <a:spLocks noGrp="1"/>
          </p:cNvSpPr>
          <p:nvPr>
            <p:ph type="title"/>
          </p:nvPr>
        </p:nvSpPr>
        <p:spPr/>
        <p:txBody>
          <a:bodyPr/>
          <a:lstStyle/>
          <a:p>
            <a:r>
              <a:rPr lang="en-GB" dirty="0"/>
              <a:t>4MD-3 The distributive property of multiplication</a:t>
            </a:r>
          </a:p>
        </p:txBody>
      </p:sp>
      <p:sp>
        <p:nvSpPr>
          <p:cNvPr id="3" name="TextBox 2">
            <a:extLst>
              <a:ext uri="{FF2B5EF4-FFF2-40B4-BE49-F238E27FC236}">
                <a16:creationId xmlns:a16="http://schemas.microsoft.com/office/drawing/2014/main" id="{71A9045C-C842-4D93-B617-BF3EE180E163}"/>
              </a:ext>
            </a:extLst>
          </p:cNvPr>
          <p:cNvSpPr txBox="1"/>
          <p:nvPr/>
        </p:nvSpPr>
        <p:spPr bwMode="auto">
          <a:xfrm>
            <a:off x="2257319" y="4979245"/>
            <a:ext cx="146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endParaRPr kumimoji="0" lang="en-GB" sz="2400" b="1"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80D78E-6217-4759-A7B2-51E28D75D3B1}"/>
              </a:ext>
            </a:extLst>
          </p:cNvPr>
          <p:cNvSpPr txBox="1"/>
          <p:nvPr/>
        </p:nvSpPr>
        <p:spPr bwMode="auto">
          <a:xfrm>
            <a:off x="1700987" y="5407370"/>
            <a:ext cx="1202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D8E88737-2A5F-40D4-9F16-99672542607D}"/>
              </a:ext>
            </a:extLst>
          </p:cNvPr>
          <p:cNvSpPr txBox="1"/>
          <p:nvPr/>
        </p:nvSpPr>
        <p:spPr bwMode="auto">
          <a:xfrm>
            <a:off x="2507059" y="5869035"/>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20 + 8</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B9143A76-10ED-4D7F-A6B6-8E985CDDC575}"/>
              </a:ext>
            </a:extLst>
          </p:cNvPr>
          <p:cNvSpPr txBox="1"/>
          <p:nvPr/>
        </p:nvSpPr>
        <p:spPr bwMode="auto">
          <a:xfrm>
            <a:off x="2507060" y="631393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28</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10" name="Picture 9">
            <a:extLst>
              <a:ext uri="{FF2B5EF4-FFF2-40B4-BE49-F238E27FC236}">
                <a16:creationId xmlns:a16="http://schemas.microsoft.com/office/drawing/2014/main" id="{8B507A08-0756-48DD-8243-1078E6A31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76" y="1356303"/>
            <a:ext cx="363748" cy="2432126"/>
          </a:xfrm>
          <a:prstGeom prst="rect">
            <a:avLst/>
          </a:prstGeom>
        </p:spPr>
      </p:pic>
      <p:pic>
        <p:nvPicPr>
          <p:cNvPr id="13" name="Picture 12">
            <a:extLst>
              <a:ext uri="{FF2B5EF4-FFF2-40B4-BE49-F238E27FC236}">
                <a16:creationId xmlns:a16="http://schemas.microsoft.com/office/drawing/2014/main" id="{D5255D9E-603D-412C-B725-ECDAA3CF7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601" y="1356303"/>
            <a:ext cx="363748" cy="2432126"/>
          </a:xfrm>
          <a:prstGeom prst="rect">
            <a:avLst/>
          </a:prstGeom>
        </p:spPr>
      </p:pic>
      <p:pic>
        <p:nvPicPr>
          <p:cNvPr id="14" name="Picture 13">
            <a:extLst>
              <a:ext uri="{FF2B5EF4-FFF2-40B4-BE49-F238E27FC236}">
                <a16:creationId xmlns:a16="http://schemas.microsoft.com/office/drawing/2014/main" id="{DFD21298-914A-430F-AAA2-70DA1F135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26" y="1356303"/>
            <a:ext cx="363748" cy="2432126"/>
          </a:xfrm>
          <a:prstGeom prst="rect">
            <a:avLst/>
          </a:prstGeom>
        </p:spPr>
      </p:pic>
      <p:pic>
        <p:nvPicPr>
          <p:cNvPr id="15" name="Picture 14">
            <a:extLst>
              <a:ext uri="{FF2B5EF4-FFF2-40B4-BE49-F238E27FC236}">
                <a16:creationId xmlns:a16="http://schemas.microsoft.com/office/drawing/2014/main" id="{8A40E34A-96FC-4EB1-A9BC-7A188CFD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251" y="1356303"/>
            <a:ext cx="363748" cy="2432126"/>
          </a:xfrm>
          <a:prstGeom prst="rect">
            <a:avLst/>
          </a:prstGeom>
        </p:spPr>
      </p:pic>
      <p:pic>
        <p:nvPicPr>
          <p:cNvPr id="17" name="Picture 16">
            <a:extLst>
              <a:ext uri="{FF2B5EF4-FFF2-40B4-BE49-F238E27FC236}">
                <a16:creationId xmlns:a16="http://schemas.microsoft.com/office/drawing/2014/main" id="{22E4CE38-D519-4E9A-BD1C-5907C3162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276" y="3938116"/>
            <a:ext cx="363748" cy="884410"/>
          </a:xfrm>
          <a:prstGeom prst="rect">
            <a:avLst/>
          </a:prstGeom>
        </p:spPr>
      </p:pic>
      <p:pic>
        <p:nvPicPr>
          <p:cNvPr id="18" name="Picture 17">
            <a:extLst>
              <a:ext uri="{FF2B5EF4-FFF2-40B4-BE49-F238E27FC236}">
                <a16:creationId xmlns:a16="http://schemas.microsoft.com/office/drawing/2014/main" id="{099F8EEB-3AFE-4D26-B57E-F6106136F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601" y="3938116"/>
            <a:ext cx="363748" cy="884410"/>
          </a:xfrm>
          <a:prstGeom prst="rect">
            <a:avLst/>
          </a:prstGeom>
        </p:spPr>
      </p:pic>
      <p:pic>
        <p:nvPicPr>
          <p:cNvPr id="19" name="Picture 18">
            <a:extLst>
              <a:ext uri="{FF2B5EF4-FFF2-40B4-BE49-F238E27FC236}">
                <a16:creationId xmlns:a16="http://schemas.microsoft.com/office/drawing/2014/main" id="{89AAC624-4450-4D39-B621-5FC39B102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926" y="3938116"/>
            <a:ext cx="363748" cy="884410"/>
          </a:xfrm>
          <a:prstGeom prst="rect">
            <a:avLst/>
          </a:prstGeom>
        </p:spPr>
      </p:pic>
      <p:pic>
        <p:nvPicPr>
          <p:cNvPr id="20" name="Picture 19">
            <a:extLst>
              <a:ext uri="{FF2B5EF4-FFF2-40B4-BE49-F238E27FC236}">
                <a16:creationId xmlns:a16="http://schemas.microsoft.com/office/drawing/2014/main" id="{7DCA824A-D795-4D60-B820-2FFA6821C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251" y="3938116"/>
            <a:ext cx="363748" cy="884410"/>
          </a:xfrm>
          <a:prstGeom prst="rect">
            <a:avLst/>
          </a:prstGeom>
        </p:spPr>
      </p:pic>
      <p:sp>
        <p:nvSpPr>
          <p:cNvPr id="25" name="TextBox 24">
            <a:extLst>
              <a:ext uri="{FF2B5EF4-FFF2-40B4-BE49-F238E27FC236}">
                <a16:creationId xmlns:a16="http://schemas.microsoft.com/office/drawing/2014/main" id="{F1890216-6B40-49DB-8BF4-6E3691127D68}"/>
              </a:ext>
            </a:extLst>
          </p:cNvPr>
          <p:cNvSpPr txBox="1"/>
          <p:nvPr/>
        </p:nvSpPr>
        <p:spPr bwMode="auto">
          <a:xfrm>
            <a:off x="2792861" y="5424140"/>
            <a:ext cx="907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98B6FE08-8744-4953-87FD-D17D36BD80A4}"/>
              </a:ext>
            </a:extLst>
          </p:cNvPr>
          <p:cNvSpPr txBox="1"/>
          <p:nvPr/>
        </p:nvSpPr>
        <p:spPr bwMode="auto">
          <a:xfrm>
            <a:off x="3596233" y="5424140"/>
            <a:ext cx="1287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+ 2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1" name="Content Placeholder 2">
            <a:extLst>
              <a:ext uri="{FF2B5EF4-FFF2-40B4-BE49-F238E27FC236}">
                <a16:creationId xmlns:a16="http://schemas.microsoft.com/office/drawing/2014/main" id="{BEB1453A-2E68-4841-AEA3-F7516A75BB3B}"/>
              </a:ext>
            </a:extLst>
          </p:cNvPr>
          <p:cNvSpPr txBox="1">
            <a:spLocks/>
          </p:cNvSpPr>
          <p:nvPr/>
        </p:nvSpPr>
        <p:spPr>
          <a:xfrm>
            <a:off x="6177724" y="143282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solve 7 fours using our new partitioning method. What has 7 been partitioned into? </a:t>
            </a:r>
          </a:p>
          <a:p>
            <a:pPr marL="257168" marR="0" lvl="0" indent="-257168" algn="l" defTabSz="914400" rtl="0" eaLnBrk="0" fontAlgn="base" latinLnBrk="0" hangingPunct="0">
              <a:lnSpc>
                <a:spcPct val="15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equation?</a:t>
            </a:r>
          </a:p>
          <a:p>
            <a:pPr marL="0" marR="0" lvl="0" indent="0" algn="l" defTabSz="914400" rtl="0" eaLnBrk="0" fontAlgn="base" latinLnBrk="0" hangingPunct="0">
              <a:lnSpc>
                <a:spcPct val="15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try 5 x 8.</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calculations, including real-life contexts.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Box 19">
            <a:extLst>
              <a:ext uri="{FF2B5EF4-FFF2-40B4-BE49-F238E27FC236}">
                <a16:creationId xmlns:a16="http://schemas.microsoft.com/office/drawing/2014/main" id="{4B110F07-E112-4C80-B09F-55D2F045C00B}"/>
              </a:ext>
            </a:extLst>
          </p:cNvPr>
          <p:cNvSpPr txBox="1"/>
          <p:nvPr/>
        </p:nvSpPr>
        <p:spPr>
          <a:xfrm>
            <a:off x="6306094" y="3230230"/>
            <a:ext cx="4519434"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is equal to 5 plus 2, so 7 fours is equal to 5 fours plus 2 fours.</a:t>
            </a:r>
          </a:p>
        </p:txBody>
      </p:sp>
    </p:spTree>
    <p:extLst>
      <p:ext uri="{BB962C8B-B14F-4D97-AF65-F5344CB8AC3E}">
        <p14:creationId xmlns:p14="http://schemas.microsoft.com/office/powerpoint/2010/main" val="16275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6" presetClass="emph" presetSubtype="0" fill="hold" nodeType="withEffect">
                                  <p:stCondLst>
                                    <p:cond delay="0"/>
                                  </p:stCondLst>
                                  <p:childTnLst>
                                    <p:animEffect transition="out" filter="fade">
                                      <p:cBhvr>
                                        <p:cTn id="34" dur="1000" tmFilter="0, 0; .2, .5; .8, .5; 1, 0"/>
                                        <p:tgtEl>
                                          <p:spTgt spid="10"/>
                                        </p:tgtEl>
                                      </p:cBhvr>
                                    </p:animEffect>
                                    <p:animScale>
                                      <p:cBhvr>
                                        <p:cTn id="35" dur="500" autoRev="1" fill="hold"/>
                                        <p:tgtEl>
                                          <p:spTgt spid="10"/>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13"/>
                                        </p:tgtEl>
                                      </p:cBhvr>
                                    </p:animEffect>
                                    <p:animScale>
                                      <p:cBhvr>
                                        <p:cTn id="38" dur="500" autoRev="1" fill="hold"/>
                                        <p:tgtEl>
                                          <p:spTgt spid="13"/>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4"/>
                                        </p:tgtEl>
                                      </p:cBhvr>
                                    </p:animEffect>
                                    <p:animScale>
                                      <p:cBhvr>
                                        <p:cTn id="41" dur="500" autoRev="1" fill="hold"/>
                                        <p:tgtEl>
                                          <p:spTgt spid="14"/>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5"/>
                                        </p:tgtEl>
                                      </p:cBhvr>
                                    </p:animEffect>
                                    <p:animScale>
                                      <p:cBhvr>
                                        <p:cTn id="44" dur="500" autoRev="1" fill="hold"/>
                                        <p:tgtEl>
                                          <p:spTgt spid="15"/>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26" presetClass="emph" presetSubtype="0" fill="hold" nodeType="withEffect">
                                  <p:stCondLst>
                                    <p:cond delay="0"/>
                                  </p:stCondLst>
                                  <p:childTnLst>
                                    <p:animEffect transition="out" filter="fade">
                                      <p:cBhvr>
                                        <p:cTn id="51" dur="1000" tmFilter="0, 0; .2, .5; .8, .5; 1, 0"/>
                                        <p:tgtEl>
                                          <p:spTgt spid="18"/>
                                        </p:tgtEl>
                                      </p:cBhvr>
                                    </p:animEffect>
                                    <p:animScale>
                                      <p:cBhvr>
                                        <p:cTn id="52" dur="500" autoRev="1" fill="hold"/>
                                        <p:tgtEl>
                                          <p:spTgt spid="18"/>
                                        </p:tgtEl>
                                      </p:cBhvr>
                                      <p:by x="105000" y="105000"/>
                                    </p:animScale>
                                  </p:childTnLst>
                                </p:cTn>
                              </p:par>
                              <p:par>
                                <p:cTn id="53" presetID="26" presetClass="emph" presetSubtype="0" fill="hold" nodeType="withEffect">
                                  <p:stCondLst>
                                    <p:cond delay="0"/>
                                  </p:stCondLst>
                                  <p:childTnLst>
                                    <p:animEffect transition="out" filter="fade">
                                      <p:cBhvr>
                                        <p:cTn id="54" dur="1000" tmFilter="0, 0; .2, .5; .8, .5; 1, 0"/>
                                        <p:tgtEl>
                                          <p:spTgt spid="19"/>
                                        </p:tgtEl>
                                      </p:cBhvr>
                                    </p:animEffect>
                                    <p:animScale>
                                      <p:cBhvr>
                                        <p:cTn id="55" dur="500" autoRev="1" fill="hold"/>
                                        <p:tgtEl>
                                          <p:spTgt spid="19"/>
                                        </p:tgtEl>
                                      </p:cBhvr>
                                      <p:by x="105000" y="105000"/>
                                    </p:animScale>
                                  </p:childTnLst>
                                </p:cTn>
                              </p:par>
                              <p:par>
                                <p:cTn id="56" presetID="26" presetClass="emph" presetSubtype="0" fill="hold" nodeType="withEffect">
                                  <p:stCondLst>
                                    <p:cond delay="0"/>
                                  </p:stCondLst>
                                  <p:childTnLst>
                                    <p:animEffect transition="out" filter="fade">
                                      <p:cBhvr>
                                        <p:cTn id="57" dur="1000" tmFilter="0, 0; .2, .5; .8, .5; 1, 0"/>
                                        <p:tgtEl>
                                          <p:spTgt spid="20"/>
                                        </p:tgtEl>
                                      </p:cBhvr>
                                    </p:animEffect>
                                    <p:animScale>
                                      <p:cBhvr>
                                        <p:cTn id="58" dur="500" autoRev="1" fill="hold"/>
                                        <p:tgtEl>
                                          <p:spTgt spid="20"/>
                                        </p:tgtEl>
                                      </p:cBhvr>
                                      <p:by x="105000" y="105000"/>
                                    </p:animScale>
                                  </p:childTnLst>
                                </p:cTn>
                              </p:par>
                              <p:par>
                                <p:cTn id="59" presetID="26" presetClass="emph" presetSubtype="0" fill="hold" nodeType="withEffect">
                                  <p:stCondLst>
                                    <p:cond delay="0"/>
                                  </p:stCondLst>
                                  <p:childTnLst>
                                    <p:animEffect transition="out" filter="fade">
                                      <p:cBhvr>
                                        <p:cTn id="60" dur="1000" tmFilter="0, 0; .2, .5; .8, .5; 1, 0"/>
                                        <p:tgtEl>
                                          <p:spTgt spid="17"/>
                                        </p:tgtEl>
                                      </p:cBhvr>
                                    </p:animEffect>
                                    <p:animScale>
                                      <p:cBhvr>
                                        <p:cTn id="61" dur="500" autoRev="1" fill="hold"/>
                                        <p:tgtEl>
                                          <p:spTgt spid="17"/>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F9BC584-0EFA-4FB4-837C-4EB13792F338}"/>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Let’s solve 9 x 4 by finding 10 x 4 first.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Can you write the equation?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Now solve 9 x 6 by finding 10 x 6 first.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Repeat with similar calculations.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Provide real-life contexts in which children can apply this method.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itle 7">
            <a:extLst>
              <a:ext uri="{FF2B5EF4-FFF2-40B4-BE49-F238E27FC236}">
                <a16:creationId xmlns:a16="http://schemas.microsoft.com/office/drawing/2014/main" id="{8B76B980-2691-4295-B402-E368F8B43486}"/>
              </a:ext>
            </a:extLst>
          </p:cNvPr>
          <p:cNvSpPr>
            <a:spLocks noGrp="1"/>
          </p:cNvSpPr>
          <p:nvPr>
            <p:ph type="title"/>
          </p:nvPr>
        </p:nvSpPr>
        <p:spPr/>
        <p:txBody>
          <a:bodyPr/>
          <a:lstStyle/>
          <a:p>
            <a:r>
              <a:rPr lang="en-GB" dirty="0"/>
              <a:t>4MD-3 The distributive property of multiplication</a:t>
            </a:r>
          </a:p>
        </p:txBody>
      </p:sp>
      <p:sp>
        <p:nvSpPr>
          <p:cNvPr id="3" name="TextBox 2">
            <a:extLst>
              <a:ext uri="{FF2B5EF4-FFF2-40B4-BE49-F238E27FC236}">
                <a16:creationId xmlns:a16="http://schemas.microsoft.com/office/drawing/2014/main" id="{77F984E2-BC85-4E8A-8844-8AE82F560E9E}"/>
              </a:ext>
            </a:extLst>
          </p:cNvPr>
          <p:cNvSpPr txBox="1"/>
          <p:nvPr/>
        </p:nvSpPr>
        <p:spPr bwMode="auto">
          <a:xfrm>
            <a:off x="2314658" y="4972982"/>
            <a:ext cx="164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9</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yriad Pro Semibold" charset="0"/>
                <a:cs typeface="Times New Roman" panose="02020603050405020304" pitchFamily="18" charset="0"/>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a:t>
            </a:r>
            <a:endParaRPr kumimoji="0" lang="en-GB" sz="2400" b="1"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424349A8-29E8-432D-B913-5A0C3C76277D}"/>
              </a:ext>
            </a:extLst>
          </p:cNvPr>
          <p:cNvSpPr txBox="1"/>
          <p:nvPr/>
        </p:nvSpPr>
        <p:spPr bwMode="auto">
          <a:xfrm>
            <a:off x="2614986" y="5896312"/>
            <a:ext cx="1322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40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yriad Pro Semibold" charset="0"/>
                <a:cs typeface="Times New Roman" panose="02020603050405020304" pitchFamily="18" charset="0"/>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4A77E908-5A7F-4F4E-A1DD-CA64E88826D8}"/>
              </a:ext>
            </a:extLst>
          </p:cNvPr>
          <p:cNvSpPr txBox="1"/>
          <p:nvPr/>
        </p:nvSpPr>
        <p:spPr bwMode="auto">
          <a:xfrm>
            <a:off x="2566913" y="6287986"/>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36</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94C74EC6-A3DB-40A0-B23D-35E6349AD0E2}"/>
              </a:ext>
            </a:extLst>
          </p:cNvPr>
          <p:cNvSpPr txBox="1"/>
          <p:nvPr/>
        </p:nvSpPr>
        <p:spPr bwMode="auto">
          <a:xfrm>
            <a:off x="1793830" y="5434647"/>
            <a:ext cx="3374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9</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 =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Myriad Pro Semibold" charset="0"/>
                <a:cs typeface="Times New Roman" panose="02020603050405020304" pitchFamily="18" charset="0"/>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 </a:t>
            </a:r>
            <a:endParaRPr kumimoji="0" lang="en-GB" sz="24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11" name="Picture 10">
            <a:extLst>
              <a:ext uri="{FF2B5EF4-FFF2-40B4-BE49-F238E27FC236}">
                <a16:creationId xmlns:a16="http://schemas.microsoft.com/office/drawing/2014/main" id="{676505CB-C2D0-47F3-B3F9-7B7E33FF6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055" y="4344384"/>
            <a:ext cx="233172" cy="233172"/>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017E2F2F-4D66-4FFC-94A4-7C37DD272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055" y="1348890"/>
            <a:ext cx="233172" cy="2894082"/>
          </a:xfrm>
          <a:prstGeom prst="rect">
            <a:avLst/>
          </a:prstGeom>
        </p:spPr>
      </p:pic>
      <p:pic>
        <p:nvPicPr>
          <p:cNvPr id="16" name="Picture 15">
            <a:extLst>
              <a:ext uri="{FF2B5EF4-FFF2-40B4-BE49-F238E27FC236}">
                <a16:creationId xmlns:a16="http://schemas.microsoft.com/office/drawing/2014/main" id="{1DFCC2DA-E8CB-407F-ADEB-1EAB359BE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103" y="4344384"/>
            <a:ext cx="233172" cy="233172"/>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867B016E-D992-411A-BDE9-77A190AE6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103" y="1348890"/>
            <a:ext cx="233172" cy="2894082"/>
          </a:xfrm>
          <a:prstGeom prst="rect">
            <a:avLst/>
          </a:prstGeom>
        </p:spPr>
      </p:pic>
      <p:pic>
        <p:nvPicPr>
          <p:cNvPr id="18" name="Picture 17">
            <a:extLst>
              <a:ext uri="{FF2B5EF4-FFF2-40B4-BE49-F238E27FC236}">
                <a16:creationId xmlns:a16="http://schemas.microsoft.com/office/drawing/2014/main" id="{3C27F896-609A-4E52-9AEC-C051950D7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151" y="4344384"/>
            <a:ext cx="233172" cy="233172"/>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8E8D09A1-CFB5-4C12-B195-AB915E8FD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151" y="1348890"/>
            <a:ext cx="233172" cy="2894082"/>
          </a:xfrm>
          <a:prstGeom prst="rect">
            <a:avLst/>
          </a:prstGeom>
        </p:spPr>
      </p:pic>
      <p:pic>
        <p:nvPicPr>
          <p:cNvPr id="20" name="Picture 19">
            <a:extLst>
              <a:ext uri="{FF2B5EF4-FFF2-40B4-BE49-F238E27FC236}">
                <a16:creationId xmlns:a16="http://schemas.microsoft.com/office/drawing/2014/main" id="{C8E2895E-BEDE-4D58-9B5F-9383E12B6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198" y="4344384"/>
            <a:ext cx="233172" cy="233172"/>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0AFDB221-6588-4EE4-AEE3-3CF531B49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198" y="1348890"/>
            <a:ext cx="233172" cy="2894082"/>
          </a:xfrm>
          <a:prstGeom prst="rect">
            <a:avLst/>
          </a:prstGeom>
        </p:spPr>
      </p:pic>
      <p:pic>
        <p:nvPicPr>
          <p:cNvPr id="24" name="Picture 23" descr="A close up of a logo&#10;&#10;Description automatically generated">
            <a:extLst>
              <a:ext uri="{FF2B5EF4-FFF2-40B4-BE49-F238E27FC236}">
                <a16:creationId xmlns:a16="http://schemas.microsoft.com/office/drawing/2014/main" id="{850CC868-239A-4B15-B959-22D53D9BB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303" y="4344384"/>
            <a:ext cx="236924" cy="236924"/>
          </a:xfrm>
          <a:prstGeom prst="rect">
            <a:avLst/>
          </a:prstGeom>
        </p:spPr>
      </p:pic>
      <p:pic>
        <p:nvPicPr>
          <p:cNvPr id="28" name="Picture 27" descr="A close up of a logo&#10;&#10;Description automatically generated">
            <a:extLst>
              <a:ext uri="{FF2B5EF4-FFF2-40B4-BE49-F238E27FC236}">
                <a16:creationId xmlns:a16="http://schemas.microsoft.com/office/drawing/2014/main" id="{08851B12-CC33-406C-90E6-E7B3DA097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7351" y="4344384"/>
            <a:ext cx="236924" cy="236924"/>
          </a:xfrm>
          <a:prstGeom prst="rect">
            <a:avLst/>
          </a:prstGeom>
        </p:spPr>
      </p:pic>
      <p:pic>
        <p:nvPicPr>
          <p:cNvPr id="29" name="Picture 28" descr="A close up of a logo&#10;&#10;Description automatically generated">
            <a:extLst>
              <a:ext uri="{FF2B5EF4-FFF2-40B4-BE49-F238E27FC236}">
                <a16:creationId xmlns:a16="http://schemas.microsoft.com/office/drawing/2014/main" id="{7D0C6C84-9866-4AC0-A6B8-38BBAC9B2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151" y="4344384"/>
            <a:ext cx="236924" cy="236924"/>
          </a:xfrm>
          <a:prstGeom prst="rect">
            <a:avLst/>
          </a:prstGeom>
        </p:spPr>
      </p:pic>
      <p:pic>
        <p:nvPicPr>
          <p:cNvPr id="30" name="Picture 29" descr="A close up of a logo&#10;&#10;Description automatically generated">
            <a:extLst>
              <a:ext uri="{FF2B5EF4-FFF2-40B4-BE49-F238E27FC236}">
                <a16:creationId xmlns:a16="http://schemas.microsoft.com/office/drawing/2014/main" id="{DA9E57A5-323B-41B8-A080-686CBF714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198" y="4344384"/>
            <a:ext cx="236924" cy="236924"/>
          </a:xfrm>
          <a:prstGeom prst="rect">
            <a:avLst/>
          </a:prstGeom>
        </p:spPr>
      </p:pic>
      <p:sp>
        <p:nvSpPr>
          <p:cNvPr id="9" name="TextBox 19">
            <a:extLst>
              <a:ext uri="{FF2B5EF4-FFF2-40B4-BE49-F238E27FC236}">
                <a16:creationId xmlns:a16="http://schemas.microsoft.com/office/drawing/2014/main" id="{3AC07EF6-A298-491D-8B84-DF4DDECB1868}"/>
              </a:ext>
            </a:extLst>
          </p:cNvPr>
          <p:cNvSpPr txBox="1"/>
          <p:nvPr/>
        </p:nvSpPr>
        <p:spPr>
          <a:xfrm>
            <a:off x="6281913" y="2100779"/>
            <a:ext cx="5073968"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9 is equal to 10 minus 1, so 9 fours is equal to 10 fours minus 1 4.</a:t>
            </a:r>
          </a:p>
        </p:txBody>
      </p:sp>
    </p:spTree>
    <p:extLst>
      <p:ext uri="{BB962C8B-B14F-4D97-AF65-F5344CB8AC3E}">
        <p14:creationId xmlns:p14="http://schemas.microsoft.com/office/powerpoint/2010/main" val="389040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26" presetClass="emph" presetSubtype="0" fill="hold" nodeType="withEffect">
                                  <p:stCondLst>
                                    <p:cond delay="0"/>
                                  </p:stCondLst>
                                  <p:childTnLst>
                                    <p:animEffect transition="out" filter="fade">
                                      <p:cBhvr>
                                        <p:cTn id="30" dur="1000" tmFilter="0, 0; .2, .5; .8, .5; 1, 0"/>
                                        <p:tgtEl>
                                          <p:spTgt spid="19"/>
                                        </p:tgtEl>
                                      </p:cBhvr>
                                    </p:animEffect>
                                    <p:animScale>
                                      <p:cBhvr>
                                        <p:cTn id="31" dur="500" autoRev="1" fill="hold"/>
                                        <p:tgtEl>
                                          <p:spTgt spid="19"/>
                                        </p:tgtEl>
                                      </p:cBhvr>
                                      <p:by x="105000" y="105000"/>
                                    </p:animScale>
                                  </p:childTnLst>
                                </p:cTn>
                              </p:par>
                              <p:par>
                                <p:cTn id="32" presetID="26" presetClass="emph" presetSubtype="0" fill="hold" nodeType="withEffect">
                                  <p:stCondLst>
                                    <p:cond delay="0"/>
                                  </p:stCondLst>
                                  <p:childTnLst>
                                    <p:animEffect transition="out" filter="fade">
                                      <p:cBhvr>
                                        <p:cTn id="33" dur="1000" tmFilter="0, 0; .2, .5; .8, .5; 1, 0"/>
                                        <p:tgtEl>
                                          <p:spTgt spid="17"/>
                                        </p:tgtEl>
                                      </p:cBhvr>
                                    </p:animEffect>
                                    <p:animScale>
                                      <p:cBhvr>
                                        <p:cTn id="34" dur="500" autoRev="1" fill="hold"/>
                                        <p:tgtEl>
                                          <p:spTgt spid="17"/>
                                        </p:tgtEl>
                                      </p:cBhvr>
                                      <p:by x="105000" y="105000"/>
                                    </p:animScale>
                                  </p:childTnLst>
                                </p:cTn>
                              </p:par>
                              <p:par>
                                <p:cTn id="35" presetID="26" presetClass="emph" presetSubtype="0" fill="hold" nodeType="withEffect">
                                  <p:stCondLst>
                                    <p:cond delay="0"/>
                                  </p:stCondLst>
                                  <p:childTnLst>
                                    <p:animEffect transition="out" filter="fade">
                                      <p:cBhvr>
                                        <p:cTn id="36" dur="1000" tmFilter="0, 0; .2, .5; .8, .5; 1, 0"/>
                                        <p:tgtEl>
                                          <p:spTgt spid="21"/>
                                        </p:tgtEl>
                                      </p:cBhvr>
                                    </p:animEffect>
                                    <p:animScale>
                                      <p:cBhvr>
                                        <p:cTn id="37" dur="500" autoRev="1" fill="hold"/>
                                        <p:tgtEl>
                                          <p:spTgt spid="21"/>
                                        </p:tgtEl>
                                      </p:cBhvr>
                                      <p:by x="105000" y="105000"/>
                                    </p:animScale>
                                  </p:childTnLst>
                                </p:cTn>
                              </p:par>
                              <p:par>
                                <p:cTn id="38" presetID="26" presetClass="emph" presetSubtype="0" fill="hold" nodeType="withEffect">
                                  <p:stCondLst>
                                    <p:cond delay="0"/>
                                  </p:stCondLst>
                                  <p:childTnLst>
                                    <p:animEffect transition="out" filter="fade">
                                      <p:cBhvr>
                                        <p:cTn id="39" dur="1000" tmFilter="0, 0; .2, .5; .8, .5; 1, 0"/>
                                        <p:tgtEl>
                                          <p:spTgt spid="13"/>
                                        </p:tgtEl>
                                      </p:cBhvr>
                                    </p:animEffect>
                                    <p:animScale>
                                      <p:cBhvr>
                                        <p:cTn id="40" dur="500" autoRev="1" fill="hold"/>
                                        <p:tgtEl>
                                          <p:spTgt spid="13"/>
                                        </p:tgtEl>
                                      </p:cBhvr>
                                      <p:by x="105000" y="105000"/>
                                    </p:animScale>
                                  </p:childTnLst>
                                </p:cTn>
                              </p:par>
                              <p:par>
                                <p:cTn id="41" presetID="26" presetClass="emph" presetSubtype="0" fill="hold" nodeType="withEffect">
                                  <p:stCondLst>
                                    <p:cond delay="0"/>
                                  </p:stCondLst>
                                  <p:childTnLst>
                                    <p:animEffect transition="out" filter="fade">
                                      <p:cBhvr>
                                        <p:cTn id="42" dur="1000" tmFilter="0, 0; .2, .5; .8, .5; 1, 0"/>
                                        <p:tgtEl>
                                          <p:spTgt spid="24"/>
                                        </p:tgtEl>
                                      </p:cBhvr>
                                    </p:animEffect>
                                    <p:animScale>
                                      <p:cBhvr>
                                        <p:cTn id="43" dur="500" autoRev="1" fill="hold"/>
                                        <p:tgtEl>
                                          <p:spTgt spid="24"/>
                                        </p:tgtEl>
                                      </p:cBhvr>
                                      <p:by x="105000" y="105000"/>
                                    </p:animScale>
                                  </p:childTnLst>
                                </p:cTn>
                              </p:par>
                              <p:par>
                                <p:cTn id="44" presetID="26" presetClass="emph" presetSubtype="0" fill="hold" nodeType="withEffect">
                                  <p:stCondLst>
                                    <p:cond delay="0"/>
                                  </p:stCondLst>
                                  <p:childTnLst>
                                    <p:animEffect transition="out" filter="fade">
                                      <p:cBhvr>
                                        <p:cTn id="45" dur="1000" tmFilter="0, 0; .2, .5; .8, .5; 1, 0"/>
                                        <p:tgtEl>
                                          <p:spTgt spid="28"/>
                                        </p:tgtEl>
                                      </p:cBhvr>
                                    </p:animEffect>
                                    <p:animScale>
                                      <p:cBhvr>
                                        <p:cTn id="46" dur="500" autoRev="1" fill="hold"/>
                                        <p:tgtEl>
                                          <p:spTgt spid="28"/>
                                        </p:tgtEl>
                                      </p:cBhvr>
                                      <p:by x="105000" y="105000"/>
                                    </p:animScale>
                                  </p:childTnLst>
                                </p:cTn>
                              </p:par>
                              <p:par>
                                <p:cTn id="47" presetID="26" presetClass="emph" presetSubtype="0" fill="hold" nodeType="withEffect">
                                  <p:stCondLst>
                                    <p:cond delay="0"/>
                                  </p:stCondLst>
                                  <p:childTnLst>
                                    <p:animEffect transition="out" filter="fade">
                                      <p:cBhvr>
                                        <p:cTn id="48" dur="1000" tmFilter="0, 0; .2, .5; .8, .5; 1, 0"/>
                                        <p:tgtEl>
                                          <p:spTgt spid="29"/>
                                        </p:tgtEl>
                                      </p:cBhvr>
                                    </p:animEffect>
                                    <p:animScale>
                                      <p:cBhvr>
                                        <p:cTn id="49" dur="500" autoRev="1" fill="hold"/>
                                        <p:tgtEl>
                                          <p:spTgt spid="29"/>
                                        </p:tgtEl>
                                      </p:cBhvr>
                                      <p:by x="105000" y="105000"/>
                                    </p:animScale>
                                  </p:childTnLst>
                                </p:cTn>
                              </p:par>
                              <p:par>
                                <p:cTn id="50" presetID="26" presetClass="emph" presetSubtype="0" fill="hold" nodeType="withEffect">
                                  <p:stCondLst>
                                    <p:cond delay="0"/>
                                  </p:stCondLst>
                                  <p:childTnLst>
                                    <p:animEffect transition="out" filter="fade">
                                      <p:cBhvr>
                                        <p:cTn id="51" dur="1000" tmFilter="0, 0; .2, .5; .8, .5; 1, 0"/>
                                        <p:tgtEl>
                                          <p:spTgt spid="30"/>
                                        </p:tgtEl>
                                      </p:cBhvr>
                                    </p:animEffect>
                                    <p:animScale>
                                      <p:cBhvr>
                                        <p:cTn id="52" dur="500" autoRev="1" fill="hold"/>
                                        <p:tgtEl>
                                          <p:spTgt spid="30"/>
                                        </p:tgtEl>
                                      </p:cBhvr>
                                      <p:by x="105000" y="105000"/>
                                    </p:animScale>
                                  </p:childTnLst>
                                </p:cTn>
                              </p:par>
                            </p:childTnLst>
                          </p:cTn>
                        </p:par>
                        <p:par>
                          <p:cTn id="53" fill="hold">
                            <p:stCondLst>
                              <p:cond delay="1500"/>
                            </p:stCondLst>
                            <p:childTnLst>
                              <p:par>
                                <p:cTn id="54" presetID="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75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10" presetClass="exit" presetSubtype="0" fill="hold" nodeType="withEffect">
                                  <p:stCondLst>
                                    <p:cond delay="75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75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10" presetClass="exit" presetSubtype="0" fill="hold" nodeType="withEffect">
                                  <p:stCondLst>
                                    <p:cond delay="75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123642-4ED0-4DAD-8B2D-DCD6983B25DF}"/>
              </a:ext>
            </a:extLst>
          </p:cNvPr>
          <p:cNvSpPr txBox="1">
            <a:spLocks/>
          </p:cNvSpPr>
          <p:nvPr/>
        </p:nvSpPr>
        <p:spPr>
          <a:xfrm>
            <a:off x="6841698" y="1797730"/>
            <a:ext cx="474070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factor shall we partition?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should we partition13? Why?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994F16A5-3F8B-47F3-A715-97630FD8B1AB}"/>
              </a:ext>
            </a:extLst>
          </p:cNvPr>
          <p:cNvSpPr>
            <a:spLocks noGrp="1"/>
          </p:cNvSpPr>
          <p:nvPr>
            <p:ph type="title"/>
          </p:nvPr>
        </p:nvSpPr>
        <p:spPr/>
        <p:txBody>
          <a:bodyPr/>
          <a:lstStyle/>
          <a:p>
            <a:r>
              <a:rPr lang="en-GB" dirty="0"/>
              <a:t>4MD-3 The distributive property of multiplication</a:t>
            </a:r>
          </a:p>
        </p:txBody>
      </p:sp>
      <p:sp>
        <p:nvSpPr>
          <p:cNvPr id="14" name="TextBox 13">
            <a:extLst>
              <a:ext uri="{FF2B5EF4-FFF2-40B4-BE49-F238E27FC236}">
                <a16:creationId xmlns:a16="http://schemas.microsoft.com/office/drawing/2014/main" id="{81CAD142-0C8C-4191-BD6D-8F487D25D022}"/>
              </a:ext>
            </a:extLst>
          </p:cNvPr>
          <p:cNvSpPr txBox="1"/>
          <p:nvPr/>
        </p:nvSpPr>
        <p:spPr bwMode="auto">
          <a:xfrm>
            <a:off x="3772238" y="1066586"/>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13 × 7</a:t>
            </a:r>
          </a:p>
        </p:txBody>
      </p:sp>
      <p:sp>
        <p:nvSpPr>
          <p:cNvPr id="16" name="TextBox 15">
            <a:extLst>
              <a:ext uri="{FF2B5EF4-FFF2-40B4-BE49-F238E27FC236}">
                <a16:creationId xmlns:a16="http://schemas.microsoft.com/office/drawing/2014/main" id="{E4094D16-1C84-442D-A11C-7EEB44511795}"/>
              </a:ext>
            </a:extLst>
          </p:cNvPr>
          <p:cNvSpPr txBox="1"/>
          <p:nvPr/>
        </p:nvSpPr>
        <p:spPr bwMode="auto">
          <a:xfrm>
            <a:off x="3116680" y="158092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CBA4A321-E4DC-4EAD-B264-953FEDE822D3}"/>
              </a:ext>
            </a:extLst>
          </p:cNvPr>
          <p:cNvSpPr txBox="1"/>
          <p:nvPr/>
        </p:nvSpPr>
        <p:spPr bwMode="auto">
          <a:xfrm>
            <a:off x="5802414" y="156689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73C121B1-BACE-46A0-A7E2-8A2983D84250}"/>
              </a:ext>
            </a:extLst>
          </p:cNvPr>
          <p:cNvSpPr txBox="1"/>
          <p:nvPr/>
        </p:nvSpPr>
        <p:spPr bwMode="auto">
          <a:xfrm>
            <a:off x="594008" y="356007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p>
        </p:txBody>
      </p:sp>
      <p:sp>
        <p:nvSpPr>
          <p:cNvPr id="19" name="Left Brace 18">
            <a:extLst>
              <a:ext uri="{FF2B5EF4-FFF2-40B4-BE49-F238E27FC236}">
                <a16:creationId xmlns:a16="http://schemas.microsoft.com/office/drawing/2014/main" id="{6B7CAD30-F82B-4877-82D2-742B29E044FA}"/>
              </a:ext>
            </a:extLst>
          </p:cNvPr>
          <p:cNvSpPr/>
          <p:nvPr/>
        </p:nvSpPr>
        <p:spPr bwMode="auto">
          <a:xfrm rot="5400000">
            <a:off x="3182624" y="134154"/>
            <a:ext cx="298346" cy="4037013"/>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Left Brace 19">
            <a:extLst>
              <a:ext uri="{FF2B5EF4-FFF2-40B4-BE49-F238E27FC236}">
                <a16:creationId xmlns:a16="http://schemas.microsoft.com/office/drawing/2014/main" id="{BEF14AF0-5C8F-4E91-B5F8-A980BA7BA307}"/>
              </a:ext>
            </a:extLst>
          </p:cNvPr>
          <p:cNvSpPr/>
          <p:nvPr/>
        </p:nvSpPr>
        <p:spPr bwMode="auto">
          <a:xfrm rot="5400000">
            <a:off x="5828930" y="1547011"/>
            <a:ext cx="298346" cy="1211300"/>
          </a:xfrm>
          <a:prstGeom prst="leftBrace">
            <a:avLst>
              <a:gd name="adj1" fmla="val 5994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Left Brace 21">
            <a:extLst>
              <a:ext uri="{FF2B5EF4-FFF2-40B4-BE49-F238E27FC236}">
                <a16:creationId xmlns:a16="http://schemas.microsoft.com/office/drawing/2014/main" id="{5F3F9865-392F-478C-86B5-69392619050A}"/>
              </a:ext>
            </a:extLst>
          </p:cNvPr>
          <p:cNvSpPr/>
          <p:nvPr/>
        </p:nvSpPr>
        <p:spPr bwMode="auto">
          <a:xfrm>
            <a:off x="945386" y="2384384"/>
            <a:ext cx="298346" cy="2813049"/>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3" name="Straight Connector 22">
            <a:extLst>
              <a:ext uri="{FF2B5EF4-FFF2-40B4-BE49-F238E27FC236}">
                <a16:creationId xmlns:a16="http://schemas.microsoft.com/office/drawing/2014/main" id="{B6D94E48-8932-4BF2-8410-DE2A3CD686DB}"/>
              </a:ext>
            </a:extLst>
          </p:cNvPr>
          <p:cNvCxnSpPr>
            <a:cxnSpLocks/>
          </p:cNvCxnSpPr>
          <p:nvPr/>
        </p:nvCxnSpPr>
        <p:spPr bwMode="auto">
          <a:xfrm flipV="1">
            <a:off x="3550814" y="1474060"/>
            <a:ext cx="426945" cy="1612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BAFD86A9-2F70-4504-AB58-A6A1D18D8A26}"/>
              </a:ext>
            </a:extLst>
          </p:cNvPr>
          <p:cNvCxnSpPr>
            <a:cxnSpLocks/>
          </p:cNvCxnSpPr>
          <p:nvPr/>
        </p:nvCxnSpPr>
        <p:spPr bwMode="auto">
          <a:xfrm flipH="1" flipV="1">
            <a:off x="4079832" y="1454989"/>
            <a:ext cx="1784809" cy="3605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descr="A picture containing kitchenware, keyboard&#10;&#10;Description automatically generated">
            <a:extLst>
              <a:ext uri="{FF2B5EF4-FFF2-40B4-BE49-F238E27FC236}">
                <a16:creationId xmlns:a16="http://schemas.microsoft.com/office/drawing/2014/main" id="{22657C06-56DB-43DC-BC07-DC978D5D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945" y="2457161"/>
            <a:ext cx="3944180" cy="2667492"/>
          </a:xfrm>
          <a:prstGeom prst="rect">
            <a:avLst/>
          </a:prstGeom>
        </p:spPr>
      </p:pic>
      <p:pic>
        <p:nvPicPr>
          <p:cNvPr id="26" name="Picture 25" descr="A picture containing pallette&#10;&#10;Description automatically generated">
            <a:extLst>
              <a:ext uri="{FF2B5EF4-FFF2-40B4-BE49-F238E27FC236}">
                <a16:creationId xmlns:a16="http://schemas.microsoft.com/office/drawing/2014/main" id="{CA6B4F9E-1CFF-4C55-A054-6A5E3C92B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151" y="2457161"/>
            <a:ext cx="1098380" cy="2667492"/>
          </a:xfrm>
          <a:prstGeom prst="rect">
            <a:avLst/>
          </a:prstGeom>
        </p:spPr>
      </p:pic>
      <p:sp>
        <p:nvSpPr>
          <p:cNvPr id="27" name="TextBox 26">
            <a:extLst>
              <a:ext uri="{FF2B5EF4-FFF2-40B4-BE49-F238E27FC236}">
                <a16:creationId xmlns:a16="http://schemas.microsoft.com/office/drawing/2014/main" id="{3AB4CD4E-B8EB-4030-92A5-FF7FC333F865}"/>
              </a:ext>
            </a:extLst>
          </p:cNvPr>
          <p:cNvSpPr txBox="1"/>
          <p:nvPr/>
        </p:nvSpPr>
        <p:spPr bwMode="auto">
          <a:xfrm>
            <a:off x="2584414" y="5359054"/>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13 × 7 = 10 × 7 + 3 × 7 </a:t>
            </a:r>
          </a:p>
        </p:txBody>
      </p:sp>
      <p:grpSp>
        <p:nvGrpSpPr>
          <p:cNvPr id="28" name="Group 27">
            <a:extLst>
              <a:ext uri="{FF2B5EF4-FFF2-40B4-BE49-F238E27FC236}">
                <a16:creationId xmlns:a16="http://schemas.microsoft.com/office/drawing/2014/main" id="{6C6ADE23-A100-4C0B-9471-84D433B72652}"/>
              </a:ext>
            </a:extLst>
          </p:cNvPr>
          <p:cNvGrpSpPr/>
          <p:nvPr/>
        </p:nvGrpSpPr>
        <p:grpSpPr>
          <a:xfrm>
            <a:off x="1306955" y="2379953"/>
            <a:ext cx="5276799" cy="2831769"/>
            <a:chOff x="1543101" y="2287919"/>
            <a:chExt cx="5276799" cy="2831769"/>
          </a:xfrm>
        </p:grpSpPr>
        <p:sp>
          <p:nvSpPr>
            <p:cNvPr id="29" name="Rectangle 28">
              <a:extLst>
                <a:ext uri="{FF2B5EF4-FFF2-40B4-BE49-F238E27FC236}">
                  <a16:creationId xmlns:a16="http://schemas.microsoft.com/office/drawing/2014/main" id="{C275E31A-46EA-4108-AF47-DC8BA0048A01}"/>
                </a:ext>
              </a:extLst>
            </p:cNvPr>
            <p:cNvSpPr/>
            <p:nvPr/>
          </p:nvSpPr>
          <p:spPr bwMode="auto">
            <a:xfrm>
              <a:off x="1543101" y="2287919"/>
              <a:ext cx="5276799" cy="2831769"/>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9" name="Straight Connector 38">
              <a:extLst>
                <a:ext uri="{FF2B5EF4-FFF2-40B4-BE49-F238E27FC236}">
                  <a16:creationId xmlns:a16="http://schemas.microsoft.com/office/drawing/2014/main" id="{3D713C73-0832-43E8-8D10-3C075F9EDF14}"/>
                </a:ext>
              </a:extLst>
            </p:cNvPr>
            <p:cNvCxnSpPr>
              <a:cxnSpLocks/>
            </p:cNvCxnSpPr>
            <p:nvPr/>
          </p:nvCxnSpPr>
          <p:spPr bwMode="auto">
            <a:xfrm>
              <a:off x="5594401" y="2287919"/>
              <a:ext cx="0" cy="28317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TextBox 39">
            <a:extLst>
              <a:ext uri="{FF2B5EF4-FFF2-40B4-BE49-F238E27FC236}">
                <a16:creationId xmlns:a16="http://schemas.microsoft.com/office/drawing/2014/main" id="{0F999FA9-7AB9-4489-9606-DD4EC7C04F3F}"/>
              </a:ext>
            </a:extLst>
          </p:cNvPr>
          <p:cNvSpPr txBox="1"/>
          <p:nvPr/>
        </p:nvSpPr>
        <p:spPr bwMode="auto">
          <a:xfrm>
            <a:off x="2961910" y="3560076"/>
            <a:ext cx="730250" cy="461665"/>
          </a:xfrm>
          <a:prstGeom prst="rect">
            <a:avLst/>
          </a:prstGeom>
          <a:solidFill>
            <a:schemeClr val="bg1">
              <a:alpha val="8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70</a:t>
            </a:r>
          </a:p>
        </p:txBody>
      </p:sp>
      <p:sp>
        <p:nvSpPr>
          <p:cNvPr id="41" name="TextBox 40">
            <a:extLst>
              <a:ext uri="{FF2B5EF4-FFF2-40B4-BE49-F238E27FC236}">
                <a16:creationId xmlns:a16="http://schemas.microsoft.com/office/drawing/2014/main" id="{B2341A49-5A25-4B0F-86F6-A22E70AD9669}"/>
              </a:ext>
            </a:extLst>
          </p:cNvPr>
          <p:cNvSpPr txBox="1"/>
          <p:nvPr/>
        </p:nvSpPr>
        <p:spPr bwMode="auto">
          <a:xfrm>
            <a:off x="5714295" y="3560076"/>
            <a:ext cx="518092" cy="461665"/>
          </a:xfrm>
          <a:prstGeom prst="rect">
            <a:avLst/>
          </a:prstGeom>
          <a:solidFill>
            <a:schemeClr val="bg1">
              <a:alpha val="80000"/>
            </a:scheme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a:t>
            </a:r>
          </a:p>
        </p:txBody>
      </p:sp>
      <p:sp>
        <p:nvSpPr>
          <p:cNvPr id="42" name="TextBox 41">
            <a:extLst>
              <a:ext uri="{FF2B5EF4-FFF2-40B4-BE49-F238E27FC236}">
                <a16:creationId xmlns:a16="http://schemas.microsoft.com/office/drawing/2014/main" id="{1D685DF3-B1B4-4301-9173-321FB87E3FFE}"/>
              </a:ext>
            </a:extLst>
          </p:cNvPr>
          <p:cNvSpPr txBox="1"/>
          <p:nvPr/>
        </p:nvSpPr>
        <p:spPr bwMode="auto">
          <a:xfrm>
            <a:off x="3550814" y="6227568"/>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91</a:t>
            </a:r>
          </a:p>
        </p:txBody>
      </p:sp>
      <p:sp>
        <p:nvSpPr>
          <p:cNvPr id="43" name="TextBox 42">
            <a:extLst>
              <a:ext uri="{FF2B5EF4-FFF2-40B4-BE49-F238E27FC236}">
                <a16:creationId xmlns:a16="http://schemas.microsoft.com/office/drawing/2014/main" id="{B4E241C9-42C6-497B-9AD8-AFB3F2DF4E92}"/>
              </a:ext>
            </a:extLst>
          </p:cNvPr>
          <p:cNvSpPr txBox="1"/>
          <p:nvPr/>
        </p:nvSpPr>
        <p:spPr bwMode="auto">
          <a:xfrm>
            <a:off x="4766125" y="107977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91</a:t>
            </a:r>
          </a:p>
        </p:txBody>
      </p:sp>
      <p:grpSp>
        <p:nvGrpSpPr>
          <p:cNvPr id="44" name="Group 43">
            <a:extLst>
              <a:ext uri="{FF2B5EF4-FFF2-40B4-BE49-F238E27FC236}">
                <a16:creationId xmlns:a16="http://schemas.microsoft.com/office/drawing/2014/main" id="{906156D3-3798-4374-8684-518816E78A74}"/>
              </a:ext>
            </a:extLst>
          </p:cNvPr>
          <p:cNvGrpSpPr/>
          <p:nvPr/>
        </p:nvGrpSpPr>
        <p:grpSpPr>
          <a:xfrm>
            <a:off x="3550814" y="5793311"/>
            <a:ext cx="2251600" cy="461665"/>
            <a:chOff x="3786961" y="5561577"/>
            <a:chExt cx="2251600" cy="461665"/>
          </a:xfrm>
        </p:grpSpPr>
        <p:sp>
          <p:nvSpPr>
            <p:cNvPr id="45" name="TextBox 44">
              <a:extLst>
                <a:ext uri="{FF2B5EF4-FFF2-40B4-BE49-F238E27FC236}">
                  <a16:creationId xmlns:a16="http://schemas.microsoft.com/office/drawing/2014/main" id="{C50FBDAE-D94A-45B3-B8D0-39A9DF15C885}"/>
                </a:ext>
              </a:extLst>
            </p:cNvPr>
            <p:cNvSpPr txBox="1"/>
            <p:nvPr/>
          </p:nvSpPr>
          <p:spPr bwMode="auto">
            <a:xfrm>
              <a:off x="3786961" y="5561577"/>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70</a:t>
              </a:r>
            </a:p>
          </p:txBody>
        </p:sp>
        <p:sp>
          <p:nvSpPr>
            <p:cNvPr id="46" name="TextBox 45">
              <a:extLst>
                <a:ext uri="{FF2B5EF4-FFF2-40B4-BE49-F238E27FC236}">
                  <a16:creationId xmlns:a16="http://schemas.microsoft.com/office/drawing/2014/main" id="{DA0139D7-CDB1-4E3B-B8E8-31EC4B2647E5}"/>
                </a:ext>
              </a:extLst>
            </p:cNvPr>
            <p:cNvSpPr txBox="1"/>
            <p:nvPr/>
          </p:nvSpPr>
          <p:spPr bwMode="auto">
            <a:xfrm>
              <a:off x="5042032" y="556157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7" name="TextBox 46">
              <a:extLst>
                <a:ext uri="{FF2B5EF4-FFF2-40B4-BE49-F238E27FC236}">
                  <a16:creationId xmlns:a16="http://schemas.microsoft.com/office/drawing/2014/main" id="{573955E5-B1AC-4D3F-9C61-3493CCCBC093}"/>
                </a:ext>
              </a:extLst>
            </p:cNvPr>
            <p:cNvSpPr txBox="1"/>
            <p:nvPr/>
          </p:nvSpPr>
          <p:spPr bwMode="auto">
            <a:xfrm>
              <a:off x="5520470" y="556157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a:t>
              </a:r>
            </a:p>
          </p:txBody>
        </p:sp>
      </p:grpSp>
      <p:sp>
        <p:nvSpPr>
          <p:cNvPr id="2" name="TextBox 19">
            <a:extLst>
              <a:ext uri="{FF2B5EF4-FFF2-40B4-BE49-F238E27FC236}">
                <a16:creationId xmlns:a16="http://schemas.microsoft.com/office/drawing/2014/main" id="{33CBE6AC-62F9-4145-B263-FA779D7707B7}"/>
              </a:ext>
            </a:extLst>
          </p:cNvPr>
          <p:cNvSpPr txBox="1"/>
          <p:nvPr/>
        </p:nvSpPr>
        <p:spPr>
          <a:xfrm>
            <a:off x="6772849" y="3390797"/>
            <a:ext cx="482514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13 sevens is 10 sevens plus 3 sevens.</a:t>
            </a:r>
          </a:p>
        </p:txBody>
      </p:sp>
    </p:spTree>
    <p:extLst>
      <p:ext uri="{BB962C8B-B14F-4D97-AF65-F5344CB8AC3E}">
        <p14:creationId xmlns:p14="http://schemas.microsoft.com/office/powerpoint/2010/main" val="6266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3">
                                            <p:txEl>
                                              <p:pRg st="0" end="0"/>
                                            </p:txEl>
                                          </p:spTgt>
                                        </p:tgtEl>
                                        <p:attrNameLst>
                                          <p:attrName>style.visibility</p:attrName>
                                        </p:attrNameLst>
                                      </p:cBhvr>
                                      <p:to>
                                        <p:strVal val="visible"/>
                                      </p:to>
                                    </p:set>
                                    <p:animEffect transition="in" filter="fade">
                                      <p:cBhvr>
                                        <p:cTn id="9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2" grpId="0" animBg="1"/>
      <p:bldP spid="22" grpId="1" animBg="1"/>
      <p:bldP spid="27" grpId="0"/>
      <p:bldP spid="40" grpId="0" animBg="1"/>
      <p:bldP spid="41"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1FB40-562A-456F-B8D0-3B58C6D4C3A0}"/>
              </a:ext>
            </a:extLst>
          </p:cNvPr>
          <p:cNvSpPr>
            <a:spLocks noGrp="1"/>
          </p:cNvSpPr>
          <p:nvPr>
            <p:ph type="title"/>
          </p:nvPr>
        </p:nvSpPr>
        <p:spPr/>
        <p:txBody>
          <a:bodyPr/>
          <a:lstStyle/>
          <a:p>
            <a:r>
              <a:rPr lang="en-GB" dirty="0"/>
              <a:t>4MD-3 The distributive property of multiplication</a:t>
            </a:r>
          </a:p>
        </p:txBody>
      </p:sp>
      <p:sp>
        <p:nvSpPr>
          <p:cNvPr id="5" name="TextBox 4">
            <a:extLst>
              <a:ext uri="{FF2B5EF4-FFF2-40B4-BE49-F238E27FC236}">
                <a16:creationId xmlns:a16="http://schemas.microsoft.com/office/drawing/2014/main" id="{B05E9A47-00AF-4909-9A2F-75362160CFED}"/>
              </a:ext>
            </a:extLst>
          </p:cNvPr>
          <p:cNvSpPr txBox="1"/>
          <p:nvPr/>
        </p:nvSpPr>
        <p:spPr bwMode="auto">
          <a:xfrm>
            <a:off x="3481809" y="1200367"/>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16 × 5</a:t>
            </a:r>
          </a:p>
        </p:txBody>
      </p:sp>
      <p:sp>
        <p:nvSpPr>
          <p:cNvPr id="6" name="TextBox 5">
            <a:extLst>
              <a:ext uri="{FF2B5EF4-FFF2-40B4-BE49-F238E27FC236}">
                <a16:creationId xmlns:a16="http://schemas.microsoft.com/office/drawing/2014/main" id="{199A9436-2D59-4549-A297-CC49D506DBD8}"/>
              </a:ext>
            </a:extLst>
          </p:cNvPr>
          <p:cNvSpPr txBox="1"/>
          <p:nvPr/>
        </p:nvSpPr>
        <p:spPr bwMode="auto">
          <a:xfrm>
            <a:off x="1941060" y="226031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7" name="TextBox 6">
            <a:extLst>
              <a:ext uri="{FF2B5EF4-FFF2-40B4-BE49-F238E27FC236}">
                <a16:creationId xmlns:a16="http://schemas.microsoft.com/office/drawing/2014/main" id="{7E7C3DF7-8E88-4E41-AC1E-D582C5A5CEFB}"/>
              </a:ext>
            </a:extLst>
          </p:cNvPr>
          <p:cNvSpPr txBox="1"/>
          <p:nvPr/>
        </p:nvSpPr>
        <p:spPr bwMode="auto">
          <a:xfrm>
            <a:off x="5259107" y="226031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E5184F27-E6B7-4A7B-83A6-4773BD39C546}"/>
              </a:ext>
            </a:extLst>
          </p:cNvPr>
          <p:cNvSpPr txBox="1"/>
          <p:nvPr/>
        </p:nvSpPr>
        <p:spPr bwMode="auto">
          <a:xfrm>
            <a:off x="430553" y="35342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cxnSp>
        <p:nvCxnSpPr>
          <p:cNvPr id="12" name="Straight Connector 11">
            <a:extLst>
              <a:ext uri="{FF2B5EF4-FFF2-40B4-BE49-F238E27FC236}">
                <a16:creationId xmlns:a16="http://schemas.microsoft.com/office/drawing/2014/main" id="{38736605-226E-4FCE-A7FE-64B6190059F6}"/>
              </a:ext>
            </a:extLst>
          </p:cNvPr>
          <p:cNvCxnSpPr>
            <a:cxnSpLocks/>
          </p:cNvCxnSpPr>
          <p:nvPr/>
        </p:nvCxnSpPr>
        <p:spPr bwMode="auto">
          <a:xfrm flipV="1">
            <a:off x="2459152" y="1634624"/>
            <a:ext cx="1160190" cy="7042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45814305-033F-4114-8950-80F16F381D9D}"/>
              </a:ext>
            </a:extLst>
          </p:cNvPr>
          <p:cNvCxnSpPr>
            <a:cxnSpLocks/>
          </p:cNvCxnSpPr>
          <p:nvPr/>
        </p:nvCxnSpPr>
        <p:spPr bwMode="auto">
          <a:xfrm flipH="1" flipV="1">
            <a:off x="3964682" y="1640583"/>
            <a:ext cx="1281409" cy="7432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71AF7281-F809-4047-BD36-4EE68F0419B2}"/>
              </a:ext>
            </a:extLst>
          </p:cNvPr>
          <p:cNvSpPr txBox="1"/>
          <p:nvPr/>
        </p:nvSpPr>
        <p:spPr bwMode="auto">
          <a:xfrm>
            <a:off x="1743209" y="4870123"/>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16 × 5 = 10 × 5 + 6 × 5 </a:t>
            </a:r>
          </a:p>
        </p:txBody>
      </p:sp>
      <p:grpSp>
        <p:nvGrpSpPr>
          <p:cNvPr id="32" name="Group 31">
            <a:extLst>
              <a:ext uri="{FF2B5EF4-FFF2-40B4-BE49-F238E27FC236}">
                <a16:creationId xmlns:a16="http://schemas.microsoft.com/office/drawing/2014/main" id="{77E4EE9E-F0AB-49C5-A253-566C7CD02D34}"/>
              </a:ext>
            </a:extLst>
          </p:cNvPr>
          <p:cNvGrpSpPr/>
          <p:nvPr/>
        </p:nvGrpSpPr>
        <p:grpSpPr>
          <a:xfrm>
            <a:off x="949306" y="2905942"/>
            <a:ext cx="5146694" cy="1634744"/>
            <a:chOff x="1251808" y="2460117"/>
            <a:chExt cx="6474872" cy="2031127"/>
          </a:xfrm>
        </p:grpSpPr>
        <p:sp>
          <p:nvSpPr>
            <p:cNvPr id="18" name="Rectangle 17">
              <a:extLst>
                <a:ext uri="{FF2B5EF4-FFF2-40B4-BE49-F238E27FC236}">
                  <a16:creationId xmlns:a16="http://schemas.microsoft.com/office/drawing/2014/main" id="{C59C1140-504B-401C-8A47-72806937CB3E}"/>
                </a:ext>
              </a:extLst>
            </p:cNvPr>
            <p:cNvSpPr/>
            <p:nvPr/>
          </p:nvSpPr>
          <p:spPr bwMode="auto">
            <a:xfrm>
              <a:off x="1251808" y="2460117"/>
              <a:ext cx="6474872" cy="203112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9" name="Straight Connector 18">
              <a:extLst>
                <a:ext uri="{FF2B5EF4-FFF2-40B4-BE49-F238E27FC236}">
                  <a16:creationId xmlns:a16="http://schemas.microsoft.com/office/drawing/2014/main" id="{717577AE-3EE6-433F-B612-25513EE6F895}"/>
                </a:ext>
              </a:extLst>
            </p:cNvPr>
            <p:cNvCxnSpPr>
              <a:cxnSpLocks/>
            </p:cNvCxnSpPr>
            <p:nvPr/>
          </p:nvCxnSpPr>
          <p:spPr bwMode="auto">
            <a:xfrm>
              <a:off x="5303108" y="2460117"/>
              <a:ext cx="0" cy="203112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a:extLst>
              <a:ext uri="{FF2B5EF4-FFF2-40B4-BE49-F238E27FC236}">
                <a16:creationId xmlns:a16="http://schemas.microsoft.com/office/drawing/2014/main" id="{84F2EC5D-3946-4875-BBFA-33C30D8EDBD0}"/>
              </a:ext>
            </a:extLst>
          </p:cNvPr>
          <p:cNvSpPr txBox="1"/>
          <p:nvPr/>
        </p:nvSpPr>
        <p:spPr bwMode="auto">
          <a:xfrm>
            <a:off x="2110626" y="3492481"/>
            <a:ext cx="7302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50</a:t>
            </a:r>
          </a:p>
        </p:txBody>
      </p:sp>
      <p:sp>
        <p:nvSpPr>
          <p:cNvPr id="21" name="TextBox 20">
            <a:extLst>
              <a:ext uri="{FF2B5EF4-FFF2-40B4-BE49-F238E27FC236}">
                <a16:creationId xmlns:a16="http://schemas.microsoft.com/office/drawing/2014/main" id="{97E179BC-12E8-4CFB-83EA-12CD6A445687}"/>
              </a:ext>
            </a:extLst>
          </p:cNvPr>
          <p:cNvSpPr txBox="1"/>
          <p:nvPr/>
        </p:nvSpPr>
        <p:spPr bwMode="auto">
          <a:xfrm>
            <a:off x="4980175" y="3492481"/>
            <a:ext cx="518092"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sp>
        <p:nvSpPr>
          <p:cNvPr id="22" name="TextBox 21">
            <a:extLst>
              <a:ext uri="{FF2B5EF4-FFF2-40B4-BE49-F238E27FC236}">
                <a16:creationId xmlns:a16="http://schemas.microsoft.com/office/drawing/2014/main" id="{22B294FB-4E0E-4586-A69A-2A724E469FC5}"/>
              </a:ext>
            </a:extLst>
          </p:cNvPr>
          <p:cNvSpPr txBox="1"/>
          <p:nvPr/>
        </p:nvSpPr>
        <p:spPr bwMode="auto">
          <a:xfrm>
            <a:off x="2709608" y="5304380"/>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50 + 30</a:t>
            </a:r>
          </a:p>
        </p:txBody>
      </p:sp>
      <p:sp>
        <p:nvSpPr>
          <p:cNvPr id="23" name="TextBox 22">
            <a:extLst>
              <a:ext uri="{FF2B5EF4-FFF2-40B4-BE49-F238E27FC236}">
                <a16:creationId xmlns:a16="http://schemas.microsoft.com/office/drawing/2014/main" id="{2ED7CC25-7B62-4D9B-BF12-E869164EE5FF}"/>
              </a:ext>
            </a:extLst>
          </p:cNvPr>
          <p:cNvSpPr txBox="1"/>
          <p:nvPr/>
        </p:nvSpPr>
        <p:spPr bwMode="auto">
          <a:xfrm>
            <a:off x="2709610" y="573863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80</a:t>
            </a:r>
          </a:p>
        </p:txBody>
      </p:sp>
      <p:sp>
        <p:nvSpPr>
          <p:cNvPr id="24" name="TextBox 23">
            <a:extLst>
              <a:ext uri="{FF2B5EF4-FFF2-40B4-BE49-F238E27FC236}">
                <a16:creationId xmlns:a16="http://schemas.microsoft.com/office/drawing/2014/main" id="{36F7CABE-64BB-4A14-98B0-4CBAEE8B229D}"/>
              </a:ext>
            </a:extLst>
          </p:cNvPr>
          <p:cNvSpPr txBox="1"/>
          <p:nvPr/>
        </p:nvSpPr>
        <p:spPr bwMode="auto">
          <a:xfrm>
            <a:off x="4546524" y="122000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80</a:t>
            </a:r>
          </a:p>
        </p:txBody>
      </p:sp>
      <p:sp>
        <p:nvSpPr>
          <p:cNvPr id="11" name="Content Placeholder 2">
            <a:extLst>
              <a:ext uri="{FF2B5EF4-FFF2-40B4-BE49-F238E27FC236}">
                <a16:creationId xmlns:a16="http://schemas.microsoft.com/office/drawing/2014/main" id="{EF800C71-1814-48BD-BB17-6721F513224D}"/>
              </a:ext>
            </a:extLst>
          </p:cNvPr>
          <p:cNvSpPr txBox="1">
            <a:spLocks/>
          </p:cNvSpPr>
          <p:nvPr/>
        </p:nvSpPr>
        <p:spPr>
          <a:xfrm>
            <a:off x="6192012" y="1557338"/>
            <a:ext cx="556943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factor will you partition? Could you represent this using rectangles instead of using your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calculations, multiplying teen numbers by a single digit and varying the order of the factors each time. Ask children to use this rectangular representation, writing the equation beneath.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now solve these without the representation?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292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1FB40-562A-456F-B8D0-3B58C6D4C3A0}"/>
              </a:ext>
            </a:extLst>
          </p:cNvPr>
          <p:cNvSpPr>
            <a:spLocks noGrp="1"/>
          </p:cNvSpPr>
          <p:nvPr>
            <p:ph type="title"/>
          </p:nvPr>
        </p:nvSpPr>
        <p:spPr/>
        <p:txBody>
          <a:bodyPr/>
          <a:lstStyle/>
          <a:p>
            <a:r>
              <a:rPr lang="en-GB" dirty="0"/>
              <a:t>4MD-3 The distributive property of multiplication</a:t>
            </a:r>
          </a:p>
        </p:txBody>
      </p:sp>
      <p:sp>
        <p:nvSpPr>
          <p:cNvPr id="5" name="TextBox 4">
            <a:extLst>
              <a:ext uri="{FF2B5EF4-FFF2-40B4-BE49-F238E27FC236}">
                <a16:creationId xmlns:a16="http://schemas.microsoft.com/office/drawing/2014/main" id="{B05E9A47-00AF-4909-9A2F-75362160CFED}"/>
              </a:ext>
            </a:extLst>
          </p:cNvPr>
          <p:cNvSpPr txBox="1"/>
          <p:nvPr/>
        </p:nvSpPr>
        <p:spPr bwMode="auto">
          <a:xfrm>
            <a:off x="3580007" y="1217676"/>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16 × 5</a:t>
            </a:r>
          </a:p>
        </p:txBody>
      </p:sp>
      <p:sp>
        <p:nvSpPr>
          <p:cNvPr id="6" name="TextBox 5">
            <a:extLst>
              <a:ext uri="{FF2B5EF4-FFF2-40B4-BE49-F238E27FC236}">
                <a16:creationId xmlns:a16="http://schemas.microsoft.com/office/drawing/2014/main" id="{199A9436-2D59-4549-A297-CC49D506DBD8}"/>
              </a:ext>
            </a:extLst>
          </p:cNvPr>
          <p:cNvSpPr txBox="1"/>
          <p:nvPr/>
        </p:nvSpPr>
        <p:spPr bwMode="auto">
          <a:xfrm>
            <a:off x="2024417" y="225796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7" name="TextBox 6">
            <a:extLst>
              <a:ext uri="{FF2B5EF4-FFF2-40B4-BE49-F238E27FC236}">
                <a16:creationId xmlns:a16="http://schemas.microsoft.com/office/drawing/2014/main" id="{7E7C3DF7-8E88-4E41-AC1E-D582C5A5CEFB}"/>
              </a:ext>
            </a:extLst>
          </p:cNvPr>
          <p:cNvSpPr txBox="1"/>
          <p:nvPr/>
        </p:nvSpPr>
        <p:spPr bwMode="auto">
          <a:xfrm>
            <a:off x="5259107" y="225796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8" name="TextBox 7">
            <a:extLst>
              <a:ext uri="{FF2B5EF4-FFF2-40B4-BE49-F238E27FC236}">
                <a16:creationId xmlns:a16="http://schemas.microsoft.com/office/drawing/2014/main" id="{E5184F27-E6B7-4A7B-83A6-4773BD39C546}"/>
              </a:ext>
            </a:extLst>
          </p:cNvPr>
          <p:cNvSpPr txBox="1"/>
          <p:nvPr/>
        </p:nvSpPr>
        <p:spPr bwMode="auto">
          <a:xfrm>
            <a:off x="430553" y="35342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cxnSp>
        <p:nvCxnSpPr>
          <p:cNvPr id="12" name="Straight Connector 11">
            <a:extLst>
              <a:ext uri="{FF2B5EF4-FFF2-40B4-BE49-F238E27FC236}">
                <a16:creationId xmlns:a16="http://schemas.microsoft.com/office/drawing/2014/main" id="{38736605-226E-4FCE-A7FE-64B6190059F6}"/>
              </a:ext>
            </a:extLst>
          </p:cNvPr>
          <p:cNvCxnSpPr>
            <a:cxnSpLocks/>
          </p:cNvCxnSpPr>
          <p:nvPr/>
        </p:nvCxnSpPr>
        <p:spPr bwMode="auto">
          <a:xfrm flipV="1">
            <a:off x="2459152" y="1632270"/>
            <a:ext cx="1160190" cy="7042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45814305-033F-4114-8950-80F16F381D9D}"/>
              </a:ext>
            </a:extLst>
          </p:cNvPr>
          <p:cNvCxnSpPr>
            <a:cxnSpLocks/>
          </p:cNvCxnSpPr>
          <p:nvPr/>
        </p:nvCxnSpPr>
        <p:spPr bwMode="auto">
          <a:xfrm flipH="1" flipV="1">
            <a:off x="3964682" y="1638229"/>
            <a:ext cx="1281409" cy="7432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71AF7281-F809-4047-BD36-4EE68F0419B2}"/>
              </a:ext>
            </a:extLst>
          </p:cNvPr>
          <p:cNvSpPr txBox="1"/>
          <p:nvPr/>
        </p:nvSpPr>
        <p:spPr bwMode="auto">
          <a:xfrm>
            <a:off x="1752770" y="4870123"/>
            <a:ext cx="3421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16 × 5 = 8 × 5  +  8 × 5</a:t>
            </a:r>
          </a:p>
        </p:txBody>
      </p:sp>
      <p:grpSp>
        <p:nvGrpSpPr>
          <p:cNvPr id="32" name="Group 31">
            <a:extLst>
              <a:ext uri="{FF2B5EF4-FFF2-40B4-BE49-F238E27FC236}">
                <a16:creationId xmlns:a16="http://schemas.microsoft.com/office/drawing/2014/main" id="{77E4EE9E-F0AB-49C5-A253-566C7CD02D34}"/>
              </a:ext>
            </a:extLst>
          </p:cNvPr>
          <p:cNvGrpSpPr/>
          <p:nvPr/>
        </p:nvGrpSpPr>
        <p:grpSpPr>
          <a:xfrm>
            <a:off x="949306" y="2905942"/>
            <a:ext cx="5146694" cy="1634744"/>
            <a:chOff x="1251808" y="2460117"/>
            <a:chExt cx="6474872" cy="2031127"/>
          </a:xfrm>
        </p:grpSpPr>
        <p:sp>
          <p:nvSpPr>
            <p:cNvPr id="18" name="Rectangle 17">
              <a:extLst>
                <a:ext uri="{FF2B5EF4-FFF2-40B4-BE49-F238E27FC236}">
                  <a16:creationId xmlns:a16="http://schemas.microsoft.com/office/drawing/2014/main" id="{C59C1140-504B-401C-8A47-72806937CB3E}"/>
                </a:ext>
              </a:extLst>
            </p:cNvPr>
            <p:cNvSpPr/>
            <p:nvPr/>
          </p:nvSpPr>
          <p:spPr bwMode="auto">
            <a:xfrm>
              <a:off x="1251808" y="2460117"/>
              <a:ext cx="6474872" cy="203112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9" name="Straight Connector 18">
              <a:extLst>
                <a:ext uri="{FF2B5EF4-FFF2-40B4-BE49-F238E27FC236}">
                  <a16:creationId xmlns:a16="http://schemas.microsoft.com/office/drawing/2014/main" id="{717577AE-3EE6-433F-B612-25513EE6F895}"/>
                </a:ext>
              </a:extLst>
            </p:cNvPr>
            <p:cNvCxnSpPr>
              <a:cxnSpLocks/>
            </p:cNvCxnSpPr>
            <p:nvPr/>
          </p:nvCxnSpPr>
          <p:spPr bwMode="auto">
            <a:xfrm>
              <a:off x="4489244" y="2460117"/>
              <a:ext cx="0" cy="203112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a:extLst>
              <a:ext uri="{FF2B5EF4-FFF2-40B4-BE49-F238E27FC236}">
                <a16:creationId xmlns:a16="http://schemas.microsoft.com/office/drawing/2014/main" id="{84F2EC5D-3946-4875-BBFA-33C30D8EDBD0}"/>
              </a:ext>
            </a:extLst>
          </p:cNvPr>
          <p:cNvSpPr txBox="1"/>
          <p:nvPr/>
        </p:nvSpPr>
        <p:spPr bwMode="auto">
          <a:xfrm>
            <a:off x="1868414" y="3492481"/>
            <a:ext cx="7302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40</a:t>
            </a:r>
          </a:p>
        </p:txBody>
      </p:sp>
      <p:sp>
        <p:nvSpPr>
          <p:cNvPr id="21" name="TextBox 20">
            <a:extLst>
              <a:ext uri="{FF2B5EF4-FFF2-40B4-BE49-F238E27FC236}">
                <a16:creationId xmlns:a16="http://schemas.microsoft.com/office/drawing/2014/main" id="{97E179BC-12E8-4CFB-83EA-12CD6A445687}"/>
              </a:ext>
            </a:extLst>
          </p:cNvPr>
          <p:cNvSpPr txBox="1"/>
          <p:nvPr/>
        </p:nvSpPr>
        <p:spPr bwMode="auto">
          <a:xfrm>
            <a:off x="4550281" y="3492481"/>
            <a:ext cx="518092"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40</a:t>
            </a:r>
          </a:p>
        </p:txBody>
      </p:sp>
      <p:sp>
        <p:nvSpPr>
          <p:cNvPr id="22" name="TextBox 21">
            <a:extLst>
              <a:ext uri="{FF2B5EF4-FFF2-40B4-BE49-F238E27FC236}">
                <a16:creationId xmlns:a16="http://schemas.microsoft.com/office/drawing/2014/main" id="{22B294FB-4E0E-4586-A69A-2A724E469FC5}"/>
              </a:ext>
            </a:extLst>
          </p:cNvPr>
          <p:cNvSpPr txBox="1"/>
          <p:nvPr/>
        </p:nvSpPr>
        <p:spPr bwMode="auto">
          <a:xfrm>
            <a:off x="2709608" y="5304380"/>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40 + 40</a:t>
            </a:r>
          </a:p>
        </p:txBody>
      </p:sp>
      <p:sp>
        <p:nvSpPr>
          <p:cNvPr id="23" name="TextBox 22">
            <a:extLst>
              <a:ext uri="{FF2B5EF4-FFF2-40B4-BE49-F238E27FC236}">
                <a16:creationId xmlns:a16="http://schemas.microsoft.com/office/drawing/2014/main" id="{2ED7CC25-7B62-4D9B-BF12-E869164EE5FF}"/>
              </a:ext>
            </a:extLst>
          </p:cNvPr>
          <p:cNvSpPr txBox="1"/>
          <p:nvPr/>
        </p:nvSpPr>
        <p:spPr bwMode="auto">
          <a:xfrm>
            <a:off x="2709610" y="573863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80</a:t>
            </a:r>
          </a:p>
        </p:txBody>
      </p:sp>
      <p:sp>
        <p:nvSpPr>
          <p:cNvPr id="24" name="TextBox 23">
            <a:extLst>
              <a:ext uri="{FF2B5EF4-FFF2-40B4-BE49-F238E27FC236}">
                <a16:creationId xmlns:a16="http://schemas.microsoft.com/office/drawing/2014/main" id="{36F7CABE-64BB-4A14-98B0-4CBAEE8B229D}"/>
              </a:ext>
            </a:extLst>
          </p:cNvPr>
          <p:cNvSpPr txBox="1"/>
          <p:nvPr/>
        </p:nvSpPr>
        <p:spPr bwMode="auto">
          <a:xfrm>
            <a:off x="4605386" y="123138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80</a:t>
            </a:r>
          </a:p>
        </p:txBody>
      </p:sp>
      <p:sp>
        <p:nvSpPr>
          <p:cNvPr id="10" name="Content Placeholder 2">
            <a:extLst>
              <a:ext uri="{FF2B5EF4-FFF2-40B4-BE49-F238E27FC236}">
                <a16:creationId xmlns:a16="http://schemas.microsoft.com/office/drawing/2014/main" id="{2FE8FAFC-3A83-4346-9857-A2B756C79C03}"/>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else could we partition 16 without thinking of 10 and a bit?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we use doubles?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would this look like as a representation using rectangles.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solve 18 x </a:t>
            </a:r>
            <a:r>
              <a:rPr kumimoji="0" lang="en-GB" sz="2000" b="0" i="0" u="none" strike="noStrike" kern="1200" cap="none" spc="0" normalizeH="0" baseline="0" noProof="0">
                <a:ln>
                  <a:noFill/>
                </a:ln>
                <a:solidFill>
                  <a:srgbClr val="585858"/>
                </a:solidFill>
                <a:effectLst/>
                <a:uLnTx/>
                <a:uFillTx/>
                <a:latin typeface="Arial"/>
                <a:ea typeface="+mn-ea"/>
                <a:cs typeface="+mn-cs"/>
              </a:rPr>
              <a:t>3 and 12 </a:t>
            </a:r>
            <a:r>
              <a:rPr kumimoji="0" lang="en-GB" sz="2000" b="0" i="0" u="none" strike="noStrike" kern="1200" cap="none" spc="0" normalizeH="0" baseline="0" noProof="0" dirty="0">
                <a:ln>
                  <a:noFill/>
                </a:ln>
                <a:solidFill>
                  <a:srgbClr val="585858"/>
                </a:solidFill>
                <a:effectLst/>
                <a:uLnTx/>
                <a:uFillTx/>
                <a:latin typeface="Arial"/>
                <a:ea typeface="+mn-ea"/>
                <a:cs typeface="+mn-cs"/>
              </a:rPr>
              <a:t>x 4 in the same way?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757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4MD-3</a:t>
            </a:r>
            <a:br>
              <a:rPr lang="en-GB" sz="2400" dirty="0"/>
            </a:br>
            <a:r>
              <a:rPr lang="en-GB" sz="2400" i="1" dirty="0"/>
              <a:t>Understand and apply the distributive property of multiplication.</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4MD-3.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54BE5616-51C8-4EE7-84B9-3D11A3740617}"/>
              </a:ext>
            </a:extLst>
          </p:cNvPr>
          <p:cNvPicPr>
            <a:picLocks noChangeAspect="1"/>
          </p:cNvPicPr>
          <p:nvPr/>
        </p:nvPicPr>
        <p:blipFill>
          <a:blip r:embed="rId4"/>
          <a:stretch>
            <a:fillRect/>
          </a:stretch>
        </p:blipFill>
        <p:spPr>
          <a:xfrm>
            <a:off x="949344" y="1192135"/>
            <a:ext cx="3833657" cy="5400020"/>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2.10 Connecting multiplication and division, and the distributive law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4MD-3: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The distributive property of multiplication</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4MD-3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2846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4MD-3 The distributive property of multiplication</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126C0FAA-4B90-4E75-88C4-58F701C91C12}"/>
              </a:ext>
            </a:extLst>
          </p:cNvPr>
          <p:cNvSpPr/>
          <p:nvPr/>
        </p:nvSpPr>
        <p:spPr>
          <a:xfrm>
            <a:off x="3318319" y="1557338"/>
            <a:ext cx="1885681" cy="4392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07C0F098-9F74-41B5-A78E-4E5CBC574120}"/>
              </a:ext>
            </a:extLst>
          </p:cNvPr>
          <p:cNvSpPr/>
          <p:nvPr/>
        </p:nvSpPr>
        <p:spPr>
          <a:xfrm>
            <a:off x="1441430" y="1557339"/>
            <a:ext cx="1885681" cy="4392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3D76502-EFAD-4928-BCD9-A82D2EF1B94F}"/>
              </a:ext>
            </a:extLst>
          </p:cNvPr>
          <p:cNvSpPr>
            <a:spLocks noGrp="1"/>
          </p:cNvSpPr>
          <p:nvPr>
            <p:ph type="title"/>
          </p:nvPr>
        </p:nvSpPr>
        <p:spPr/>
        <p:txBody>
          <a:bodyPr/>
          <a:lstStyle/>
          <a:p>
            <a:r>
              <a:rPr lang="en-GB" dirty="0"/>
              <a:t>4MD-3 The distributive property of multiplication</a:t>
            </a:r>
          </a:p>
        </p:txBody>
      </p:sp>
      <p:grpSp>
        <p:nvGrpSpPr>
          <p:cNvPr id="105" name="Group 104">
            <a:extLst>
              <a:ext uri="{FF2B5EF4-FFF2-40B4-BE49-F238E27FC236}">
                <a16:creationId xmlns:a16="http://schemas.microsoft.com/office/drawing/2014/main" id="{FA1B89C7-04C7-4FE2-A09F-D22D03FDFBE7}"/>
              </a:ext>
            </a:extLst>
          </p:cNvPr>
          <p:cNvGrpSpPr/>
          <p:nvPr/>
        </p:nvGrpSpPr>
        <p:grpSpPr>
          <a:xfrm>
            <a:off x="1413889" y="1551616"/>
            <a:ext cx="1369815" cy="4373064"/>
            <a:chOff x="568686" y="1920263"/>
            <a:chExt cx="1369815" cy="4373064"/>
          </a:xfrm>
        </p:grpSpPr>
        <p:sp>
          <p:nvSpPr>
            <p:cNvPr id="80" name="TextBox 79">
              <a:extLst>
                <a:ext uri="{FF2B5EF4-FFF2-40B4-BE49-F238E27FC236}">
                  <a16:creationId xmlns:a16="http://schemas.microsoft.com/office/drawing/2014/main" id="{A4D3F3BD-9A4A-45C6-8522-7F93F2DF717E}"/>
                </a:ext>
              </a:extLst>
            </p:cNvPr>
            <p:cNvSpPr txBox="1"/>
            <p:nvPr/>
          </p:nvSpPr>
          <p:spPr>
            <a:xfrm>
              <a:off x="696925" y="2253907"/>
              <a:ext cx="109517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1 × 6 = 6</a:t>
              </a:r>
            </a:p>
          </p:txBody>
        </p:sp>
        <p:sp>
          <p:nvSpPr>
            <p:cNvPr id="81" name="TextBox 80">
              <a:extLst>
                <a:ext uri="{FF2B5EF4-FFF2-40B4-BE49-F238E27FC236}">
                  <a16:creationId xmlns:a16="http://schemas.microsoft.com/office/drawing/2014/main" id="{53331DC2-8B69-42AE-8F34-D7DDBE593B45}"/>
                </a:ext>
              </a:extLst>
            </p:cNvPr>
            <p:cNvSpPr txBox="1"/>
            <p:nvPr/>
          </p:nvSpPr>
          <p:spPr>
            <a:xfrm>
              <a:off x="696927" y="2587551"/>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2 × 6 = 12</a:t>
              </a:r>
            </a:p>
          </p:txBody>
        </p:sp>
        <p:sp>
          <p:nvSpPr>
            <p:cNvPr id="82" name="TextBox 81">
              <a:extLst>
                <a:ext uri="{FF2B5EF4-FFF2-40B4-BE49-F238E27FC236}">
                  <a16:creationId xmlns:a16="http://schemas.microsoft.com/office/drawing/2014/main" id="{A6CC4BBB-AC0F-4FF7-A7A9-0E40C54F2B6F}"/>
                </a:ext>
              </a:extLst>
            </p:cNvPr>
            <p:cNvSpPr txBox="1"/>
            <p:nvPr/>
          </p:nvSpPr>
          <p:spPr>
            <a:xfrm>
              <a:off x="696927" y="2921195"/>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3 × 6 = 18</a:t>
              </a:r>
            </a:p>
          </p:txBody>
        </p:sp>
        <p:sp>
          <p:nvSpPr>
            <p:cNvPr id="83" name="TextBox 82">
              <a:extLst>
                <a:ext uri="{FF2B5EF4-FFF2-40B4-BE49-F238E27FC236}">
                  <a16:creationId xmlns:a16="http://schemas.microsoft.com/office/drawing/2014/main" id="{DDD46986-4DD0-442F-B6C0-A4BDD850A44D}"/>
                </a:ext>
              </a:extLst>
            </p:cNvPr>
            <p:cNvSpPr txBox="1"/>
            <p:nvPr/>
          </p:nvSpPr>
          <p:spPr>
            <a:xfrm>
              <a:off x="696927" y="3254839"/>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4 × 6 = 24</a:t>
              </a:r>
            </a:p>
          </p:txBody>
        </p:sp>
        <p:sp>
          <p:nvSpPr>
            <p:cNvPr id="84" name="TextBox 83">
              <a:extLst>
                <a:ext uri="{FF2B5EF4-FFF2-40B4-BE49-F238E27FC236}">
                  <a16:creationId xmlns:a16="http://schemas.microsoft.com/office/drawing/2014/main" id="{6B378F0B-2BD7-40C6-BA7C-2A1AC8BB04F1}"/>
                </a:ext>
              </a:extLst>
            </p:cNvPr>
            <p:cNvSpPr txBox="1"/>
            <p:nvPr/>
          </p:nvSpPr>
          <p:spPr>
            <a:xfrm>
              <a:off x="696927" y="3588483"/>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5 × 6 = 30</a:t>
              </a:r>
            </a:p>
          </p:txBody>
        </p:sp>
        <p:sp>
          <p:nvSpPr>
            <p:cNvPr id="85" name="TextBox 84">
              <a:extLst>
                <a:ext uri="{FF2B5EF4-FFF2-40B4-BE49-F238E27FC236}">
                  <a16:creationId xmlns:a16="http://schemas.microsoft.com/office/drawing/2014/main" id="{08E77DF3-B024-46B3-A74B-1D5B32471A2E}"/>
                </a:ext>
              </a:extLst>
            </p:cNvPr>
            <p:cNvSpPr txBox="1"/>
            <p:nvPr/>
          </p:nvSpPr>
          <p:spPr>
            <a:xfrm>
              <a:off x="696927" y="3922127"/>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6 = 36</a:t>
              </a:r>
            </a:p>
          </p:txBody>
        </p:sp>
        <p:sp>
          <p:nvSpPr>
            <p:cNvPr id="86" name="TextBox 85">
              <a:extLst>
                <a:ext uri="{FF2B5EF4-FFF2-40B4-BE49-F238E27FC236}">
                  <a16:creationId xmlns:a16="http://schemas.microsoft.com/office/drawing/2014/main" id="{99429EDE-E170-43D7-B78F-8F8F8BB89CED}"/>
                </a:ext>
              </a:extLst>
            </p:cNvPr>
            <p:cNvSpPr txBox="1"/>
            <p:nvPr/>
          </p:nvSpPr>
          <p:spPr>
            <a:xfrm>
              <a:off x="696927" y="4255771"/>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7 × 6 = 42</a:t>
              </a:r>
            </a:p>
          </p:txBody>
        </p:sp>
        <p:sp>
          <p:nvSpPr>
            <p:cNvPr id="87" name="TextBox 86">
              <a:extLst>
                <a:ext uri="{FF2B5EF4-FFF2-40B4-BE49-F238E27FC236}">
                  <a16:creationId xmlns:a16="http://schemas.microsoft.com/office/drawing/2014/main" id="{B3ADB489-B810-4D4A-B612-C1BD451FF905}"/>
                </a:ext>
              </a:extLst>
            </p:cNvPr>
            <p:cNvSpPr txBox="1"/>
            <p:nvPr/>
          </p:nvSpPr>
          <p:spPr>
            <a:xfrm>
              <a:off x="696927" y="4589415"/>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8 × 6 = 48</a:t>
              </a:r>
            </a:p>
          </p:txBody>
        </p:sp>
        <p:sp>
          <p:nvSpPr>
            <p:cNvPr id="88" name="TextBox 87">
              <a:extLst>
                <a:ext uri="{FF2B5EF4-FFF2-40B4-BE49-F238E27FC236}">
                  <a16:creationId xmlns:a16="http://schemas.microsoft.com/office/drawing/2014/main" id="{3FB0535F-A02B-4588-8B96-DDB1D2E7EFF8}"/>
                </a:ext>
              </a:extLst>
            </p:cNvPr>
            <p:cNvSpPr txBox="1"/>
            <p:nvPr/>
          </p:nvSpPr>
          <p:spPr>
            <a:xfrm>
              <a:off x="696927" y="4923059"/>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9 × 6 = 54</a:t>
              </a:r>
            </a:p>
          </p:txBody>
        </p:sp>
        <p:sp>
          <p:nvSpPr>
            <p:cNvPr id="89" name="TextBox 88">
              <a:extLst>
                <a:ext uri="{FF2B5EF4-FFF2-40B4-BE49-F238E27FC236}">
                  <a16:creationId xmlns:a16="http://schemas.microsoft.com/office/drawing/2014/main" id="{B5A94254-A898-415E-8E12-2682710BF454}"/>
                </a:ext>
              </a:extLst>
            </p:cNvPr>
            <p:cNvSpPr txBox="1"/>
            <p:nvPr/>
          </p:nvSpPr>
          <p:spPr>
            <a:xfrm>
              <a:off x="586849" y="5256703"/>
              <a:ext cx="135165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10 × 6 = 60</a:t>
              </a:r>
            </a:p>
          </p:txBody>
        </p:sp>
        <p:sp>
          <p:nvSpPr>
            <p:cNvPr id="90" name="TextBox 89">
              <a:extLst>
                <a:ext uri="{FF2B5EF4-FFF2-40B4-BE49-F238E27FC236}">
                  <a16:creationId xmlns:a16="http://schemas.microsoft.com/office/drawing/2014/main" id="{297D21C2-6BE3-42F5-892D-24330F1157F0}"/>
                </a:ext>
              </a:extLst>
            </p:cNvPr>
            <p:cNvSpPr txBox="1"/>
            <p:nvPr/>
          </p:nvSpPr>
          <p:spPr>
            <a:xfrm>
              <a:off x="585806" y="5590347"/>
              <a:ext cx="1334531"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11 × 6 = 66</a:t>
              </a:r>
            </a:p>
          </p:txBody>
        </p:sp>
        <p:sp>
          <p:nvSpPr>
            <p:cNvPr id="91" name="TextBox 90">
              <a:extLst>
                <a:ext uri="{FF2B5EF4-FFF2-40B4-BE49-F238E27FC236}">
                  <a16:creationId xmlns:a16="http://schemas.microsoft.com/office/drawing/2014/main" id="{B63C33B2-7D2D-4308-A8BE-11680DB07620}"/>
                </a:ext>
              </a:extLst>
            </p:cNvPr>
            <p:cNvSpPr txBox="1"/>
            <p:nvPr/>
          </p:nvSpPr>
          <p:spPr>
            <a:xfrm>
              <a:off x="568686" y="5923995"/>
              <a:ext cx="135165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12 × 6 = 72</a:t>
              </a:r>
            </a:p>
          </p:txBody>
        </p:sp>
        <p:sp>
          <p:nvSpPr>
            <p:cNvPr id="173" name="TextBox 172">
              <a:extLst>
                <a:ext uri="{FF2B5EF4-FFF2-40B4-BE49-F238E27FC236}">
                  <a16:creationId xmlns:a16="http://schemas.microsoft.com/office/drawing/2014/main" id="{B156C57C-80F5-41C6-BA98-44490D7DB169}"/>
                </a:ext>
              </a:extLst>
            </p:cNvPr>
            <p:cNvSpPr txBox="1"/>
            <p:nvPr/>
          </p:nvSpPr>
          <p:spPr>
            <a:xfrm>
              <a:off x="696925" y="1920263"/>
              <a:ext cx="109517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0 × 6 = 0</a:t>
              </a:r>
            </a:p>
          </p:txBody>
        </p:sp>
      </p:grpSp>
      <p:grpSp>
        <p:nvGrpSpPr>
          <p:cNvPr id="104" name="Group 103">
            <a:extLst>
              <a:ext uri="{FF2B5EF4-FFF2-40B4-BE49-F238E27FC236}">
                <a16:creationId xmlns:a16="http://schemas.microsoft.com/office/drawing/2014/main" id="{6FE73933-1DC1-4FA7-BE36-A7C37E17C11F}"/>
              </a:ext>
            </a:extLst>
          </p:cNvPr>
          <p:cNvGrpSpPr/>
          <p:nvPr/>
        </p:nvGrpSpPr>
        <p:grpSpPr>
          <a:xfrm>
            <a:off x="3289917" y="1550825"/>
            <a:ext cx="1361256" cy="4382252"/>
            <a:chOff x="2273350" y="1550459"/>
            <a:chExt cx="1361256" cy="4382252"/>
          </a:xfrm>
        </p:grpSpPr>
        <p:sp>
          <p:nvSpPr>
            <p:cNvPr id="92" name="TextBox 91">
              <a:extLst>
                <a:ext uri="{FF2B5EF4-FFF2-40B4-BE49-F238E27FC236}">
                  <a16:creationId xmlns:a16="http://schemas.microsoft.com/office/drawing/2014/main" id="{F65A00D8-9288-4E78-86C2-ADA344763089}"/>
                </a:ext>
              </a:extLst>
            </p:cNvPr>
            <p:cNvSpPr txBox="1"/>
            <p:nvPr/>
          </p:nvSpPr>
          <p:spPr>
            <a:xfrm>
              <a:off x="2402633" y="1893291"/>
              <a:ext cx="109517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6 × 1 </a:t>
              </a:r>
              <a:r>
                <a:rPr kumimoji="0" lang="en-GB" sz="1800" b="0" i="0" u="none" strike="noStrike" kern="1200" cap="none" spc="0" normalizeH="0" baseline="0" noProof="0" dirty="0">
                  <a:ln>
                    <a:noFill/>
                  </a:ln>
                  <a:solidFill>
                    <a:srgbClr val="000000"/>
                  </a:solidFill>
                  <a:effectLst/>
                  <a:uLnTx/>
                  <a:uFillTx/>
                  <a:latin typeface="Arial"/>
                  <a:ea typeface="+mn-ea"/>
                  <a:cs typeface="+mn-cs"/>
                </a:rPr>
                <a:t>= 6</a:t>
              </a:r>
            </a:p>
          </p:txBody>
        </p:sp>
        <p:sp>
          <p:nvSpPr>
            <p:cNvPr id="93" name="TextBox 92">
              <a:extLst>
                <a:ext uri="{FF2B5EF4-FFF2-40B4-BE49-F238E27FC236}">
                  <a16:creationId xmlns:a16="http://schemas.microsoft.com/office/drawing/2014/main" id="{C1725788-2737-4A8F-8DFD-00449A670621}"/>
                </a:ext>
              </a:extLst>
            </p:cNvPr>
            <p:cNvSpPr txBox="1"/>
            <p:nvPr/>
          </p:nvSpPr>
          <p:spPr>
            <a:xfrm>
              <a:off x="2402635" y="2226935"/>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2 = 12</a:t>
              </a:r>
            </a:p>
          </p:txBody>
        </p:sp>
        <p:sp>
          <p:nvSpPr>
            <p:cNvPr id="94" name="TextBox 93">
              <a:extLst>
                <a:ext uri="{FF2B5EF4-FFF2-40B4-BE49-F238E27FC236}">
                  <a16:creationId xmlns:a16="http://schemas.microsoft.com/office/drawing/2014/main" id="{08DCC276-36A8-4135-8C7C-FA96B1F018EA}"/>
                </a:ext>
              </a:extLst>
            </p:cNvPr>
            <p:cNvSpPr txBox="1"/>
            <p:nvPr/>
          </p:nvSpPr>
          <p:spPr>
            <a:xfrm>
              <a:off x="2402635" y="2560579"/>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3 = 18</a:t>
              </a:r>
            </a:p>
          </p:txBody>
        </p:sp>
        <p:sp>
          <p:nvSpPr>
            <p:cNvPr id="95" name="TextBox 94">
              <a:extLst>
                <a:ext uri="{FF2B5EF4-FFF2-40B4-BE49-F238E27FC236}">
                  <a16:creationId xmlns:a16="http://schemas.microsoft.com/office/drawing/2014/main" id="{F7030910-CE11-41DC-AFB4-87D4ABF7F194}"/>
                </a:ext>
              </a:extLst>
            </p:cNvPr>
            <p:cNvSpPr txBox="1"/>
            <p:nvPr/>
          </p:nvSpPr>
          <p:spPr>
            <a:xfrm>
              <a:off x="2402635" y="2894223"/>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4 = 24</a:t>
              </a:r>
            </a:p>
          </p:txBody>
        </p:sp>
        <p:sp>
          <p:nvSpPr>
            <p:cNvPr id="96" name="TextBox 95">
              <a:extLst>
                <a:ext uri="{FF2B5EF4-FFF2-40B4-BE49-F238E27FC236}">
                  <a16:creationId xmlns:a16="http://schemas.microsoft.com/office/drawing/2014/main" id="{F6730F68-0FFB-4C06-937B-80A314635280}"/>
                </a:ext>
              </a:extLst>
            </p:cNvPr>
            <p:cNvSpPr txBox="1"/>
            <p:nvPr/>
          </p:nvSpPr>
          <p:spPr>
            <a:xfrm>
              <a:off x="2402635" y="3227867"/>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5 = 30</a:t>
              </a:r>
            </a:p>
          </p:txBody>
        </p:sp>
        <p:sp>
          <p:nvSpPr>
            <p:cNvPr id="97" name="TextBox 96">
              <a:extLst>
                <a:ext uri="{FF2B5EF4-FFF2-40B4-BE49-F238E27FC236}">
                  <a16:creationId xmlns:a16="http://schemas.microsoft.com/office/drawing/2014/main" id="{9AF42428-65B9-40D6-8CC0-1E3DFEAC9575}"/>
                </a:ext>
              </a:extLst>
            </p:cNvPr>
            <p:cNvSpPr txBox="1"/>
            <p:nvPr/>
          </p:nvSpPr>
          <p:spPr>
            <a:xfrm>
              <a:off x="2402635" y="3561511"/>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6 = 36</a:t>
              </a:r>
            </a:p>
          </p:txBody>
        </p:sp>
        <p:sp>
          <p:nvSpPr>
            <p:cNvPr id="98" name="TextBox 97">
              <a:extLst>
                <a:ext uri="{FF2B5EF4-FFF2-40B4-BE49-F238E27FC236}">
                  <a16:creationId xmlns:a16="http://schemas.microsoft.com/office/drawing/2014/main" id="{4946C258-D7F5-4DD5-BCD9-481F5A2CAF18}"/>
                </a:ext>
              </a:extLst>
            </p:cNvPr>
            <p:cNvSpPr txBox="1"/>
            <p:nvPr/>
          </p:nvSpPr>
          <p:spPr>
            <a:xfrm>
              <a:off x="2402635" y="3895155"/>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7 = 42</a:t>
              </a:r>
            </a:p>
          </p:txBody>
        </p:sp>
        <p:sp>
          <p:nvSpPr>
            <p:cNvPr id="99" name="TextBox 98">
              <a:extLst>
                <a:ext uri="{FF2B5EF4-FFF2-40B4-BE49-F238E27FC236}">
                  <a16:creationId xmlns:a16="http://schemas.microsoft.com/office/drawing/2014/main" id="{C7343236-0AD8-451B-A74D-5C840BDE7800}"/>
                </a:ext>
              </a:extLst>
            </p:cNvPr>
            <p:cNvSpPr txBox="1"/>
            <p:nvPr/>
          </p:nvSpPr>
          <p:spPr>
            <a:xfrm>
              <a:off x="2402635" y="4228799"/>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8 = 48</a:t>
              </a:r>
            </a:p>
          </p:txBody>
        </p:sp>
        <p:sp>
          <p:nvSpPr>
            <p:cNvPr id="100" name="TextBox 99">
              <a:extLst>
                <a:ext uri="{FF2B5EF4-FFF2-40B4-BE49-F238E27FC236}">
                  <a16:creationId xmlns:a16="http://schemas.microsoft.com/office/drawing/2014/main" id="{A60E5B66-7658-4511-BBFF-566AFA7B786F}"/>
                </a:ext>
              </a:extLst>
            </p:cNvPr>
            <p:cNvSpPr txBox="1"/>
            <p:nvPr/>
          </p:nvSpPr>
          <p:spPr>
            <a:xfrm>
              <a:off x="2402635" y="4562443"/>
              <a:ext cx="122341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9 = 54</a:t>
              </a:r>
            </a:p>
          </p:txBody>
        </p:sp>
        <p:sp>
          <p:nvSpPr>
            <p:cNvPr id="101" name="TextBox 100">
              <a:extLst>
                <a:ext uri="{FF2B5EF4-FFF2-40B4-BE49-F238E27FC236}">
                  <a16:creationId xmlns:a16="http://schemas.microsoft.com/office/drawing/2014/main" id="{46E594E9-7D36-4473-B80F-581C93AC2D1D}"/>
                </a:ext>
              </a:extLst>
            </p:cNvPr>
            <p:cNvSpPr txBox="1"/>
            <p:nvPr/>
          </p:nvSpPr>
          <p:spPr>
            <a:xfrm>
              <a:off x="2273350" y="4896087"/>
              <a:ext cx="135165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6 × 10 </a:t>
              </a:r>
              <a:r>
                <a:rPr kumimoji="0" lang="en-GB" sz="1800" b="0" i="0" u="none" strike="noStrike" kern="1200" cap="none" spc="0" normalizeH="0" baseline="0" noProof="0" dirty="0">
                  <a:ln>
                    <a:noFill/>
                  </a:ln>
                  <a:solidFill>
                    <a:srgbClr val="000000"/>
                  </a:solidFill>
                  <a:effectLst/>
                  <a:uLnTx/>
                  <a:uFillTx/>
                  <a:latin typeface="Arial"/>
                  <a:ea typeface="+mn-ea"/>
                  <a:cs typeface="+mn-cs"/>
                </a:rPr>
                <a:t>= 60</a:t>
              </a:r>
            </a:p>
          </p:txBody>
        </p:sp>
        <p:sp>
          <p:nvSpPr>
            <p:cNvPr id="102" name="TextBox 101">
              <a:extLst>
                <a:ext uri="{FF2B5EF4-FFF2-40B4-BE49-F238E27FC236}">
                  <a16:creationId xmlns:a16="http://schemas.microsoft.com/office/drawing/2014/main" id="{08473ED9-A1FB-4659-9D73-4845DAD19E4F}"/>
                </a:ext>
              </a:extLst>
            </p:cNvPr>
            <p:cNvSpPr txBox="1"/>
            <p:nvPr/>
          </p:nvSpPr>
          <p:spPr>
            <a:xfrm>
              <a:off x="2291514" y="5229731"/>
              <a:ext cx="1334531"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11 = 66</a:t>
              </a:r>
            </a:p>
          </p:txBody>
        </p:sp>
        <p:sp>
          <p:nvSpPr>
            <p:cNvPr id="103" name="TextBox 102">
              <a:extLst>
                <a:ext uri="{FF2B5EF4-FFF2-40B4-BE49-F238E27FC236}">
                  <a16:creationId xmlns:a16="http://schemas.microsoft.com/office/drawing/2014/main" id="{87531F4A-3299-4192-98B1-5AF393383F6A}"/>
                </a:ext>
              </a:extLst>
            </p:cNvPr>
            <p:cNvSpPr txBox="1"/>
            <p:nvPr/>
          </p:nvSpPr>
          <p:spPr>
            <a:xfrm>
              <a:off x="2282954" y="5563379"/>
              <a:ext cx="135165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12 = 72</a:t>
              </a:r>
            </a:p>
          </p:txBody>
        </p:sp>
        <p:sp>
          <p:nvSpPr>
            <p:cNvPr id="175" name="TextBox 174">
              <a:extLst>
                <a:ext uri="{FF2B5EF4-FFF2-40B4-BE49-F238E27FC236}">
                  <a16:creationId xmlns:a16="http://schemas.microsoft.com/office/drawing/2014/main" id="{BC1E8804-EE8F-4B9C-8BC9-C7AA220D053F}"/>
                </a:ext>
              </a:extLst>
            </p:cNvPr>
            <p:cNvSpPr txBox="1"/>
            <p:nvPr/>
          </p:nvSpPr>
          <p:spPr>
            <a:xfrm>
              <a:off x="2402633" y="1550459"/>
              <a:ext cx="1095172" cy="369332"/>
            </a:xfrm>
            <a:prstGeom prst="rect">
              <a:avLst/>
            </a:prstGeom>
            <a:noFill/>
            <a:ln>
              <a:noFill/>
            </a:ln>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6 × 0 = 0</a:t>
              </a:r>
            </a:p>
          </p:txBody>
        </p:sp>
      </p:grpSp>
      <p:grpSp>
        <p:nvGrpSpPr>
          <p:cNvPr id="121" name="Group 120">
            <a:extLst>
              <a:ext uri="{FF2B5EF4-FFF2-40B4-BE49-F238E27FC236}">
                <a16:creationId xmlns:a16="http://schemas.microsoft.com/office/drawing/2014/main" id="{4B32AC4D-02FA-4C19-BEF2-4093CE52E2AC}"/>
              </a:ext>
            </a:extLst>
          </p:cNvPr>
          <p:cNvGrpSpPr/>
          <p:nvPr/>
        </p:nvGrpSpPr>
        <p:grpSpPr>
          <a:xfrm>
            <a:off x="2714185" y="1703157"/>
            <a:ext cx="2508323" cy="400110"/>
            <a:chOff x="1921734" y="1955622"/>
            <a:chExt cx="2508323" cy="400110"/>
          </a:xfrm>
        </p:grpSpPr>
        <p:pic>
          <p:nvPicPr>
            <p:cNvPr id="108" name="Picture 107" descr="A picture containing light, drawing&#10;&#10;Description automatically generated">
              <a:extLst>
                <a:ext uri="{FF2B5EF4-FFF2-40B4-BE49-F238E27FC236}">
                  <a16:creationId xmlns:a16="http://schemas.microsoft.com/office/drawing/2014/main" id="{3DE338D1-1B4C-45D9-A865-5210B7483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1921734" y="1971144"/>
              <a:ext cx="124683" cy="384588"/>
            </a:xfrm>
            <a:prstGeom prst="rect">
              <a:avLst/>
            </a:prstGeom>
          </p:spPr>
        </p:pic>
        <p:sp>
          <p:nvSpPr>
            <p:cNvPr id="109" name="Rectangle 108">
              <a:extLst>
                <a:ext uri="{FF2B5EF4-FFF2-40B4-BE49-F238E27FC236}">
                  <a16:creationId xmlns:a16="http://schemas.microsoft.com/office/drawing/2014/main" id="{FA946E6F-65F4-49D9-BCA6-2FC36285A6BF}"/>
                </a:ext>
              </a:extLst>
            </p:cNvPr>
            <p:cNvSpPr/>
            <p:nvPr/>
          </p:nvSpPr>
          <p:spPr>
            <a:xfrm>
              <a:off x="2018874"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pic>
          <p:nvPicPr>
            <p:cNvPr id="116" name="Picture 115" descr="A picture containing light, drawing&#10;&#10;Description automatically generated">
              <a:extLst>
                <a:ext uri="{FF2B5EF4-FFF2-40B4-BE49-F238E27FC236}">
                  <a16:creationId xmlns:a16="http://schemas.microsoft.com/office/drawing/2014/main" id="{429340FB-CD61-4394-832C-760B43F78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3784919" y="1971144"/>
              <a:ext cx="124683" cy="384588"/>
            </a:xfrm>
            <a:prstGeom prst="rect">
              <a:avLst/>
            </a:prstGeom>
          </p:spPr>
        </p:pic>
        <p:sp>
          <p:nvSpPr>
            <p:cNvPr id="117" name="Rectangle 116">
              <a:extLst>
                <a:ext uri="{FF2B5EF4-FFF2-40B4-BE49-F238E27FC236}">
                  <a16:creationId xmlns:a16="http://schemas.microsoft.com/office/drawing/2014/main" id="{D4E449CB-A98A-4615-BEDB-02B8F400AD6A}"/>
                </a:ext>
              </a:extLst>
            </p:cNvPr>
            <p:cNvSpPr/>
            <p:nvPr/>
          </p:nvSpPr>
          <p:spPr>
            <a:xfrm>
              <a:off x="3882059"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grpSp>
      <p:grpSp>
        <p:nvGrpSpPr>
          <p:cNvPr id="158" name="Group 157">
            <a:extLst>
              <a:ext uri="{FF2B5EF4-FFF2-40B4-BE49-F238E27FC236}">
                <a16:creationId xmlns:a16="http://schemas.microsoft.com/office/drawing/2014/main" id="{178DA96D-B277-4FEC-8EB2-673B16DA9FA1}"/>
              </a:ext>
            </a:extLst>
          </p:cNvPr>
          <p:cNvGrpSpPr/>
          <p:nvPr/>
        </p:nvGrpSpPr>
        <p:grpSpPr>
          <a:xfrm>
            <a:off x="2714185" y="2047825"/>
            <a:ext cx="2508323" cy="400110"/>
            <a:chOff x="1921734" y="1955622"/>
            <a:chExt cx="2508323" cy="400110"/>
          </a:xfrm>
        </p:grpSpPr>
        <p:pic>
          <p:nvPicPr>
            <p:cNvPr id="159" name="Picture 158" descr="A picture containing light, drawing&#10;&#10;Description automatically generated">
              <a:extLst>
                <a:ext uri="{FF2B5EF4-FFF2-40B4-BE49-F238E27FC236}">
                  <a16:creationId xmlns:a16="http://schemas.microsoft.com/office/drawing/2014/main" id="{9D5B8C6E-917C-4848-BD41-7741446DE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1921734" y="1971144"/>
              <a:ext cx="124683" cy="384588"/>
            </a:xfrm>
            <a:prstGeom prst="rect">
              <a:avLst/>
            </a:prstGeom>
          </p:spPr>
        </p:pic>
        <p:sp>
          <p:nvSpPr>
            <p:cNvPr id="160" name="Rectangle 159">
              <a:extLst>
                <a:ext uri="{FF2B5EF4-FFF2-40B4-BE49-F238E27FC236}">
                  <a16:creationId xmlns:a16="http://schemas.microsoft.com/office/drawing/2014/main" id="{A40E9764-A5C4-4E04-8F35-DA81200907F4}"/>
                </a:ext>
              </a:extLst>
            </p:cNvPr>
            <p:cNvSpPr/>
            <p:nvPr/>
          </p:nvSpPr>
          <p:spPr>
            <a:xfrm>
              <a:off x="2018874"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pic>
          <p:nvPicPr>
            <p:cNvPr id="161" name="Picture 160" descr="A picture containing light, drawing&#10;&#10;Description automatically generated">
              <a:extLst>
                <a:ext uri="{FF2B5EF4-FFF2-40B4-BE49-F238E27FC236}">
                  <a16:creationId xmlns:a16="http://schemas.microsoft.com/office/drawing/2014/main" id="{148EC8EA-3BD8-40F3-A57C-7DAAA48ED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3784919" y="1971144"/>
              <a:ext cx="124683" cy="384588"/>
            </a:xfrm>
            <a:prstGeom prst="rect">
              <a:avLst/>
            </a:prstGeom>
          </p:spPr>
        </p:pic>
        <p:sp>
          <p:nvSpPr>
            <p:cNvPr id="162" name="Rectangle 161">
              <a:extLst>
                <a:ext uri="{FF2B5EF4-FFF2-40B4-BE49-F238E27FC236}">
                  <a16:creationId xmlns:a16="http://schemas.microsoft.com/office/drawing/2014/main" id="{E724D0A1-42D0-43A0-87D0-FE8E3B34F2FD}"/>
                </a:ext>
              </a:extLst>
            </p:cNvPr>
            <p:cNvSpPr/>
            <p:nvPr/>
          </p:nvSpPr>
          <p:spPr>
            <a:xfrm>
              <a:off x="3882059"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grpSp>
      <p:grpSp>
        <p:nvGrpSpPr>
          <p:cNvPr id="163" name="Group 162">
            <a:extLst>
              <a:ext uri="{FF2B5EF4-FFF2-40B4-BE49-F238E27FC236}">
                <a16:creationId xmlns:a16="http://schemas.microsoft.com/office/drawing/2014/main" id="{1E4A26E6-6A33-42C4-8F86-C77DF5398841}"/>
              </a:ext>
            </a:extLst>
          </p:cNvPr>
          <p:cNvGrpSpPr/>
          <p:nvPr/>
        </p:nvGrpSpPr>
        <p:grpSpPr>
          <a:xfrm>
            <a:off x="2714185" y="2386373"/>
            <a:ext cx="2508323" cy="400110"/>
            <a:chOff x="1921734" y="1955622"/>
            <a:chExt cx="2508323" cy="400110"/>
          </a:xfrm>
        </p:grpSpPr>
        <p:pic>
          <p:nvPicPr>
            <p:cNvPr id="164" name="Picture 163" descr="A picture containing light, drawing&#10;&#10;Description automatically generated">
              <a:extLst>
                <a:ext uri="{FF2B5EF4-FFF2-40B4-BE49-F238E27FC236}">
                  <a16:creationId xmlns:a16="http://schemas.microsoft.com/office/drawing/2014/main" id="{7EB9FD11-70C3-4D1B-9DC7-C63D6A3EB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1921734" y="1971144"/>
              <a:ext cx="124683" cy="384588"/>
            </a:xfrm>
            <a:prstGeom prst="rect">
              <a:avLst/>
            </a:prstGeom>
          </p:spPr>
        </p:pic>
        <p:sp>
          <p:nvSpPr>
            <p:cNvPr id="165" name="Rectangle 164">
              <a:extLst>
                <a:ext uri="{FF2B5EF4-FFF2-40B4-BE49-F238E27FC236}">
                  <a16:creationId xmlns:a16="http://schemas.microsoft.com/office/drawing/2014/main" id="{55D001DA-6C0A-432D-8DC9-A4E63F8A5744}"/>
                </a:ext>
              </a:extLst>
            </p:cNvPr>
            <p:cNvSpPr/>
            <p:nvPr/>
          </p:nvSpPr>
          <p:spPr>
            <a:xfrm>
              <a:off x="2018874"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pic>
          <p:nvPicPr>
            <p:cNvPr id="166" name="Picture 165" descr="A picture containing light, drawing&#10;&#10;Description automatically generated">
              <a:extLst>
                <a:ext uri="{FF2B5EF4-FFF2-40B4-BE49-F238E27FC236}">
                  <a16:creationId xmlns:a16="http://schemas.microsoft.com/office/drawing/2014/main" id="{38B4C3DC-30EB-4374-9313-F847AF43C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3784919" y="1971144"/>
              <a:ext cx="124683" cy="384588"/>
            </a:xfrm>
            <a:prstGeom prst="rect">
              <a:avLst/>
            </a:prstGeom>
          </p:spPr>
        </p:pic>
        <p:sp>
          <p:nvSpPr>
            <p:cNvPr id="167" name="Rectangle 166">
              <a:extLst>
                <a:ext uri="{FF2B5EF4-FFF2-40B4-BE49-F238E27FC236}">
                  <a16:creationId xmlns:a16="http://schemas.microsoft.com/office/drawing/2014/main" id="{1596570F-53C4-4F6E-9D76-6631F167C58E}"/>
                </a:ext>
              </a:extLst>
            </p:cNvPr>
            <p:cNvSpPr/>
            <p:nvPr/>
          </p:nvSpPr>
          <p:spPr>
            <a:xfrm>
              <a:off x="3882059"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grpSp>
      <p:grpSp>
        <p:nvGrpSpPr>
          <p:cNvPr id="168" name="Group 167">
            <a:extLst>
              <a:ext uri="{FF2B5EF4-FFF2-40B4-BE49-F238E27FC236}">
                <a16:creationId xmlns:a16="http://schemas.microsoft.com/office/drawing/2014/main" id="{9836C61C-BF81-483B-9DD7-E3BCF6834C9A}"/>
              </a:ext>
            </a:extLst>
          </p:cNvPr>
          <p:cNvGrpSpPr/>
          <p:nvPr/>
        </p:nvGrpSpPr>
        <p:grpSpPr>
          <a:xfrm>
            <a:off x="2714185" y="2730324"/>
            <a:ext cx="2508323" cy="400110"/>
            <a:chOff x="1921734" y="1955622"/>
            <a:chExt cx="2508323" cy="400110"/>
          </a:xfrm>
        </p:grpSpPr>
        <p:pic>
          <p:nvPicPr>
            <p:cNvPr id="169" name="Picture 168" descr="A picture containing light, drawing&#10;&#10;Description automatically generated">
              <a:extLst>
                <a:ext uri="{FF2B5EF4-FFF2-40B4-BE49-F238E27FC236}">
                  <a16:creationId xmlns:a16="http://schemas.microsoft.com/office/drawing/2014/main" id="{6C275617-ABEA-42BF-A307-664CB8ECA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1921734" y="1971144"/>
              <a:ext cx="124683" cy="384588"/>
            </a:xfrm>
            <a:prstGeom prst="rect">
              <a:avLst/>
            </a:prstGeom>
          </p:spPr>
        </p:pic>
        <p:sp>
          <p:nvSpPr>
            <p:cNvPr id="170" name="Rectangle 169">
              <a:extLst>
                <a:ext uri="{FF2B5EF4-FFF2-40B4-BE49-F238E27FC236}">
                  <a16:creationId xmlns:a16="http://schemas.microsoft.com/office/drawing/2014/main" id="{EE6E94F9-746C-443D-A0A1-F03452AE698D}"/>
                </a:ext>
              </a:extLst>
            </p:cNvPr>
            <p:cNvSpPr/>
            <p:nvPr/>
          </p:nvSpPr>
          <p:spPr>
            <a:xfrm>
              <a:off x="2018874"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pic>
          <p:nvPicPr>
            <p:cNvPr id="171" name="Picture 170" descr="A picture containing light, drawing&#10;&#10;Description automatically generated">
              <a:extLst>
                <a:ext uri="{FF2B5EF4-FFF2-40B4-BE49-F238E27FC236}">
                  <a16:creationId xmlns:a16="http://schemas.microsoft.com/office/drawing/2014/main" id="{F2C0C566-5D3A-4C78-B99C-9626BDC52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3784919" y="1971144"/>
              <a:ext cx="124683" cy="384588"/>
            </a:xfrm>
            <a:prstGeom prst="rect">
              <a:avLst/>
            </a:prstGeom>
          </p:spPr>
        </p:pic>
        <p:sp>
          <p:nvSpPr>
            <p:cNvPr id="172" name="Rectangle 171">
              <a:extLst>
                <a:ext uri="{FF2B5EF4-FFF2-40B4-BE49-F238E27FC236}">
                  <a16:creationId xmlns:a16="http://schemas.microsoft.com/office/drawing/2014/main" id="{A145FE57-8881-4765-87CA-82F6847E5519}"/>
                </a:ext>
              </a:extLst>
            </p:cNvPr>
            <p:cNvSpPr/>
            <p:nvPr/>
          </p:nvSpPr>
          <p:spPr>
            <a:xfrm>
              <a:off x="3882059"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grpSp>
      <p:sp>
        <p:nvSpPr>
          <p:cNvPr id="114" name="Rectangle 113">
            <a:extLst>
              <a:ext uri="{FF2B5EF4-FFF2-40B4-BE49-F238E27FC236}">
                <a16:creationId xmlns:a16="http://schemas.microsoft.com/office/drawing/2014/main" id="{BE15E6ED-CAEC-4344-997A-7D79D641C104}"/>
              </a:ext>
            </a:extLst>
          </p:cNvPr>
          <p:cNvSpPr/>
          <p:nvPr/>
        </p:nvSpPr>
        <p:spPr>
          <a:xfrm>
            <a:off x="6461761" y="4405303"/>
            <a:ext cx="3557261" cy="936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126" name="Group 125">
            <a:extLst>
              <a:ext uri="{FF2B5EF4-FFF2-40B4-BE49-F238E27FC236}">
                <a16:creationId xmlns:a16="http://schemas.microsoft.com/office/drawing/2014/main" id="{90E377EA-5540-4C0D-92C3-0134E7E5AD03}"/>
              </a:ext>
            </a:extLst>
          </p:cNvPr>
          <p:cNvGrpSpPr/>
          <p:nvPr/>
        </p:nvGrpSpPr>
        <p:grpSpPr>
          <a:xfrm>
            <a:off x="2714185" y="3075888"/>
            <a:ext cx="2508323" cy="400110"/>
            <a:chOff x="1921734" y="1955622"/>
            <a:chExt cx="2508323" cy="400110"/>
          </a:xfrm>
        </p:grpSpPr>
        <p:pic>
          <p:nvPicPr>
            <p:cNvPr id="127" name="Picture 126" descr="A picture containing light, drawing&#10;&#10;Description automatically generated">
              <a:extLst>
                <a:ext uri="{FF2B5EF4-FFF2-40B4-BE49-F238E27FC236}">
                  <a16:creationId xmlns:a16="http://schemas.microsoft.com/office/drawing/2014/main" id="{91C65C73-397E-422C-80D4-7513E987F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1921734" y="1971144"/>
              <a:ext cx="124683" cy="384588"/>
            </a:xfrm>
            <a:prstGeom prst="rect">
              <a:avLst/>
            </a:prstGeom>
          </p:spPr>
        </p:pic>
        <p:sp>
          <p:nvSpPr>
            <p:cNvPr id="128" name="Rectangle 127">
              <a:extLst>
                <a:ext uri="{FF2B5EF4-FFF2-40B4-BE49-F238E27FC236}">
                  <a16:creationId xmlns:a16="http://schemas.microsoft.com/office/drawing/2014/main" id="{2C51BDEB-01DE-46B4-8876-CF4BBE83A9FC}"/>
                </a:ext>
              </a:extLst>
            </p:cNvPr>
            <p:cNvSpPr/>
            <p:nvPr/>
          </p:nvSpPr>
          <p:spPr>
            <a:xfrm>
              <a:off x="2018874"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pic>
          <p:nvPicPr>
            <p:cNvPr id="129" name="Picture 128" descr="A picture containing light, drawing&#10;&#10;Description automatically generated">
              <a:extLst>
                <a:ext uri="{FF2B5EF4-FFF2-40B4-BE49-F238E27FC236}">
                  <a16:creationId xmlns:a16="http://schemas.microsoft.com/office/drawing/2014/main" id="{D4BC23FF-CA9E-4023-AD9A-DB405F47A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3784919" y="1971144"/>
              <a:ext cx="124683" cy="384588"/>
            </a:xfrm>
            <a:prstGeom prst="rect">
              <a:avLst/>
            </a:prstGeom>
          </p:spPr>
        </p:pic>
        <p:sp>
          <p:nvSpPr>
            <p:cNvPr id="130" name="Rectangle 129">
              <a:extLst>
                <a:ext uri="{FF2B5EF4-FFF2-40B4-BE49-F238E27FC236}">
                  <a16:creationId xmlns:a16="http://schemas.microsoft.com/office/drawing/2014/main" id="{255043EA-AEFF-437F-9987-A1838207EE42}"/>
                </a:ext>
              </a:extLst>
            </p:cNvPr>
            <p:cNvSpPr/>
            <p:nvPr/>
          </p:nvSpPr>
          <p:spPr>
            <a:xfrm>
              <a:off x="3882059" y="1955622"/>
              <a:ext cx="547998"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+ 6</a:t>
              </a:r>
            </a:p>
          </p:txBody>
        </p:sp>
      </p:grpSp>
      <p:sp>
        <p:nvSpPr>
          <p:cNvPr id="131" name="Rectangle 130">
            <a:extLst>
              <a:ext uri="{FF2B5EF4-FFF2-40B4-BE49-F238E27FC236}">
                <a16:creationId xmlns:a16="http://schemas.microsoft.com/office/drawing/2014/main" id="{D3CEA753-973E-4C84-B45D-EC6E4A4DFECB}"/>
              </a:ext>
            </a:extLst>
          </p:cNvPr>
          <p:cNvSpPr/>
          <p:nvPr/>
        </p:nvSpPr>
        <p:spPr>
          <a:xfrm>
            <a:off x="6286118" y="5613649"/>
            <a:ext cx="2086658" cy="936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2C0E81D8-A725-427D-A402-5985B592F786}"/>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next multiple of 6 in the 6 times table?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difference between each multiple of 6?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this the same for all adjacent multiples?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show this on a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EA53FB29-D468-433E-BB6E-64C8CDD505DC}"/>
              </a:ext>
            </a:extLst>
          </p:cNvPr>
          <p:cNvSpPr txBox="1"/>
          <p:nvPr/>
        </p:nvSpPr>
        <p:spPr>
          <a:xfrm>
            <a:off x="6096000" y="4546771"/>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Adjacent multiples of 6 have a difference of 6.</a:t>
            </a:r>
          </a:p>
        </p:txBody>
      </p:sp>
    </p:spTree>
    <p:custDataLst>
      <p:tags r:id="rId1"/>
    </p:custDataLst>
    <p:extLst>
      <p:ext uri="{BB962C8B-B14F-4D97-AF65-F5344CB8AC3E}">
        <p14:creationId xmlns:p14="http://schemas.microsoft.com/office/powerpoint/2010/main" val="3596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6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1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6.4|1.4|1.3|1.7|2.4|1.8"/>
</p:tagLst>
</file>

<file path=ppt/tags/tag3.xml><?xml version="1.0" encoding="utf-8"?>
<p:tagLst xmlns:a="http://schemas.openxmlformats.org/drawingml/2006/main" xmlns:r="http://schemas.openxmlformats.org/officeDocument/2006/relationships" xmlns:p="http://schemas.openxmlformats.org/presentationml/2006/main">
  <p:tag name="TIMING" val="|16.4|1.4|1.3|1.7|2.4|1.8"/>
</p:tagLst>
</file>

<file path=ppt/tags/tag4.xml><?xml version="1.0" encoding="utf-8"?>
<p:tagLst xmlns:a="http://schemas.openxmlformats.org/drawingml/2006/main" xmlns:r="http://schemas.openxmlformats.org/officeDocument/2006/relationships" xmlns:p="http://schemas.openxmlformats.org/presentationml/2006/main">
  <p:tag name="TIMING" val="|1.5|8.7|2.2"/>
</p:tagLst>
</file>

<file path=ppt/tags/tag5.xml><?xml version="1.0" encoding="utf-8"?>
<p:tagLst xmlns:a="http://schemas.openxmlformats.org/drawingml/2006/main" xmlns:r="http://schemas.openxmlformats.org/officeDocument/2006/relationships" xmlns:p="http://schemas.openxmlformats.org/presentationml/2006/main">
  <p:tag name="TIMING" val="|4.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5509966B-C513-4B39-B02B-B18ADFA37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Widescreen</PresentationFormat>
  <Paragraphs>214</Paragraphs>
  <Slides>19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Myriad Pro</vt:lpstr>
      <vt:lpstr>Myriad Pro Semibold</vt:lpstr>
      <vt:lpstr>Times New Roman</vt:lpstr>
      <vt:lpstr>Custom Design</vt:lpstr>
      <vt:lpstr>nctem1</vt:lpstr>
      <vt:lpstr>PowerPoint Presentation</vt:lpstr>
      <vt:lpstr>4MD-3 Understand and apply the distributive property of multiplication.</vt:lpstr>
      <vt:lpstr>4MD-3: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4MD-3 The distributive property of multiplication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18</cp:revision>
  <dcterms:created xsi:type="dcterms:W3CDTF">2020-08-07T06:29:50Z</dcterms:created>
  <dcterms:modified xsi:type="dcterms:W3CDTF">2022-11-10T14:45:32Z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