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4"/>
  </p:notesMasterIdLst>
  <p:sldIdLst>
    <p:sldId id="257" r:id="rId6"/>
    <p:sldId id="263" r:id="rId7"/>
    <p:sldId id="261" r:id="rId8"/>
    <p:sldId id="298" r:id="rId9"/>
    <p:sldId id="267" r:id="rId10"/>
    <p:sldId id="469" r:id="rId11"/>
    <p:sldId id="470" r:id="rId12"/>
    <p:sldId id="356" r:id="rId13"/>
    <p:sldId id="322" r:id="rId14"/>
    <p:sldId id="323" r:id="rId15"/>
    <p:sldId id="423" r:id="rId16"/>
    <p:sldId id="428" r:id="rId17"/>
    <p:sldId id="396" r:id="rId18"/>
    <p:sldId id="411" r:id="rId19"/>
    <p:sldId id="417" r:id="rId20"/>
    <p:sldId id="427" r:id="rId21"/>
    <p:sldId id="419" r:id="rId22"/>
    <p:sldId id="421" r:id="rId23"/>
    <p:sldId id="425" r:id="rId24"/>
    <p:sldId id="422" r:id="rId25"/>
    <p:sldId id="418" r:id="rId26"/>
    <p:sldId id="426" r:id="rId27"/>
    <p:sldId id="420" r:id="rId28"/>
    <p:sldId id="324" r:id="rId29"/>
    <p:sldId id="416" r:id="rId30"/>
    <p:sldId id="478" r:id="rId31"/>
    <p:sldId id="456" r:id="rId32"/>
    <p:sldId id="4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450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383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430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875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4092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461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364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095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579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49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982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738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8585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974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169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982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185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41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1618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403128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2823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6588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6983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173512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55573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80225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14244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5090038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39905289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hyperlink" Target="https://nrich.maths.org/10421"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3-calculation-multiplying-and-dividing-by-10-or-1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Multiplying and dividing by 10 and 100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4MD-1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5F8614-6272-4AEA-9E0C-695F814E4C2A}"/>
              </a:ext>
            </a:extLst>
          </p:cNvPr>
          <p:cNvSpPr/>
          <p:nvPr/>
        </p:nvSpPr>
        <p:spPr>
          <a:xfrm>
            <a:off x="8656310" y="2790314"/>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4MD-1 Multiplying and dividing by 10 and 100</a:t>
            </a:r>
          </a:p>
        </p:txBody>
      </p:sp>
      <p:sp>
        <p:nvSpPr>
          <p:cNvPr id="8" name="Rectangle 7">
            <a:extLst>
              <a:ext uri="{FF2B5EF4-FFF2-40B4-BE49-F238E27FC236}">
                <a16:creationId xmlns:a16="http://schemas.microsoft.com/office/drawing/2014/main" id="{2B47C3E8-3D57-4297-A91E-4316440F4124}"/>
              </a:ext>
            </a:extLst>
          </p:cNvPr>
          <p:cNvSpPr/>
          <p:nvPr/>
        </p:nvSpPr>
        <p:spPr>
          <a:xfrm>
            <a:off x="10149890" y="2817007"/>
            <a:ext cx="18305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 hundred times the size </a:t>
            </a:r>
          </a:p>
        </p:txBody>
      </p:sp>
      <p:sp>
        <p:nvSpPr>
          <p:cNvPr id="26" name="Rectangle 25">
            <a:extLst>
              <a:ext uri="{FF2B5EF4-FFF2-40B4-BE49-F238E27FC236}">
                <a16:creationId xmlns:a16="http://schemas.microsoft.com/office/drawing/2014/main" id="{54F6ECB9-9F87-4C3A-84B9-096A62D2E700}"/>
              </a:ext>
            </a:extLst>
          </p:cNvPr>
          <p:cNvSpPr/>
          <p:nvPr/>
        </p:nvSpPr>
        <p:spPr>
          <a:xfrm>
            <a:off x="8655969" y="1971308"/>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DFD8F76C-9EE9-46B9-A42E-A1A7F9418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230" y="1557338"/>
            <a:ext cx="5779733" cy="1638012"/>
          </a:xfrm>
          <a:prstGeom prst="rect">
            <a:avLst/>
          </a:prstGeom>
        </p:spPr>
      </p:pic>
      <p:grpSp>
        <p:nvGrpSpPr>
          <p:cNvPr id="13" name="Group 12">
            <a:extLst>
              <a:ext uri="{FF2B5EF4-FFF2-40B4-BE49-F238E27FC236}">
                <a16:creationId xmlns:a16="http://schemas.microsoft.com/office/drawing/2014/main" id="{C8ED6C16-EA7B-4A16-87AA-0DD97BB130A3}"/>
              </a:ext>
            </a:extLst>
          </p:cNvPr>
          <p:cNvGrpSpPr/>
          <p:nvPr/>
        </p:nvGrpSpPr>
        <p:grpSpPr>
          <a:xfrm>
            <a:off x="10012395" y="2158214"/>
            <a:ext cx="980793" cy="803210"/>
            <a:chOff x="6455057" y="3805917"/>
            <a:chExt cx="980793" cy="803210"/>
          </a:xfrm>
        </p:grpSpPr>
        <p:sp>
          <p:nvSpPr>
            <p:cNvPr id="15" name="Rectangle 14">
              <a:extLst>
                <a:ext uri="{FF2B5EF4-FFF2-40B4-BE49-F238E27FC236}">
                  <a16:creationId xmlns:a16="http://schemas.microsoft.com/office/drawing/2014/main" id="{D5BA111F-0687-4F28-A676-F54CDE16E424}"/>
                </a:ext>
              </a:extLst>
            </p:cNvPr>
            <p:cNvSpPr/>
            <p:nvPr/>
          </p:nvSpPr>
          <p:spPr>
            <a:xfrm>
              <a:off x="6571297" y="4179403"/>
              <a:ext cx="86455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100</a:t>
              </a:r>
            </a:p>
          </p:txBody>
        </p:sp>
        <p:pic>
          <p:nvPicPr>
            <p:cNvPr id="24" name="Picture 23" descr="A picture containing traffic, light, street, stop&#10;&#10;Description automatically generated">
              <a:extLst>
                <a:ext uri="{FF2B5EF4-FFF2-40B4-BE49-F238E27FC236}">
                  <a16:creationId xmlns:a16="http://schemas.microsoft.com/office/drawing/2014/main" id="{6439CFDF-7EAE-4A78-AE06-81275EB6E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057" y="3805917"/>
              <a:ext cx="147600" cy="803210"/>
            </a:xfrm>
            <a:prstGeom prst="rect">
              <a:avLst/>
            </a:prstGeom>
          </p:spPr>
        </p:pic>
      </p:grpSp>
      <p:grpSp>
        <p:nvGrpSpPr>
          <p:cNvPr id="11" name="Group 10">
            <a:extLst>
              <a:ext uri="{FF2B5EF4-FFF2-40B4-BE49-F238E27FC236}">
                <a16:creationId xmlns:a16="http://schemas.microsoft.com/office/drawing/2014/main" id="{8D0C7390-FC61-4DEB-9CF6-3E12F972DDD9}"/>
              </a:ext>
            </a:extLst>
          </p:cNvPr>
          <p:cNvGrpSpPr/>
          <p:nvPr/>
        </p:nvGrpSpPr>
        <p:grpSpPr>
          <a:xfrm>
            <a:off x="9954962" y="1839068"/>
            <a:ext cx="2128838" cy="1692130"/>
            <a:chOff x="6397625" y="4628617"/>
            <a:chExt cx="2128838" cy="1692130"/>
          </a:xfrm>
        </p:grpSpPr>
        <p:grpSp>
          <p:nvGrpSpPr>
            <p:cNvPr id="28" name="Group 27">
              <a:extLst>
                <a:ext uri="{FF2B5EF4-FFF2-40B4-BE49-F238E27FC236}">
                  <a16:creationId xmlns:a16="http://schemas.microsoft.com/office/drawing/2014/main" id="{6AB55063-3E86-4E39-AF3A-AD0B194BA82E}"/>
                </a:ext>
              </a:extLst>
            </p:cNvPr>
            <p:cNvGrpSpPr/>
            <p:nvPr/>
          </p:nvGrpSpPr>
          <p:grpSpPr>
            <a:xfrm>
              <a:off x="6397625" y="4628617"/>
              <a:ext cx="2128838" cy="1692130"/>
              <a:chOff x="6391275" y="4732571"/>
              <a:chExt cx="2128838" cy="1692130"/>
            </a:xfrm>
          </p:grpSpPr>
          <p:sp>
            <p:nvSpPr>
              <p:cNvPr id="27" name="Rectangle 26">
                <a:extLst>
                  <a:ext uri="{FF2B5EF4-FFF2-40B4-BE49-F238E27FC236}">
                    <a16:creationId xmlns:a16="http://schemas.microsoft.com/office/drawing/2014/main" id="{E7E52C2A-278D-43EC-BB78-55120AD43064}"/>
                  </a:ext>
                </a:extLst>
              </p:cNvPr>
              <p:cNvSpPr/>
              <p:nvPr/>
            </p:nvSpPr>
            <p:spPr>
              <a:xfrm>
                <a:off x="6391275" y="4732571"/>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C846C439-D14E-4AE3-9FDD-4D5B77A78989}"/>
                  </a:ext>
                </a:extLst>
              </p:cNvPr>
              <p:cNvSpPr/>
              <p:nvPr/>
            </p:nvSpPr>
            <p:spPr>
              <a:xfrm>
                <a:off x="6571297" y="5268878"/>
                <a:ext cx="85820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100</a:t>
                </a:r>
              </a:p>
            </p:txBody>
          </p:sp>
        </p:grpSp>
        <p:pic>
          <p:nvPicPr>
            <p:cNvPr id="29" name="Picture 28" descr="A picture containing traffic, light, street, stop&#10;&#10;Description automatically generated">
              <a:extLst>
                <a:ext uri="{FF2B5EF4-FFF2-40B4-BE49-F238E27FC236}">
                  <a16:creationId xmlns:a16="http://schemas.microsoft.com/office/drawing/2014/main" id="{8A581B4D-53FA-46B8-B8EA-8307503DA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a:off x="6455057" y="4963374"/>
              <a:ext cx="148482" cy="803210"/>
            </a:xfrm>
            <a:prstGeom prst="rect">
              <a:avLst/>
            </a:prstGeom>
          </p:spPr>
        </p:pic>
      </p:grpSp>
      <p:sp>
        <p:nvSpPr>
          <p:cNvPr id="12" name="Rectangle 11">
            <a:extLst>
              <a:ext uri="{FF2B5EF4-FFF2-40B4-BE49-F238E27FC236}">
                <a16:creationId xmlns:a16="http://schemas.microsoft.com/office/drawing/2014/main" id="{57C17E72-CA23-422D-9E68-8D78C5F88552}"/>
              </a:ext>
            </a:extLst>
          </p:cNvPr>
          <p:cNvSpPr/>
          <p:nvPr/>
        </p:nvSpPr>
        <p:spPr>
          <a:xfrm>
            <a:off x="10149890" y="2810702"/>
            <a:ext cx="19448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one-hundredth of the size</a:t>
            </a:r>
          </a:p>
        </p:txBody>
      </p:sp>
      <p:sp>
        <p:nvSpPr>
          <p:cNvPr id="3" name="Rectangle 2">
            <a:extLst>
              <a:ext uri="{FF2B5EF4-FFF2-40B4-BE49-F238E27FC236}">
                <a16:creationId xmlns:a16="http://schemas.microsoft.com/office/drawing/2014/main" id="{9ACF8A8E-4B99-4AFA-8F9B-82D4A340E58A}"/>
              </a:ext>
            </a:extLst>
          </p:cNvPr>
          <p:cNvSpPr/>
          <p:nvPr/>
        </p:nvSpPr>
        <p:spPr>
          <a:xfrm>
            <a:off x="1021723" y="2565312"/>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 ÷ 100 = 8</a:t>
            </a:r>
          </a:p>
        </p:txBody>
      </p:sp>
      <p:sp>
        <p:nvSpPr>
          <p:cNvPr id="4" name="Rectangle 3">
            <a:extLst>
              <a:ext uri="{FF2B5EF4-FFF2-40B4-BE49-F238E27FC236}">
                <a16:creationId xmlns:a16="http://schemas.microsoft.com/office/drawing/2014/main" id="{3A2521AB-C8D7-4B9E-BD67-7C4EAC3D5B46}"/>
              </a:ext>
            </a:extLst>
          </p:cNvPr>
          <p:cNvSpPr/>
          <p:nvPr/>
        </p:nvSpPr>
        <p:spPr>
          <a:xfrm>
            <a:off x="1014510" y="1971230"/>
            <a:ext cx="271420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 = 800</a:t>
            </a:r>
          </a:p>
        </p:txBody>
      </p:sp>
      <p:sp>
        <p:nvSpPr>
          <p:cNvPr id="9" name="Content Placeholder 2">
            <a:extLst>
              <a:ext uri="{FF2B5EF4-FFF2-40B4-BE49-F238E27FC236}">
                <a16:creationId xmlns:a16="http://schemas.microsoft.com/office/drawing/2014/main" id="{377EAB93-8215-4BE8-A9F2-F116102924AB}"/>
              </a:ext>
            </a:extLst>
          </p:cNvPr>
          <p:cNvSpPr txBox="1">
            <a:spLocks/>
          </p:cNvSpPr>
          <p:nvPr/>
        </p:nvSpPr>
        <p:spPr>
          <a:xfrm>
            <a:off x="623889" y="3438077"/>
            <a:ext cx="8162924" cy="277698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What happens when we move up two rows? Down two rows?</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Choose a number from the bottom row and multiply by 100. Start with the</a:t>
            </a:r>
            <a:r>
              <a:rPr kumimoji="0" lang="en-GB" sz="1800" b="0" i="0" u="none" strike="noStrike" kern="1200" cap="none" spc="0" normalizeH="0" noProof="0" dirty="0">
                <a:ln>
                  <a:noFill/>
                </a:ln>
                <a:effectLst/>
                <a:uLnTx/>
                <a:uFillTx/>
                <a:latin typeface="Arial" panose="020B0604020202020204" pitchFamily="34" charset="0"/>
                <a:ea typeface="+mn-ea"/>
                <a:cs typeface="+mn-cs"/>
              </a:rPr>
              <a:t> </a:t>
            </a:r>
            <a:r>
              <a:rPr kumimoji="0" lang="en-GB" sz="1800" b="0" i="0" u="none" strike="noStrike" kern="1200" cap="none" spc="0" normalizeH="0" baseline="0" noProof="0" dirty="0">
                <a:ln>
                  <a:noFill/>
                </a:ln>
                <a:effectLst/>
                <a:uLnTx/>
                <a:uFillTx/>
                <a:latin typeface="Arial" panose="020B0604020202020204" pitchFamily="34" charset="0"/>
                <a:ea typeface="+mn-ea"/>
                <a:cs typeface="+mn-cs"/>
              </a:rPr>
              <a:t>same number and make it 100 times the size. What do you notice?</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Now choose a number from the hundreds row and divide by 100. Start with the same number and make it a hundredth of the size. What do you notice?</a:t>
            </a:r>
          </a:p>
          <a:p>
            <a:pPr marL="285750" marR="0" lvl="0" indent="-28575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panose="020B0604020202020204" pitchFamily="34" charset="0"/>
                <a:ea typeface="+mn-ea"/>
                <a:cs typeface="+mn-cs"/>
              </a:rPr>
              <a:t>What is 100 times the size of__? If I start with 900 and divide by 100 what do I have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70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2.5E-6 -2.59259E-6 L 2.5E-6 -0.11967 " pathEditMode="relative" rAng="0" ptsTypes="AA">
                                      <p:cBhvr>
                                        <p:cTn id="8" dur="2000" fill="hold"/>
                                        <p:tgtEl>
                                          <p:spTgt spid="14"/>
                                        </p:tgtEl>
                                        <p:attrNameLst>
                                          <p:attrName>ppt_x</p:attrName>
                                          <p:attrName>ppt_y</p:attrName>
                                        </p:attrNameLst>
                                      </p:cBhvr>
                                      <p:rCtr x="0" y="-599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42" presetClass="path" presetSubtype="0" accel="50000" decel="50000" fill="hold" grpId="0" nodeType="afterEffect">
                                  <p:stCondLst>
                                    <p:cond delay="0"/>
                                  </p:stCondLst>
                                  <p:childTnLst>
                                    <p:animMotion origin="layout" path="M 2.5E-6 1.85185E-6 L 2.5E-6 0.11944 " pathEditMode="relative" rAng="0" ptsTypes="AA">
                                      <p:cBhvr>
                                        <p:cTn id="24" dur="2000" fill="hold"/>
                                        <p:tgtEl>
                                          <p:spTgt spid="26"/>
                                        </p:tgtEl>
                                        <p:attrNameLst>
                                          <p:attrName>ppt_x</p:attrName>
                                          <p:attrName>ppt_y</p:attrName>
                                        </p:attrNameLst>
                                      </p:cBhvr>
                                      <p:rCtr x="0" y="597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26" grpId="0" animBg="1"/>
      <p:bldP spid="26"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387C88-C02E-4C12-9465-4171C13FE1A1}"/>
              </a:ext>
            </a:extLst>
          </p:cNvPr>
          <p:cNvGrpSpPr/>
          <p:nvPr/>
        </p:nvGrpSpPr>
        <p:grpSpPr>
          <a:xfrm>
            <a:off x="2437548" y="2440419"/>
            <a:ext cx="1404031" cy="2716704"/>
            <a:chOff x="3184680" y="2358264"/>
            <a:chExt cx="1404031" cy="2716704"/>
          </a:xfrm>
        </p:grpSpPr>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5657850" y="1410377"/>
            <a:ext cx="592455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of my ones become tens, what has happened? If each of my tens become ones, what has happened?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8 ones, then exchange each for a tens counter. Can you explain what you have done?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8 tens counters, then exchange each for ones counters. Explain what you have done.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2028845" y="1247818"/>
            <a:ext cx="2244525"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10 = 8</a:t>
            </a:r>
          </a:p>
        </p:txBody>
      </p:sp>
      <p:sp>
        <p:nvSpPr>
          <p:cNvPr id="97" name="Rectangle 96">
            <a:extLst>
              <a:ext uri="{FF2B5EF4-FFF2-40B4-BE49-F238E27FC236}">
                <a16:creationId xmlns:a16="http://schemas.microsoft.com/office/drawing/2014/main" id="{A8666E4E-5158-45D3-8A20-36850CF942F4}"/>
              </a:ext>
            </a:extLst>
          </p:cNvPr>
          <p:cNvSpPr/>
          <p:nvPr/>
        </p:nvSpPr>
        <p:spPr>
          <a:xfrm>
            <a:off x="2044729" y="1264950"/>
            <a:ext cx="2258953"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 = 80</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2446468" y="2440890"/>
            <a:ext cx="1394011" cy="2715486"/>
            <a:chOff x="3193600" y="2359480"/>
            <a:chExt cx="1394011" cy="2715486"/>
          </a:xfrm>
        </p:grpSpPr>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66153" y="5961521"/>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096000" y="4560371"/>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made 10 times the size is 80.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multiplied by 10 is 80.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ones, now we have 8 tens.</a:t>
            </a:r>
          </a:p>
        </p:txBody>
      </p:sp>
      <p:sp>
        <p:nvSpPr>
          <p:cNvPr id="62" name="TextBox 61">
            <a:extLst>
              <a:ext uri="{FF2B5EF4-FFF2-40B4-BE49-F238E27FC236}">
                <a16:creationId xmlns:a16="http://schemas.microsoft.com/office/drawing/2014/main" id="{FF622B0E-1411-4499-8B4A-8B641F39D0F0}"/>
              </a:ext>
            </a:extLst>
          </p:cNvPr>
          <p:cNvSpPr txBox="1"/>
          <p:nvPr/>
        </p:nvSpPr>
        <p:spPr>
          <a:xfrm>
            <a:off x="2117868" y="1247817"/>
            <a:ext cx="2448232"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8</a:t>
            </a:r>
          </a:p>
        </p:txBody>
      </p:sp>
    </p:spTree>
    <p:extLst>
      <p:ext uri="{BB962C8B-B14F-4D97-AF65-F5344CB8AC3E}">
        <p14:creationId xmlns:p14="http://schemas.microsoft.com/office/powerpoint/2010/main" val="422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childTnLst>
                                    <p:set>
                                      <p:cBhvr>
                                        <p:cTn id="25" dur="1" fill="hold">
                                          <p:stCondLst>
                                            <p:cond delay="0"/>
                                          </p:stCondLst>
                                        </p:cTn>
                                        <p:tgtEl>
                                          <p:spTgt spid="9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3" nodeType="clickEffect">
                                  <p:stCondLst>
                                    <p:cond delay="0"/>
                                  </p:stCondLst>
                                  <p:childTnLst>
                                    <p:set>
                                      <p:cBhvr>
                                        <p:cTn id="29" dur="1" fill="hold">
                                          <p:stCondLst>
                                            <p:cond delay="0"/>
                                          </p:stCondLst>
                                        </p:cTn>
                                        <p:tgtEl>
                                          <p:spTgt spid="9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7"/>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95"/>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9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5" grpId="2"/>
      <p:bldP spid="95" grpId="3"/>
      <p:bldP spid="96" grpId="0"/>
      <p:bldP spid="97" grpId="0"/>
      <p:bldP spid="97" grpId="1"/>
      <p:bldP spid="152" grpId="0"/>
      <p:bldP spid="152" grpId="1"/>
      <p:bldP spid="62" grpId="0"/>
      <p:bldP spid="6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387C88-C02E-4C12-9465-4171C13FE1A1}"/>
              </a:ext>
            </a:extLst>
          </p:cNvPr>
          <p:cNvGrpSpPr/>
          <p:nvPr/>
        </p:nvGrpSpPr>
        <p:grpSpPr>
          <a:xfrm>
            <a:off x="2437548" y="2440419"/>
            <a:ext cx="1404031" cy="2716704"/>
            <a:chOff x="3184680" y="2358264"/>
            <a:chExt cx="1404031" cy="2716704"/>
          </a:xfrm>
        </p:grpSpPr>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48042"/>
                <a:ext cx="526852" cy="28892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5872163" y="1378019"/>
            <a:ext cx="571023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pitchFamily="34" charset="0"/>
                <a:ea typeface="+mn-ea"/>
                <a:cs typeface="+mn-cs"/>
              </a:rPr>
              <a:t>If each of my ones become hundreds what has happened? If each of my hundreds become ones, what has happened? </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panose="020B0604020202020204" pitchFamily="34" charset="0"/>
                <a:ea typeface="+mn-ea"/>
                <a:cs typeface="+mn-cs"/>
              </a:rPr>
              <a:t>Start with 8 ones, now exchange each for a tens counter. Can you explain what you have done? Start with a 8 hundreds counters, exchange each for ones counters. Explain what you have done.</a:t>
            </a:r>
            <a:endParaRPr kumimoji="0" lang="en-GB" sz="2000" b="0" i="0" u="none" strike="noStrike" kern="120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360038" y="5359267"/>
            <a:ext cx="3649284"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 hundred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817255" y="1278093"/>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 ÷ 100 = 8</a:t>
            </a:r>
          </a:p>
        </p:txBody>
      </p:sp>
      <p:sp>
        <p:nvSpPr>
          <p:cNvPr id="97" name="Rectangle 96">
            <a:extLst>
              <a:ext uri="{FF2B5EF4-FFF2-40B4-BE49-F238E27FC236}">
                <a16:creationId xmlns:a16="http://schemas.microsoft.com/office/drawing/2014/main" id="{A8666E4E-5158-45D3-8A20-36850CF942F4}"/>
              </a:ext>
            </a:extLst>
          </p:cNvPr>
          <p:cNvSpPr/>
          <p:nvPr/>
        </p:nvSpPr>
        <p:spPr>
          <a:xfrm>
            <a:off x="1825104" y="1273682"/>
            <a:ext cx="2714206"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100 = 800</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2446166" y="2440890"/>
            <a:ext cx="1394011" cy="2715486"/>
            <a:chOff x="3193600" y="2359480"/>
            <a:chExt cx="1394011" cy="2715486"/>
          </a:xfrm>
        </p:grpSpPr>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537540" y="5354856"/>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one-hundredth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225324" y="4560371"/>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800 made 100 times smaller is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800 divided by 100 is 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First we had 8 hundreds, now we have 8 ones.</a:t>
            </a:r>
          </a:p>
        </p:txBody>
      </p:sp>
    </p:spTree>
    <p:extLst>
      <p:ext uri="{BB962C8B-B14F-4D97-AF65-F5344CB8AC3E}">
        <p14:creationId xmlns:p14="http://schemas.microsoft.com/office/powerpoint/2010/main" val="10658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9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97" grpId="1"/>
      <p:bldP spid="152" grpId="0"/>
      <p:bldP spid="1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25AB4D-B37B-4553-A94B-E0216BA67676}"/>
              </a:ext>
            </a:extLst>
          </p:cNvPr>
          <p:cNvSpPr/>
          <p:nvPr/>
        </p:nvSpPr>
        <p:spPr>
          <a:xfrm>
            <a:off x="2255034" y="1489149"/>
            <a:ext cx="225895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80</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515956" y="1549614"/>
            <a:ext cx="998029"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28" name="TextBox 27">
            <a:extLst>
              <a:ext uri="{FF2B5EF4-FFF2-40B4-BE49-F238E27FC236}">
                <a16:creationId xmlns:a16="http://schemas.microsoft.com/office/drawing/2014/main" id="{7B03A9DC-FB28-4095-8F5F-F26DDB9FDC6A}"/>
              </a:ext>
            </a:extLst>
          </p:cNvPr>
          <p:cNvSpPr txBox="1"/>
          <p:nvPr/>
        </p:nvSpPr>
        <p:spPr>
          <a:xfrm>
            <a:off x="4777842"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3" name="TextBox 32">
            <a:extLst>
              <a:ext uri="{FF2B5EF4-FFF2-40B4-BE49-F238E27FC236}">
                <a16:creationId xmlns:a16="http://schemas.microsoft.com/office/drawing/2014/main" id="{51405687-B419-474A-B532-C43215CAF3BA}"/>
              </a:ext>
            </a:extLst>
          </p:cNvPr>
          <p:cNvSpPr txBox="1"/>
          <p:nvPr/>
        </p:nvSpPr>
        <p:spPr>
          <a:xfrm>
            <a:off x="4777842"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782859"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size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84510" y="5934675"/>
            <a:ext cx="2045752"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size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2255034" y="1488867"/>
            <a:ext cx="224452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10 = 8</a:t>
            </a:r>
          </a:p>
        </p:txBody>
      </p:sp>
      <p:sp>
        <p:nvSpPr>
          <p:cNvPr id="43" name="TextBox 42">
            <a:extLst>
              <a:ext uri="{FF2B5EF4-FFF2-40B4-BE49-F238E27FC236}">
                <a16:creationId xmlns:a16="http://schemas.microsoft.com/office/drawing/2014/main" id="{D797150B-D0FA-4B9C-9800-56A7E52B70AE}"/>
              </a:ext>
            </a:extLst>
          </p:cNvPr>
          <p:cNvSpPr txBox="1"/>
          <p:nvPr/>
        </p:nvSpPr>
        <p:spPr>
          <a:xfrm>
            <a:off x="4777841"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779812" y="1560867"/>
            <a:ext cx="998029"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Content Placeholder 2">
            <a:extLst>
              <a:ext uri="{FF2B5EF4-FFF2-40B4-BE49-F238E27FC236}">
                <a16:creationId xmlns:a16="http://schemas.microsoft.com/office/drawing/2014/main" id="{6B88F259-9B9E-44E2-8D74-62F11F99037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8 when we multiply by 10? Why do we need a zero in the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I start with 80 and divide by 10, what happens? What happens to the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I start with 6 ones and move this digit one place to the left, what have I done?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Think of 9 and make it ten times the size.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CBDFB4A9-DBD3-424C-A42F-0470F92940A7}"/>
              </a:ext>
            </a:extLst>
          </p:cNvPr>
          <p:cNvSpPr txBox="1"/>
          <p:nvPr/>
        </p:nvSpPr>
        <p:spPr>
          <a:xfrm>
            <a:off x="6144005" y="4820941"/>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a whole number by 10, place a zero after the final digit of that number.</a:t>
            </a:r>
          </a:p>
        </p:txBody>
      </p:sp>
    </p:spTree>
    <p:extLst>
      <p:ext uri="{BB962C8B-B14F-4D97-AF65-F5344CB8AC3E}">
        <p14:creationId xmlns:p14="http://schemas.microsoft.com/office/powerpoint/2010/main" val="32203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1.45833E-6 4.81481E-6 L -0.08685 0.06087 " pathEditMode="relative" rAng="0" ptsTypes="AA">
                                      <p:cBhvr>
                                        <p:cTn id="11" dur="2000" fill="hold"/>
                                        <p:tgtEl>
                                          <p:spTgt spid="43"/>
                                        </p:tgtEl>
                                        <p:attrNameLst>
                                          <p:attrName>ppt_x</p:attrName>
                                          <p:attrName>ppt_y</p:attrName>
                                        </p:attrNameLst>
                                      </p:cBhvr>
                                      <p:rCtr x="-4349" y="3032"/>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 presetClass="entr" presetSubtype="0" fill="hold" grpId="1"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33" grpId="0"/>
      <p:bldP spid="7" grpId="0"/>
      <p:bldP spid="8" grpId="0"/>
      <p:bldP spid="47" grpId="0"/>
      <p:bldP spid="48" grpId="0"/>
      <p:bldP spid="13" grpId="0"/>
      <p:bldP spid="43" grpId="0"/>
      <p:bldP spid="44" grpId="0" animBg="1"/>
      <p:bldP spid="4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25AB4D-B37B-4553-A94B-E0216BA67676}"/>
              </a:ext>
            </a:extLst>
          </p:cNvPr>
          <p:cNvSpPr/>
          <p:nvPr/>
        </p:nvSpPr>
        <p:spPr>
          <a:xfrm>
            <a:off x="2027407" y="1500861"/>
            <a:ext cx="2714206"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 = 800</a:t>
            </a:r>
          </a:p>
        </p:txBody>
      </p:sp>
      <p:sp>
        <p:nvSpPr>
          <p:cNvPr id="49" name="Rectangle 48">
            <a:extLst>
              <a:ext uri="{FF2B5EF4-FFF2-40B4-BE49-F238E27FC236}">
                <a16:creationId xmlns:a16="http://schemas.microsoft.com/office/drawing/2014/main" id="{3747B744-BC4A-4B35-B8C1-B42D1985B6C8}"/>
              </a:ext>
            </a:extLst>
          </p:cNvPr>
          <p:cNvSpPr/>
          <p:nvPr/>
        </p:nvSpPr>
        <p:spPr bwMode="auto">
          <a:xfrm>
            <a:off x="3568143" y="1516320"/>
            <a:ext cx="1230320"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9" name="Picture 28">
            <a:extLst>
              <a:ext uri="{FF2B5EF4-FFF2-40B4-BE49-F238E27FC236}">
                <a16:creationId xmlns:a16="http://schemas.microsoft.com/office/drawing/2014/main" id="{0D469D08-2BF4-43A4-8377-31BE5C19EB68}"/>
              </a:ext>
            </a:extLst>
          </p:cNvPr>
          <p:cNvPicPr>
            <a:picLocks noChangeAspect="1"/>
          </p:cNvPicPr>
          <p:nvPr/>
        </p:nvPicPr>
        <p:blipFill>
          <a:blip r:embed="rId3"/>
          <a:stretch>
            <a:fillRect/>
          </a:stretch>
        </p:blipFill>
        <p:spPr>
          <a:xfrm>
            <a:off x="1185387" y="3780712"/>
            <a:ext cx="4353488" cy="1402466"/>
          </a:xfrm>
          <a:prstGeom prst="rect">
            <a:avLst/>
          </a:prstGeom>
        </p:spPr>
      </p:pic>
      <p:sp>
        <p:nvSpPr>
          <p:cNvPr id="35" name="TextBox 34">
            <a:extLst>
              <a:ext uri="{FF2B5EF4-FFF2-40B4-BE49-F238E27FC236}">
                <a16:creationId xmlns:a16="http://schemas.microsoft.com/office/drawing/2014/main" id="{2DD9FE50-8618-4FB0-8C89-6AAD88D1172F}"/>
              </a:ext>
            </a:extLst>
          </p:cNvPr>
          <p:cNvSpPr txBox="1"/>
          <p:nvPr/>
        </p:nvSpPr>
        <p:spPr>
          <a:xfrm>
            <a:off x="4798464" y="428189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6" name="TextBox 35">
            <a:extLst>
              <a:ext uri="{FF2B5EF4-FFF2-40B4-BE49-F238E27FC236}">
                <a16:creationId xmlns:a16="http://schemas.microsoft.com/office/drawing/2014/main" id="{B7EA29DF-7786-40A5-AC61-DFA6E3A363EF}"/>
              </a:ext>
            </a:extLst>
          </p:cNvPr>
          <p:cNvSpPr txBox="1"/>
          <p:nvPr/>
        </p:nvSpPr>
        <p:spPr>
          <a:xfrm>
            <a:off x="4798464"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7" name="TextBox 36">
            <a:extLst>
              <a:ext uri="{FF2B5EF4-FFF2-40B4-BE49-F238E27FC236}">
                <a16:creationId xmlns:a16="http://schemas.microsoft.com/office/drawing/2014/main" id="{C86A4567-02CA-4E06-8C8D-9AAC0189B06A}"/>
              </a:ext>
            </a:extLst>
          </p:cNvPr>
          <p:cNvSpPr txBox="1"/>
          <p:nvPr/>
        </p:nvSpPr>
        <p:spPr>
          <a:xfrm>
            <a:off x="3739825"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pic>
        <p:nvPicPr>
          <p:cNvPr id="30" name="Picture 29">
            <a:extLst>
              <a:ext uri="{FF2B5EF4-FFF2-40B4-BE49-F238E27FC236}">
                <a16:creationId xmlns:a16="http://schemas.microsoft.com/office/drawing/2014/main" id="{3C3D1766-F7BE-45A4-B77F-833FEEE968D9}"/>
              </a:ext>
            </a:extLst>
          </p:cNvPr>
          <p:cNvPicPr>
            <a:picLocks noChangeAspect="1"/>
          </p:cNvPicPr>
          <p:nvPr/>
        </p:nvPicPr>
        <p:blipFill>
          <a:blip r:embed="rId4"/>
          <a:stretch>
            <a:fillRect/>
          </a:stretch>
        </p:blipFill>
        <p:spPr>
          <a:xfrm>
            <a:off x="2804131" y="5196163"/>
            <a:ext cx="2169326" cy="286728"/>
          </a:xfrm>
          <a:prstGeom prst="rect">
            <a:avLst/>
          </a:prstGeom>
        </p:spPr>
      </p:pic>
      <p:pic>
        <p:nvPicPr>
          <p:cNvPr id="45" name="Picture 44">
            <a:extLst>
              <a:ext uri="{FF2B5EF4-FFF2-40B4-BE49-F238E27FC236}">
                <a16:creationId xmlns:a16="http://schemas.microsoft.com/office/drawing/2014/main" id="{6440BFDF-5B14-4F3A-861D-72286FF6F233}"/>
              </a:ext>
            </a:extLst>
          </p:cNvPr>
          <p:cNvPicPr>
            <a:picLocks noChangeAspect="1"/>
          </p:cNvPicPr>
          <p:nvPr/>
        </p:nvPicPr>
        <p:blipFill>
          <a:blip r:embed="rId4"/>
          <a:stretch>
            <a:fillRect/>
          </a:stretch>
        </p:blipFill>
        <p:spPr>
          <a:xfrm flipH="1" flipV="1">
            <a:off x="2804131" y="3410699"/>
            <a:ext cx="2169326" cy="286728"/>
          </a:xfrm>
          <a:prstGeom prst="rect">
            <a:avLst/>
          </a:prstGeom>
        </p:spPr>
      </p:pic>
      <p:sp>
        <p:nvSpPr>
          <p:cNvPr id="54" name="TextBox 53">
            <a:extLst>
              <a:ext uri="{FF2B5EF4-FFF2-40B4-BE49-F238E27FC236}">
                <a16:creationId xmlns:a16="http://schemas.microsoft.com/office/drawing/2014/main" id="{E3CAE50B-F2EE-4E41-9447-758B83C4B1A0}"/>
              </a:ext>
            </a:extLst>
          </p:cNvPr>
          <p:cNvSpPr txBox="1"/>
          <p:nvPr/>
        </p:nvSpPr>
        <p:spPr>
          <a:xfrm>
            <a:off x="2450633" y="2671939"/>
            <a:ext cx="2868472"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 hundred times the size</a:t>
            </a:r>
          </a:p>
        </p:txBody>
      </p:sp>
      <p:sp>
        <p:nvSpPr>
          <p:cNvPr id="55" name="TextBox 54">
            <a:extLst>
              <a:ext uri="{FF2B5EF4-FFF2-40B4-BE49-F238E27FC236}">
                <a16:creationId xmlns:a16="http://schemas.microsoft.com/office/drawing/2014/main" id="{3DCA3E4C-ECEB-42C4-AA55-3664CCD2BB00}"/>
              </a:ext>
            </a:extLst>
          </p:cNvPr>
          <p:cNvSpPr txBox="1"/>
          <p:nvPr/>
        </p:nvSpPr>
        <p:spPr>
          <a:xfrm>
            <a:off x="2628756" y="5930752"/>
            <a:ext cx="2512226"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one-hundredth of the size</a:t>
            </a:r>
          </a:p>
        </p:txBody>
      </p:sp>
      <p:sp>
        <p:nvSpPr>
          <p:cNvPr id="58" name="TextBox 57">
            <a:extLst>
              <a:ext uri="{FF2B5EF4-FFF2-40B4-BE49-F238E27FC236}">
                <a16:creationId xmlns:a16="http://schemas.microsoft.com/office/drawing/2014/main" id="{19C0F616-B3BE-45BF-B39A-05E5EA2AB4A9}"/>
              </a:ext>
            </a:extLst>
          </p:cNvPr>
          <p:cNvSpPr txBox="1"/>
          <p:nvPr/>
        </p:nvSpPr>
        <p:spPr>
          <a:xfrm>
            <a:off x="3508005" y="5524904"/>
            <a:ext cx="75373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÷100</a:t>
            </a:r>
          </a:p>
        </p:txBody>
      </p:sp>
      <p:sp>
        <p:nvSpPr>
          <p:cNvPr id="59" name="TextBox 58">
            <a:extLst>
              <a:ext uri="{FF2B5EF4-FFF2-40B4-BE49-F238E27FC236}">
                <a16:creationId xmlns:a16="http://schemas.microsoft.com/office/drawing/2014/main" id="{DA6298D7-7EDD-49F0-9E38-112D7EC65B7E}"/>
              </a:ext>
            </a:extLst>
          </p:cNvPr>
          <p:cNvSpPr txBox="1"/>
          <p:nvPr/>
        </p:nvSpPr>
        <p:spPr>
          <a:xfrm>
            <a:off x="3514417" y="2975833"/>
            <a:ext cx="74090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2027407" y="1488867"/>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 ÷ 100 = 8</a:t>
            </a:r>
          </a:p>
        </p:txBody>
      </p:sp>
      <p:sp>
        <p:nvSpPr>
          <p:cNvPr id="42" name="TextBox 41">
            <a:extLst>
              <a:ext uri="{FF2B5EF4-FFF2-40B4-BE49-F238E27FC236}">
                <a16:creationId xmlns:a16="http://schemas.microsoft.com/office/drawing/2014/main" id="{BC60FDD5-5946-4B3D-BDB3-5B7B7C60596A}"/>
              </a:ext>
            </a:extLst>
          </p:cNvPr>
          <p:cNvSpPr txBox="1"/>
          <p:nvPr/>
        </p:nvSpPr>
        <p:spPr>
          <a:xfrm>
            <a:off x="4798463" y="428194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44" name="Rectangle 43">
            <a:extLst>
              <a:ext uri="{FF2B5EF4-FFF2-40B4-BE49-F238E27FC236}">
                <a16:creationId xmlns:a16="http://schemas.microsoft.com/office/drawing/2014/main" id="{6B2ADAA2-DBFF-43BB-A7E5-3F6DB0D495F5}"/>
              </a:ext>
            </a:extLst>
          </p:cNvPr>
          <p:cNvSpPr/>
          <p:nvPr/>
        </p:nvSpPr>
        <p:spPr bwMode="auto">
          <a:xfrm>
            <a:off x="3964101" y="1520454"/>
            <a:ext cx="938768" cy="5595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4048AAB2-42A2-484B-BAC9-2EB09ED835A4}"/>
              </a:ext>
            </a:extLst>
          </p:cNvPr>
          <p:cNvSpPr txBox="1">
            <a:spLocks/>
          </p:cNvSpPr>
          <p:nvPr/>
        </p:nvSpPr>
        <p:spPr>
          <a:xfrm>
            <a:off x="6192013" y="1557338"/>
            <a:ext cx="526656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What happens to 8 when we multiply by 100? Why do we need 2 zeros?</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I start with 800 and divide by 100 what happens to the zeros?</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If I start with 3 ones and move this digit two places to the left, what have I done?</a:t>
            </a:r>
          </a:p>
          <a:p>
            <a:pPr marL="342900" marR="0" lvl="0" indent="-342900" algn="l" defTabSz="914400" rtl="0" eaLnBrk="1" fontAlgn="base" latinLnBrk="0" hangingPunct="1">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Think of 4 and make it a hundred times the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x</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D6520977-7340-4181-9039-38F092F0029D}"/>
              </a:ext>
            </a:extLst>
          </p:cNvPr>
          <p:cNvSpPr txBox="1"/>
          <p:nvPr/>
        </p:nvSpPr>
        <p:spPr>
          <a:xfrm>
            <a:off x="6096000" y="5049611"/>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a whole number by 100, place        2 zeros after the final digit of that number.</a:t>
            </a:r>
          </a:p>
        </p:txBody>
      </p:sp>
    </p:spTree>
    <p:extLst>
      <p:ext uri="{BB962C8B-B14F-4D97-AF65-F5344CB8AC3E}">
        <p14:creationId xmlns:p14="http://schemas.microsoft.com/office/powerpoint/2010/main" val="13009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25E-6 -2.22222E-6 L -0.1737 0.06042 " pathEditMode="relative" rAng="0" ptsTypes="AA">
                                      <p:cBhvr>
                                        <p:cTn id="11" dur="2000" fill="hold"/>
                                        <p:tgtEl>
                                          <p:spTgt spid="42"/>
                                        </p:tgtEl>
                                        <p:attrNameLst>
                                          <p:attrName>ppt_x</p:attrName>
                                          <p:attrName>ppt_y</p:attrName>
                                        </p:attrNameLst>
                                      </p:cBhvr>
                                      <p:rCtr x="-8685" y="3009"/>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 presetClass="entr" presetSubtype="0"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9" grpId="0" animBg="1"/>
      <p:bldP spid="36" grpId="0"/>
      <p:bldP spid="37" grpId="0"/>
      <p:bldP spid="54" grpId="0"/>
      <p:bldP spid="55" grpId="0"/>
      <p:bldP spid="58" grpId="0"/>
      <p:bldP spid="59" grpId="0"/>
      <p:bldP spid="13" grpId="0"/>
      <p:bldP spid="42" grpId="0"/>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0370E6-9374-4EFD-9584-5E44286CCFB1}"/>
              </a:ext>
            </a:extLst>
          </p:cNvPr>
          <p:cNvGrpSpPr/>
          <p:nvPr/>
        </p:nvGrpSpPr>
        <p:grpSpPr>
          <a:xfrm>
            <a:off x="10046692" y="2502088"/>
            <a:ext cx="785614" cy="459337"/>
            <a:chOff x="6483340" y="4149790"/>
            <a:chExt cx="785614" cy="459337"/>
          </a:xfrm>
        </p:grpSpPr>
        <p:pic>
          <p:nvPicPr>
            <p:cNvPr id="10" name="Picture 9" descr="A picture containing light, drawing&#10;&#10;Description automatically generated">
              <a:extLst>
                <a:ext uri="{FF2B5EF4-FFF2-40B4-BE49-F238E27FC236}">
                  <a16:creationId xmlns:a16="http://schemas.microsoft.com/office/drawing/2014/main" id="{6AC89A95-98DB-4D1D-858B-D9255F2FE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40" y="4149790"/>
              <a:ext cx="148917" cy="459337"/>
            </a:xfrm>
            <a:prstGeom prst="rect">
              <a:avLst/>
            </a:prstGeom>
          </p:spPr>
        </p:pic>
        <p:sp>
          <p:nvSpPr>
            <p:cNvPr id="15" name="Rectangle 14">
              <a:extLst>
                <a:ext uri="{FF2B5EF4-FFF2-40B4-BE49-F238E27FC236}">
                  <a16:creationId xmlns:a16="http://schemas.microsoft.com/office/drawing/2014/main" id="{D5BA111F-0687-4F28-A676-F54CDE16E424}"/>
                </a:ext>
              </a:extLst>
            </p:cNvPr>
            <p:cNvSpPr/>
            <p:nvPr/>
          </p:nvSpPr>
          <p:spPr>
            <a:xfrm>
              <a:off x="6571297" y="4179403"/>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sp>
        <p:nvSpPr>
          <p:cNvPr id="14" name="Rectangle 13">
            <a:extLst>
              <a:ext uri="{FF2B5EF4-FFF2-40B4-BE49-F238E27FC236}">
                <a16:creationId xmlns:a16="http://schemas.microsoft.com/office/drawing/2014/main" id="{D95F8614-6272-4AEA-9E0C-695F814E4C2A}"/>
              </a:ext>
            </a:extLst>
          </p:cNvPr>
          <p:cNvSpPr/>
          <p:nvPr/>
        </p:nvSpPr>
        <p:spPr>
          <a:xfrm>
            <a:off x="7384759" y="2787070"/>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4MD-1 Multiplying and dividing by 10 and 100</a:t>
            </a:r>
          </a:p>
        </p:txBody>
      </p:sp>
      <p:sp>
        <p:nvSpPr>
          <p:cNvPr id="6" name="Rectangle 5">
            <a:extLst>
              <a:ext uri="{FF2B5EF4-FFF2-40B4-BE49-F238E27FC236}">
                <a16:creationId xmlns:a16="http://schemas.microsoft.com/office/drawing/2014/main" id="{A6A6BBA0-6FE4-40D5-919A-2769B65FC2FB}"/>
              </a:ext>
            </a:extLst>
          </p:cNvPr>
          <p:cNvSpPr/>
          <p:nvPr/>
        </p:nvSpPr>
        <p:spPr>
          <a:xfrm>
            <a:off x="792004" y="2562021"/>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360 ÷ 10 = 36</a:t>
            </a:r>
          </a:p>
        </p:txBody>
      </p:sp>
      <p:sp>
        <p:nvSpPr>
          <p:cNvPr id="7" name="Rectangle 6">
            <a:extLst>
              <a:ext uri="{FF2B5EF4-FFF2-40B4-BE49-F238E27FC236}">
                <a16:creationId xmlns:a16="http://schemas.microsoft.com/office/drawing/2014/main" id="{FAD291A0-E939-4CB0-A5BA-B44973ECAD3A}"/>
              </a:ext>
            </a:extLst>
          </p:cNvPr>
          <p:cNvSpPr/>
          <p:nvPr/>
        </p:nvSpPr>
        <p:spPr>
          <a:xfrm>
            <a:off x="784790" y="1967939"/>
            <a:ext cx="2714206"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360</a:t>
            </a:r>
          </a:p>
        </p:txBody>
      </p:sp>
      <p:sp>
        <p:nvSpPr>
          <p:cNvPr id="8" name="Rectangle 7">
            <a:extLst>
              <a:ext uri="{FF2B5EF4-FFF2-40B4-BE49-F238E27FC236}">
                <a16:creationId xmlns:a16="http://schemas.microsoft.com/office/drawing/2014/main" id="{2B47C3E8-3D57-4297-A91E-4316440F4124}"/>
              </a:ext>
            </a:extLst>
          </p:cNvPr>
          <p:cNvSpPr/>
          <p:nvPr/>
        </p:nvSpPr>
        <p:spPr>
          <a:xfrm>
            <a:off x="10201960" y="2933432"/>
            <a:ext cx="1244501"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 </a:t>
            </a:r>
          </a:p>
        </p:txBody>
      </p:sp>
      <p:grpSp>
        <p:nvGrpSpPr>
          <p:cNvPr id="28" name="Group 27">
            <a:extLst>
              <a:ext uri="{FF2B5EF4-FFF2-40B4-BE49-F238E27FC236}">
                <a16:creationId xmlns:a16="http://schemas.microsoft.com/office/drawing/2014/main" id="{6AB55063-3E86-4E39-AF3A-AD0B194BA82E}"/>
              </a:ext>
            </a:extLst>
          </p:cNvPr>
          <p:cNvGrpSpPr/>
          <p:nvPr/>
        </p:nvGrpSpPr>
        <p:grpSpPr>
          <a:xfrm>
            <a:off x="9960977" y="2376344"/>
            <a:ext cx="2128838" cy="1638012"/>
            <a:chOff x="6391275" y="5114990"/>
            <a:chExt cx="2128838" cy="1638012"/>
          </a:xfrm>
        </p:grpSpPr>
        <p:sp>
          <p:nvSpPr>
            <p:cNvPr id="27" name="Rectangle 26">
              <a:extLst>
                <a:ext uri="{FF2B5EF4-FFF2-40B4-BE49-F238E27FC236}">
                  <a16:creationId xmlns:a16="http://schemas.microsoft.com/office/drawing/2014/main" id="{E7E52C2A-278D-43EC-BB78-55120AD43064}"/>
                </a:ext>
              </a:extLst>
            </p:cNvPr>
            <p:cNvSpPr/>
            <p:nvPr/>
          </p:nvSpPr>
          <p:spPr>
            <a:xfrm>
              <a:off x="6391275" y="5114990"/>
              <a:ext cx="2128838" cy="163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F0CFA0F-F6DC-4EC1-894D-386AF16C0FE1}"/>
                </a:ext>
              </a:extLst>
            </p:cNvPr>
            <p:cNvGrpSpPr/>
            <p:nvPr/>
          </p:nvGrpSpPr>
          <p:grpSpPr>
            <a:xfrm>
              <a:off x="6483340" y="5239264"/>
              <a:ext cx="785614" cy="459337"/>
              <a:chOff x="6483340" y="5239264"/>
              <a:chExt cx="785614" cy="459337"/>
            </a:xfrm>
          </p:grpSpPr>
          <p:pic>
            <p:nvPicPr>
              <p:cNvPr id="20" name="Picture 19" descr="A picture containing light, drawing&#10;&#10;Description automatically generated">
                <a:extLst>
                  <a:ext uri="{FF2B5EF4-FFF2-40B4-BE49-F238E27FC236}">
                    <a16:creationId xmlns:a16="http://schemas.microsoft.com/office/drawing/2014/main" id="{0376B179-84D1-487B-9217-88D0B41F7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83340" y="5239264"/>
                <a:ext cx="148917" cy="459337"/>
              </a:xfrm>
              <a:prstGeom prst="rect">
                <a:avLst/>
              </a:prstGeom>
            </p:spPr>
          </p:pic>
          <p:sp>
            <p:nvSpPr>
              <p:cNvPr id="21" name="Rectangle 20">
                <a:extLst>
                  <a:ext uri="{FF2B5EF4-FFF2-40B4-BE49-F238E27FC236}">
                    <a16:creationId xmlns:a16="http://schemas.microsoft.com/office/drawing/2014/main" id="{C846C439-D14E-4AE3-9FDD-4D5B77A78989}"/>
                  </a:ext>
                </a:extLst>
              </p:cNvPr>
              <p:cNvSpPr/>
              <p:nvPr/>
            </p:nvSpPr>
            <p:spPr>
              <a:xfrm>
                <a:off x="6571297" y="5268878"/>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grpSp>
      <p:sp>
        <p:nvSpPr>
          <p:cNvPr id="12" name="Rectangle 11">
            <a:extLst>
              <a:ext uri="{FF2B5EF4-FFF2-40B4-BE49-F238E27FC236}">
                <a16:creationId xmlns:a16="http://schemas.microsoft.com/office/drawing/2014/main" id="{57C17E72-CA23-422D-9E68-8D78C5F88552}"/>
              </a:ext>
            </a:extLst>
          </p:cNvPr>
          <p:cNvSpPr/>
          <p:nvPr/>
        </p:nvSpPr>
        <p:spPr>
          <a:xfrm>
            <a:off x="10201959" y="2931810"/>
            <a:ext cx="1395314"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of the size</a:t>
            </a:r>
          </a:p>
        </p:txBody>
      </p:sp>
      <p:sp>
        <p:nvSpPr>
          <p:cNvPr id="26" name="Rectangle 25">
            <a:extLst>
              <a:ext uri="{FF2B5EF4-FFF2-40B4-BE49-F238E27FC236}">
                <a16:creationId xmlns:a16="http://schemas.microsoft.com/office/drawing/2014/main" id="{54F6ECB9-9F87-4C3A-84B9-096A62D2E700}"/>
              </a:ext>
            </a:extLst>
          </p:cNvPr>
          <p:cNvSpPr/>
          <p:nvPr/>
        </p:nvSpPr>
        <p:spPr>
          <a:xfrm>
            <a:off x="7384418" y="2373101"/>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C36B9DB-774A-4F95-B140-F3196BFAEEA6}"/>
              </a:ext>
            </a:extLst>
          </p:cNvPr>
          <p:cNvSpPr/>
          <p:nvPr/>
        </p:nvSpPr>
        <p:spPr>
          <a:xfrm>
            <a:off x="5463645" y="2382033"/>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1DD5105-5EF3-4668-B9BB-45BF787C4E55}"/>
              </a:ext>
            </a:extLst>
          </p:cNvPr>
          <p:cNvSpPr/>
          <p:nvPr/>
        </p:nvSpPr>
        <p:spPr>
          <a:xfrm>
            <a:off x="5463304" y="1968064"/>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DFD8F76C-9EE9-46B9-A42E-A1A7F9418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245" y="1557338"/>
            <a:ext cx="5779733" cy="1638012"/>
          </a:xfrm>
          <a:prstGeom prst="rect">
            <a:avLst/>
          </a:prstGeom>
        </p:spPr>
      </p:pic>
      <p:sp>
        <p:nvSpPr>
          <p:cNvPr id="3" name="Content Placeholder 2">
            <a:extLst>
              <a:ext uri="{FF2B5EF4-FFF2-40B4-BE49-F238E27FC236}">
                <a16:creationId xmlns:a16="http://schemas.microsoft.com/office/drawing/2014/main" id="{E0C07559-89D0-4E6D-B36E-64F97354647B}"/>
              </a:ext>
            </a:extLst>
          </p:cNvPr>
          <p:cNvSpPr txBox="1">
            <a:spLocks/>
          </p:cNvSpPr>
          <p:nvPr/>
        </p:nvSpPr>
        <p:spPr>
          <a:xfrm>
            <a:off x="623889" y="3568709"/>
            <a:ext cx="7393226" cy="230345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2-digit number can you see on the chart? If we multiply by ten/make ten times the value, what happens?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your own chart.</a:t>
            </a:r>
            <a:r>
              <a:rPr kumimoji="0" lang="en-GB" sz="2000" b="0" i="0" u="none" strike="noStrike" kern="1200" cap="none" spc="0" normalizeH="0" noProof="0" dirty="0">
                <a:ln>
                  <a:noFill/>
                </a:ln>
                <a:solidFill>
                  <a:srgbClr val="585858"/>
                </a:solidFill>
                <a:effectLst/>
                <a:uLnTx/>
                <a:uFillTx/>
                <a:latin typeface="Arial"/>
                <a:ea typeface="+mn-ea"/>
                <a:cs typeface="+mn-cs"/>
              </a:rPr>
              <a:t> S</a:t>
            </a:r>
            <a:r>
              <a:rPr kumimoji="0" lang="en-GB" sz="2000" b="0" i="0" u="none" strike="noStrike" kern="1200" cap="none" spc="0" normalizeH="0" baseline="0" noProof="0" dirty="0">
                <a:ln>
                  <a:noFill/>
                </a:ln>
                <a:solidFill>
                  <a:srgbClr val="585858"/>
                </a:solidFill>
                <a:effectLst/>
                <a:uLnTx/>
                <a:uFillTx/>
                <a:latin typeface="Arial"/>
                <a:ea typeface="+mn-ea"/>
                <a:cs typeface="+mn-cs"/>
              </a:rPr>
              <a:t>tart with 450 and move each part down a row, what have you done?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multiply a 2-digit number by 10, does it always end in a zero? Try with other numbers.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754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6.25E-7 3.7037E-7 L -6.25E-7 -0.05926 " pathEditMode="relative" rAng="0" ptsTypes="AA">
                                      <p:cBhvr>
                                        <p:cTn id="8" dur="2000" fill="hold"/>
                                        <p:tgtEl>
                                          <p:spTgt spid="14"/>
                                        </p:tgtEl>
                                        <p:attrNameLst>
                                          <p:attrName>ppt_x</p:attrName>
                                          <p:attrName>ppt_y</p:attrName>
                                        </p:attrNameLst>
                                      </p:cBhvr>
                                      <p:rCtr x="0" y="-2963"/>
                                    </p:animMotion>
                                  </p:childTnLst>
                                </p:cTn>
                              </p:par>
                              <p:par>
                                <p:cTn id="9" presetID="42" presetClass="path" presetSubtype="0" accel="50000" decel="50000" fill="hold" grpId="0" nodeType="withEffect">
                                  <p:stCondLst>
                                    <p:cond delay="0"/>
                                  </p:stCondLst>
                                  <p:childTnLst>
                                    <p:animMotion origin="layout" path="M 1.45833E-6 -1.85185E-6 L 1.45833E-6 -0.05926 " pathEditMode="relative" rAng="0" ptsTypes="AA">
                                      <p:cBhvr>
                                        <p:cTn id="10" dur="2000" fill="hold"/>
                                        <p:tgtEl>
                                          <p:spTgt spid="18"/>
                                        </p:tgtEl>
                                        <p:attrNameLst>
                                          <p:attrName>ppt_x</p:attrName>
                                          <p:attrName>ppt_y</p:attrName>
                                        </p:attrNameLst>
                                      </p:cBhvr>
                                      <p:rCtr x="0" y="-296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6.25E-7 -2.96296E-6 L -6.25E-7 0.06042 " pathEditMode="relative" rAng="0" ptsTypes="AA">
                                      <p:cBhvr>
                                        <p:cTn id="31" dur="2000" fill="hold"/>
                                        <p:tgtEl>
                                          <p:spTgt spid="26"/>
                                        </p:tgtEl>
                                        <p:attrNameLst>
                                          <p:attrName>ppt_x</p:attrName>
                                          <p:attrName>ppt_y</p:attrName>
                                        </p:attrNameLst>
                                      </p:cBhvr>
                                      <p:rCtr x="0" y="3009"/>
                                    </p:animMotion>
                                  </p:childTnLst>
                                </p:cTn>
                              </p:par>
                              <p:par>
                                <p:cTn id="32" presetID="42" presetClass="path" presetSubtype="0" accel="50000" decel="50000" fill="hold" grpId="0" nodeType="withEffect">
                                  <p:stCondLst>
                                    <p:cond delay="0"/>
                                  </p:stCondLst>
                                  <p:childTnLst>
                                    <p:animMotion origin="layout" path="M 1.66667E-6 4.81481E-6 L 1.66667E-6 0.06041 " pathEditMode="relative" rAng="0" ptsTypes="AA">
                                      <p:cBhvr>
                                        <p:cTn id="33" dur="2000" fill="hold"/>
                                        <p:tgtEl>
                                          <p:spTgt spid="19"/>
                                        </p:tgtEl>
                                        <p:attrNameLst>
                                          <p:attrName>ppt_x</p:attrName>
                                          <p:attrName>ppt_y</p:attrName>
                                        </p:attrNameLst>
                                      </p:cBhvr>
                                      <p:rCtr x="0" y="3009"/>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2" grpId="0"/>
      <p:bldP spid="26" grpId="0" animBg="1"/>
      <p:bldP spid="26" grpId="1" animBg="1"/>
      <p:bldP spid="18" grpId="0" animBg="1"/>
      <p:bldP spid="18"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557338"/>
            <a:ext cx="5664628" cy="40082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part is ten times the value, show me the counters you will now have. Write a calculation and explain what you have done.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If I then divide by 10, describe what happens. </a:t>
            </a:r>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2-digit numbers to multiply by ten and </a:t>
            </a:r>
            <a:r>
              <a:rPr lang="en-GB" sz="2000" dirty="0">
                <a:latin typeface="Arial"/>
              </a:rPr>
              <a:t>3</a:t>
            </a:r>
            <a:r>
              <a:rPr kumimoji="0" lang="en-GB" sz="2000" b="0" i="0" u="none" strike="noStrike" kern="1200" cap="none" spc="0" normalizeH="0" baseline="0" noProof="0" dirty="0">
                <a:ln>
                  <a:noFill/>
                </a:ln>
                <a:solidFill>
                  <a:srgbClr val="585858"/>
                </a:solidFill>
                <a:effectLst/>
                <a:uLnTx/>
                <a:uFillTx/>
                <a:latin typeface="Arial"/>
                <a:ea typeface="+mn-ea"/>
                <a:cs typeface="+mn-cs"/>
              </a:rPr>
              <a:t>-digit numbers to divide by ten, using counters to show their understanding. Ask them to explain their reasoning</a:t>
            </a:r>
            <a:r>
              <a:rPr lang="en-GB" sz="2000" dirty="0">
                <a:latin typeface="Arial"/>
              </a:rPr>
              <a:t>.</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808434" y="1410882"/>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 ÷ 10 = 18</a:t>
            </a:r>
          </a:p>
        </p:txBody>
      </p:sp>
      <p:sp>
        <p:nvSpPr>
          <p:cNvPr id="97" name="Rectangle 96">
            <a:extLst>
              <a:ext uri="{FF2B5EF4-FFF2-40B4-BE49-F238E27FC236}">
                <a16:creationId xmlns:a16="http://schemas.microsoft.com/office/drawing/2014/main" id="{A8666E4E-5158-45D3-8A20-36850CF942F4}"/>
              </a:ext>
            </a:extLst>
          </p:cNvPr>
          <p:cNvSpPr/>
          <p:nvPr/>
        </p:nvSpPr>
        <p:spPr>
          <a:xfrm>
            <a:off x="2040153" y="1383383"/>
            <a:ext cx="270138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10 = 180</a:t>
            </a:r>
          </a:p>
        </p:txBody>
      </p:sp>
      <p:grpSp>
        <p:nvGrpSpPr>
          <p:cNvPr id="5" name="Group 4">
            <a:extLst>
              <a:ext uri="{FF2B5EF4-FFF2-40B4-BE49-F238E27FC236}">
                <a16:creationId xmlns:a16="http://schemas.microsoft.com/office/drawing/2014/main" id="{5D9AA86F-6808-463F-A92F-D40759A84417}"/>
              </a:ext>
            </a:extLst>
          </p:cNvPr>
          <p:cNvGrpSpPr/>
          <p:nvPr/>
        </p:nvGrpSpPr>
        <p:grpSpPr>
          <a:xfrm>
            <a:off x="1878904" y="2440890"/>
            <a:ext cx="2708707" cy="2715486"/>
            <a:chOff x="1878904" y="2359480"/>
            <a:chExt cx="2708707" cy="2715486"/>
          </a:xfrm>
        </p:grpSpPr>
        <p:grpSp>
          <p:nvGrpSpPr>
            <p:cNvPr id="98" name="Group 97">
              <a:extLst>
                <a:ext uri="{FF2B5EF4-FFF2-40B4-BE49-F238E27FC236}">
                  <a16:creationId xmlns:a16="http://schemas.microsoft.com/office/drawing/2014/main" id="{89B94F6B-C1F3-4BC9-9722-E94EB1A7B5C6}"/>
                </a:ext>
              </a:extLst>
            </p:cNvPr>
            <p:cNvGrpSpPr/>
            <p:nvPr/>
          </p:nvGrpSpPr>
          <p:grpSpPr>
            <a:xfrm>
              <a:off x="1878904" y="2359480"/>
              <a:ext cx="729596" cy="596007"/>
              <a:chOff x="5676460" y="4277312"/>
              <a:chExt cx="526852" cy="430385"/>
            </a:xfrm>
          </p:grpSpPr>
          <p:sp>
            <p:nvSpPr>
              <p:cNvPr id="99" name="Oval 98">
                <a:extLst>
                  <a:ext uri="{FF2B5EF4-FFF2-40B4-BE49-F238E27FC236}">
                    <a16:creationId xmlns:a16="http://schemas.microsoft.com/office/drawing/2014/main" id="{B5634978-59C7-4183-AF8B-59BEED41C3E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5B81B82D-F457-47F3-B494-EFEA55D4F4A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53141596-8895-415A-88A5-4E004B3AB417}"/>
                </a:ext>
              </a:extLst>
            </p:cNvPr>
            <p:cNvGrpSpPr/>
            <p:nvPr/>
          </p:nvGrpSpPr>
          <p:grpSpPr>
            <a:xfrm>
              <a:off x="3193600" y="2359480"/>
              <a:ext cx="729596" cy="596005"/>
              <a:chOff x="4400447" y="4277313"/>
              <a:chExt cx="526853" cy="430385"/>
            </a:xfrm>
          </p:grpSpPr>
          <p:sp>
            <p:nvSpPr>
              <p:cNvPr id="102" name="Oval 101">
                <a:extLst>
                  <a:ext uri="{FF2B5EF4-FFF2-40B4-BE49-F238E27FC236}">
                    <a16:creationId xmlns:a16="http://schemas.microsoft.com/office/drawing/2014/main" id="{07D558FC-88F1-4F64-A010-18BF873606B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E2239337-8C89-4B2A-AA2B-CEA8162ABB82}"/>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35948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7" name="Group 106">
              <a:extLst>
                <a:ext uri="{FF2B5EF4-FFF2-40B4-BE49-F238E27FC236}">
                  <a16:creationId xmlns:a16="http://schemas.microsoft.com/office/drawing/2014/main" id="{6F1DBE10-0439-4634-BD54-464D05264368}"/>
                </a:ext>
              </a:extLst>
            </p:cNvPr>
            <p:cNvGrpSpPr/>
            <p:nvPr/>
          </p:nvGrpSpPr>
          <p:grpSpPr>
            <a:xfrm>
              <a:off x="3193600" y="3074881"/>
              <a:ext cx="729596" cy="596005"/>
              <a:chOff x="4400447" y="4277313"/>
              <a:chExt cx="526853" cy="430385"/>
            </a:xfrm>
          </p:grpSpPr>
          <p:sp>
            <p:nvSpPr>
              <p:cNvPr id="108" name="Oval 107">
                <a:extLst>
                  <a:ext uri="{FF2B5EF4-FFF2-40B4-BE49-F238E27FC236}">
                    <a16:creationId xmlns:a16="http://schemas.microsoft.com/office/drawing/2014/main" id="{A8189316-AB50-4170-984F-B140DA72780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E8AAC08-8578-408D-B20C-E51B59B1818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07488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3" name="Group 112">
              <a:extLst>
                <a:ext uri="{FF2B5EF4-FFF2-40B4-BE49-F238E27FC236}">
                  <a16:creationId xmlns:a16="http://schemas.microsoft.com/office/drawing/2014/main" id="{1D79422B-18A7-4600-85FB-5BCB2B840F04}"/>
                </a:ext>
              </a:extLst>
            </p:cNvPr>
            <p:cNvGrpSpPr/>
            <p:nvPr/>
          </p:nvGrpSpPr>
          <p:grpSpPr>
            <a:xfrm>
              <a:off x="3193600" y="3789001"/>
              <a:ext cx="729596" cy="596005"/>
              <a:chOff x="4400447" y="4277313"/>
              <a:chExt cx="526853" cy="430385"/>
            </a:xfrm>
          </p:grpSpPr>
          <p:sp>
            <p:nvSpPr>
              <p:cNvPr id="114" name="Oval 113">
                <a:extLst>
                  <a:ext uri="{FF2B5EF4-FFF2-40B4-BE49-F238E27FC236}">
                    <a16:creationId xmlns:a16="http://schemas.microsoft.com/office/drawing/2014/main" id="{236D6B18-C098-4969-BA2D-3364AB0B82E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2F1A9AA1-A501-41DE-B353-1F692C49E54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6" name="Group 115">
              <a:extLst>
                <a:ext uri="{FF2B5EF4-FFF2-40B4-BE49-F238E27FC236}">
                  <a16:creationId xmlns:a16="http://schemas.microsoft.com/office/drawing/2014/main" id="{0DCAC5DA-DA96-4F7A-B5C7-1AD8A07DD307}"/>
                </a:ext>
              </a:extLst>
            </p:cNvPr>
            <p:cNvGrpSpPr/>
            <p:nvPr/>
          </p:nvGrpSpPr>
          <p:grpSpPr>
            <a:xfrm>
              <a:off x="3858015" y="3789001"/>
              <a:ext cx="729596" cy="596005"/>
              <a:chOff x="4400447" y="4277313"/>
              <a:chExt cx="526853" cy="430385"/>
            </a:xfrm>
          </p:grpSpPr>
          <p:sp>
            <p:nvSpPr>
              <p:cNvPr id="117" name="Oval 116">
                <a:extLst>
                  <a:ext uri="{FF2B5EF4-FFF2-40B4-BE49-F238E27FC236}">
                    <a16:creationId xmlns:a16="http://schemas.microsoft.com/office/drawing/2014/main" id="{BB4D7C05-D88B-4109-AC9D-4F0EDEBB391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D3D82E5-71C7-4E0B-AF0D-4CF2A6CC6506}"/>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9" name="Group 118">
              <a:extLst>
                <a:ext uri="{FF2B5EF4-FFF2-40B4-BE49-F238E27FC236}">
                  <a16:creationId xmlns:a16="http://schemas.microsoft.com/office/drawing/2014/main" id="{51A65C5E-2521-4297-9591-78089181326B}"/>
                </a:ext>
              </a:extLst>
            </p:cNvPr>
            <p:cNvGrpSpPr/>
            <p:nvPr/>
          </p:nvGrpSpPr>
          <p:grpSpPr>
            <a:xfrm>
              <a:off x="3193600" y="4478961"/>
              <a:ext cx="729596" cy="596005"/>
              <a:chOff x="4400447" y="4277313"/>
              <a:chExt cx="526853" cy="430385"/>
            </a:xfrm>
          </p:grpSpPr>
          <p:sp>
            <p:nvSpPr>
              <p:cNvPr id="120" name="Oval 119">
                <a:extLst>
                  <a:ext uri="{FF2B5EF4-FFF2-40B4-BE49-F238E27FC236}">
                    <a16:creationId xmlns:a16="http://schemas.microsoft.com/office/drawing/2014/main" id="{B60FCD4E-510F-4B5A-A5E9-4A5DF7EB5C1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3F4D9248-6E99-4BFD-B51A-B1ABA36913DD}"/>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22" name="Group 121">
              <a:extLst>
                <a:ext uri="{FF2B5EF4-FFF2-40B4-BE49-F238E27FC236}">
                  <a16:creationId xmlns:a16="http://schemas.microsoft.com/office/drawing/2014/main" id="{0872BBB5-229B-4364-800E-BCED049FF102}"/>
                </a:ext>
              </a:extLst>
            </p:cNvPr>
            <p:cNvGrpSpPr/>
            <p:nvPr/>
          </p:nvGrpSpPr>
          <p:grpSpPr>
            <a:xfrm>
              <a:off x="3858015" y="4478961"/>
              <a:ext cx="729596" cy="596005"/>
              <a:chOff x="4400447" y="4277313"/>
              <a:chExt cx="526853" cy="430385"/>
            </a:xfrm>
          </p:grpSpPr>
          <p:sp>
            <p:nvSpPr>
              <p:cNvPr id="123" name="Oval 122">
                <a:extLst>
                  <a:ext uri="{FF2B5EF4-FFF2-40B4-BE49-F238E27FC236}">
                    <a16:creationId xmlns:a16="http://schemas.microsoft.com/office/drawing/2014/main" id="{EBEC3ADC-CDA3-4C10-8EE7-FC9A909C1A4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C0118CF4-1E7D-4B29-8BE4-CA79B11951E1}"/>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grpSp>
        <p:nvGrpSpPr>
          <p:cNvPr id="6" name="Group 5">
            <a:extLst>
              <a:ext uri="{FF2B5EF4-FFF2-40B4-BE49-F238E27FC236}">
                <a16:creationId xmlns:a16="http://schemas.microsoft.com/office/drawing/2014/main" id="{F1387C88-C02E-4C12-9465-4171C13FE1A1}"/>
              </a:ext>
            </a:extLst>
          </p:cNvPr>
          <p:cNvGrpSpPr/>
          <p:nvPr/>
        </p:nvGrpSpPr>
        <p:grpSpPr>
          <a:xfrm>
            <a:off x="1875293" y="2439583"/>
            <a:ext cx="2713418" cy="2717540"/>
            <a:chOff x="1875293" y="2357428"/>
            <a:chExt cx="2713418" cy="2717540"/>
          </a:xfrm>
        </p:grpSpPr>
        <p:grpSp>
          <p:nvGrpSpPr>
            <p:cNvPr id="125" name="Group 124">
              <a:extLst>
                <a:ext uri="{FF2B5EF4-FFF2-40B4-BE49-F238E27FC236}">
                  <a16:creationId xmlns:a16="http://schemas.microsoft.com/office/drawing/2014/main" id="{9A686D32-0AE9-4053-8DB9-94B2D7F80C92}"/>
                </a:ext>
              </a:extLst>
            </p:cNvPr>
            <p:cNvGrpSpPr/>
            <p:nvPr/>
          </p:nvGrpSpPr>
          <p:grpSpPr>
            <a:xfrm>
              <a:off x="1875293" y="2357428"/>
              <a:ext cx="750569" cy="596008"/>
              <a:chOff x="470679" y="3447045"/>
              <a:chExt cx="575098" cy="456671"/>
            </a:xfrm>
          </p:grpSpPr>
          <p:sp>
            <p:nvSpPr>
              <p:cNvPr id="126" name="Oval 125">
                <a:extLst>
                  <a:ext uri="{FF2B5EF4-FFF2-40B4-BE49-F238E27FC236}">
                    <a16:creationId xmlns:a16="http://schemas.microsoft.com/office/drawing/2014/main" id="{94754FB6-4956-4174-8AB4-8003681C3C11}"/>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A578B36-F267-4A97-9674-E928F1052BDB}"/>
                  </a:ext>
                </a:extLst>
              </p:cNvPr>
              <p:cNvSpPr txBox="1"/>
              <p:nvPr/>
            </p:nvSpPr>
            <p:spPr>
              <a:xfrm>
                <a:off x="470679" y="3529189"/>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128" name="Group 127">
              <a:extLst>
                <a:ext uri="{FF2B5EF4-FFF2-40B4-BE49-F238E27FC236}">
                  <a16:creationId xmlns:a16="http://schemas.microsoft.com/office/drawing/2014/main" id="{6C8662B6-C03F-4559-9E70-AEC97F498777}"/>
                </a:ext>
              </a:extLst>
            </p:cNvPr>
            <p:cNvGrpSpPr/>
            <p:nvPr/>
          </p:nvGrpSpPr>
          <p:grpSpPr>
            <a:xfrm>
              <a:off x="3184680" y="2358264"/>
              <a:ext cx="729596" cy="596007"/>
              <a:chOff x="5676460" y="4277312"/>
              <a:chExt cx="526852" cy="430385"/>
            </a:xfrm>
          </p:grpSpPr>
          <p:sp>
            <p:nvSpPr>
              <p:cNvPr id="129" name="Oval 128">
                <a:extLst>
                  <a:ext uri="{FF2B5EF4-FFF2-40B4-BE49-F238E27FC236}">
                    <a16:creationId xmlns:a16="http://schemas.microsoft.com/office/drawing/2014/main" id="{E1B4766F-BDCE-42B5-87DD-89F17A770984}"/>
                  </a:ext>
                </a:extLst>
              </p:cNvPr>
              <p:cNvSpPr/>
              <p:nvPr/>
            </p:nvSpPr>
            <p:spPr>
              <a:xfrm>
                <a:off x="5732014"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7B989CDE-484C-45BE-9A98-4DB03D0170A8}"/>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4" name="Group 133">
              <a:extLst>
                <a:ext uri="{FF2B5EF4-FFF2-40B4-BE49-F238E27FC236}">
                  <a16:creationId xmlns:a16="http://schemas.microsoft.com/office/drawing/2014/main" id="{DD3088C5-4786-4982-A85B-512C6F7444A5}"/>
                </a:ext>
              </a:extLst>
            </p:cNvPr>
            <p:cNvGrpSpPr/>
            <p:nvPr/>
          </p:nvGrpSpPr>
          <p:grpSpPr>
            <a:xfrm>
              <a:off x="3191742" y="3074880"/>
              <a:ext cx="729596" cy="596007"/>
              <a:chOff x="5676460" y="4277312"/>
              <a:chExt cx="526852" cy="430385"/>
            </a:xfrm>
          </p:grpSpPr>
          <p:sp>
            <p:nvSpPr>
              <p:cNvPr id="135" name="Oval 134">
                <a:extLst>
                  <a:ext uri="{FF2B5EF4-FFF2-40B4-BE49-F238E27FC236}">
                    <a16:creationId xmlns:a16="http://schemas.microsoft.com/office/drawing/2014/main" id="{89EF102D-FEB3-44BD-9585-608DB5D5AF5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8F025804-8102-409D-9CCC-06CD6AB98DB6}"/>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0" name="Group 139">
              <a:extLst>
                <a:ext uri="{FF2B5EF4-FFF2-40B4-BE49-F238E27FC236}">
                  <a16:creationId xmlns:a16="http://schemas.microsoft.com/office/drawing/2014/main" id="{81EBCEFE-EEC5-4CDF-A619-C683C681ECBF}"/>
                </a:ext>
              </a:extLst>
            </p:cNvPr>
            <p:cNvGrpSpPr/>
            <p:nvPr/>
          </p:nvGrpSpPr>
          <p:grpSpPr>
            <a:xfrm>
              <a:off x="3188211" y="3788442"/>
              <a:ext cx="729596" cy="596007"/>
              <a:chOff x="5676460" y="4277312"/>
              <a:chExt cx="526852" cy="430385"/>
            </a:xfrm>
          </p:grpSpPr>
          <p:sp>
            <p:nvSpPr>
              <p:cNvPr id="141" name="Oval 140">
                <a:extLst>
                  <a:ext uri="{FF2B5EF4-FFF2-40B4-BE49-F238E27FC236}">
                    <a16:creationId xmlns:a16="http://schemas.microsoft.com/office/drawing/2014/main" id="{A8F209A6-9D52-465D-89F3-4662753874C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2F694631-A943-4D2F-A59B-3DC7530A8B0C}"/>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6" name="Group 145">
              <a:extLst>
                <a:ext uri="{FF2B5EF4-FFF2-40B4-BE49-F238E27FC236}">
                  <a16:creationId xmlns:a16="http://schemas.microsoft.com/office/drawing/2014/main" id="{A4BE5970-818E-4923-996D-128D78A53DE5}"/>
                </a:ext>
              </a:extLst>
            </p:cNvPr>
            <p:cNvGrpSpPr/>
            <p:nvPr/>
          </p:nvGrpSpPr>
          <p:grpSpPr>
            <a:xfrm>
              <a:off x="3188211" y="4478961"/>
              <a:ext cx="729596" cy="596007"/>
              <a:chOff x="5676460" y="4277312"/>
              <a:chExt cx="526852" cy="430385"/>
            </a:xfrm>
          </p:grpSpPr>
          <p:sp>
            <p:nvSpPr>
              <p:cNvPr id="147" name="Oval 146">
                <a:extLst>
                  <a:ext uri="{FF2B5EF4-FFF2-40B4-BE49-F238E27FC236}">
                    <a16:creationId xmlns:a16="http://schemas.microsoft.com/office/drawing/2014/main" id="{DD5E2B16-B2B2-4308-9196-7C40034AA0A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14E6C7A-4B8D-44D1-85A7-3F404BA60E72}"/>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2022"/>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sp>
        <p:nvSpPr>
          <p:cNvPr id="2" name="TextBox 19">
            <a:extLst>
              <a:ext uri="{FF2B5EF4-FFF2-40B4-BE49-F238E27FC236}">
                <a16:creationId xmlns:a16="http://schemas.microsoft.com/office/drawing/2014/main" id="{1D8F3BA8-21F1-4E29-8288-5697F11E2F96}"/>
              </a:ext>
            </a:extLst>
          </p:cNvPr>
          <p:cNvSpPr txBox="1"/>
          <p:nvPr/>
        </p:nvSpPr>
        <p:spPr>
          <a:xfrm>
            <a:off x="6643688" y="5352022"/>
            <a:ext cx="4063890"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180 is ten times the size of 18.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18 multiplied by 10 is 180.</a:t>
            </a:r>
          </a:p>
        </p:txBody>
      </p:sp>
    </p:spTree>
    <p:extLst>
      <p:ext uri="{BB962C8B-B14F-4D97-AF65-F5344CB8AC3E}">
        <p14:creationId xmlns:p14="http://schemas.microsoft.com/office/powerpoint/2010/main" val="39130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9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97" grpId="1"/>
      <p:bldP spid="1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18" name="TextBox 17">
            <a:extLst>
              <a:ext uri="{FF2B5EF4-FFF2-40B4-BE49-F238E27FC236}">
                <a16:creationId xmlns:a16="http://schemas.microsoft.com/office/drawing/2014/main" id="{07C5FED2-2250-4E06-9894-855649ED70AA}"/>
              </a:ext>
            </a:extLst>
          </p:cNvPr>
          <p:cNvSpPr txBox="1"/>
          <p:nvPr/>
        </p:nvSpPr>
        <p:spPr>
          <a:xfrm>
            <a:off x="3749372"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0" name="TextBox 19">
            <a:extLst>
              <a:ext uri="{FF2B5EF4-FFF2-40B4-BE49-F238E27FC236}">
                <a16:creationId xmlns:a16="http://schemas.microsoft.com/office/drawing/2014/main" id="{DFDEE745-2803-4C7B-BE70-CC0FD4E6FCA7}"/>
              </a:ext>
            </a:extLst>
          </p:cNvPr>
          <p:cNvSpPr txBox="1"/>
          <p:nvPr/>
        </p:nvSpPr>
        <p:spPr>
          <a:xfrm>
            <a:off x="3749371"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 name="Rectangle 13">
            <a:extLst>
              <a:ext uri="{FF2B5EF4-FFF2-40B4-BE49-F238E27FC236}">
                <a16:creationId xmlns:a16="http://schemas.microsoft.com/office/drawing/2014/main" id="{3625AB4D-B37B-4553-A94B-E0216BA67676}"/>
              </a:ext>
            </a:extLst>
          </p:cNvPr>
          <p:cNvSpPr/>
          <p:nvPr/>
        </p:nvSpPr>
        <p:spPr>
          <a:xfrm>
            <a:off x="2027407" y="1489149"/>
            <a:ext cx="2714206"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180</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612909" y="1549614"/>
            <a:ext cx="1247471"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7B03A9DC-FB28-4095-8F5F-F26DDB9FDC6A}"/>
              </a:ext>
            </a:extLst>
          </p:cNvPr>
          <p:cNvSpPr txBox="1"/>
          <p:nvPr/>
        </p:nvSpPr>
        <p:spPr>
          <a:xfrm>
            <a:off x="4777842"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33" name="TextBox 32">
            <a:extLst>
              <a:ext uri="{FF2B5EF4-FFF2-40B4-BE49-F238E27FC236}">
                <a16:creationId xmlns:a16="http://schemas.microsoft.com/office/drawing/2014/main" id="{51405687-B419-474A-B532-C43215CAF3BA}"/>
              </a:ext>
            </a:extLst>
          </p:cNvPr>
          <p:cNvSpPr txBox="1"/>
          <p:nvPr/>
        </p:nvSpPr>
        <p:spPr>
          <a:xfrm>
            <a:off x="4777842"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4" name="TextBox 33">
            <a:extLst>
              <a:ext uri="{FF2B5EF4-FFF2-40B4-BE49-F238E27FC236}">
                <a16:creationId xmlns:a16="http://schemas.microsoft.com/office/drawing/2014/main" id="{6171138A-1CD9-4C27-9919-848B3D830E59}"/>
              </a:ext>
            </a:extLst>
          </p:cNvPr>
          <p:cNvSpPr txBox="1"/>
          <p:nvPr/>
        </p:nvSpPr>
        <p:spPr>
          <a:xfrm>
            <a:off x="3719203"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976822"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value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21992" y="5934675"/>
            <a:ext cx="2170787"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value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2027227" y="1494752"/>
            <a:ext cx="2699778"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180 ÷ 10 = 18</a:t>
            </a:r>
          </a:p>
        </p:txBody>
      </p:sp>
      <p:sp>
        <p:nvSpPr>
          <p:cNvPr id="43" name="TextBox 42">
            <a:extLst>
              <a:ext uri="{FF2B5EF4-FFF2-40B4-BE49-F238E27FC236}">
                <a16:creationId xmlns:a16="http://schemas.microsoft.com/office/drawing/2014/main" id="{D797150B-D0FA-4B9C-9800-56A7E52B70AE}"/>
              </a:ext>
            </a:extLst>
          </p:cNvPr>
          <p:cNvSpPr txBox="1"/>
          <p:nvPr/>
        </p:nvSpPr>
        <p:spPr>
          <a:xfrm>
            <a:off x="4777841"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769291" y="1566752"/>
            <a:ext cx="1092273"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7B4E0C3-DC4A-45F9-AD55-AA114D735934}"/>
              </a:ext>
            </a:extLst>
          </p:cNvPr>
          <p:cNvSpPr txBox="1"/>
          <p:nvPr/>
        </p:nvSpPr>
        <p:spPr>
          <a:xfrm>
            <a:off x="2690733"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pic>
        <p:nvPicPr>
          <p:cNvPr id="21" name="Picture 20">
            <a:extLst>
              <a:ext uri="{FF2B5EF4-FFF2-40B4-BE49-F238E27FC236}">
                <a16:creationId xmlns:a16="http://schemas.microsoft.com/office/drawing/2014/main" id="{B0C21E16-FD0D-42F3-997B-065EAD732B5E}"/>
              </a:ext>
            </a:extLst>
          </p:cNvPr>
          <p:cNvPicPr>
            <a:picLocks noChangeAspect="1"/>
          </p:cNvPicPr>
          <p:nvPr/>
        </p:nvPicPr>
        <p:blipFill>
          <a:blip r:embed="rId4"/>
          <a:stretch>
            <a:fillRect/>
          </a:stretch>
        </p:blipFill>
        <p:spPr>
          <a:xfrm flipH="1" flipV="1">
            <a:off x="2664507" y="3414622"/>
            <a:ext cx="1101426" cy="286728"/>
          </a:xfrm>
          <a:prstGeom prst="rect">
            <a:avLst/>
          </a:prstGeom>
        </p:spPr>
      </p:pic>
      <p:sp>
        <p:nvSpPr>
          <p:cNvPr id="22" name="TextBox 21">
            <a:extLst>
              <a:ext uri="{FF2B5EF4-FFF2-40B4-BE49-F238E27FC236}">
                <a16:creationId xmlns:a16="http://schemas.microsoft.com/office/drawing/2014/main" id="{B8081FBD-453C-4A5F-B050-3E16BEC5EADC}"/>
              </a:ext>
            </a:extLst>
          </p:cNvPr>
          <p:cNvSpPr txBox="1"/>
          <p:nvPr/>
        </p:nvSpPr>
        <p:spPr>
          <a:xfrm>
            <a:off x="2925009"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23" name="Picture 22">
            <a:extLst>
              <a:ext uri="{FF2B5EF4-FFF2-40B4-BE49-F238E27FC236}">
                <a16:creationId xmlns:a16="http://schemas.microsoft.com/office/drawing/2014/main" id="{217FCE88-F0E4-4BC1-8EB7-BF2A6D58D9B0}"/>
              </a:ext>
            </a:extLst>
          </p:cNvPr>
          <p:cNvPicPr>
            <a:picLocks noChangeAspect="1"/>
          </p:cNvPicPr>
          <p:nvPr/>
        </p:nvPicPr>
        <p:blipFill>
          <a:blip r:embed="rId4"/>
          <a:stretch>
            <a:fillRect/>
          </a:stretch>
        </p:blipFill>
        <p:spPr>
          <a:xfrm>
            <a:off x="2664507" y="5200086"/>
            <a:ext cx="1101426" cy="286728"/>
          </a:xfrm>
          <a:prstGeom prst="rect">
            <a:avLst/>
          </a:prstGeom>
        </p:spPr>
      </p:pic>
      <p:sp>
        <p:nvSpPr>
          <p:cNvPr id="24" name="TextBox 23">
            <a:extLst>
              <a:ext uri="{FF2B5EF4-FFF2-40B4-BE49-F238E27FC236}">
                <a16:creationId xmlns:a16="http://schemas.microsoft.com/office/drawing/2014/main" id="{DC42EB62-1FC6-450C-8692-278AA2F6937E}"/>
              </a:ext>
            </a:extLst>
          </p:cNvPr>
          <p:cNvSpPr txBox="1"/>
          <p:nvPr/>
        </p:nvSpPr>
        <p:spPr>
          <a:xfrm>
            <a:off x="2918597"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3" name="Content Placeholder 2">
            <a:extLst>
              <a:ext uri="{FF2B5EF4-FFF2-40B4-BE49-F238E27FC236}">
                <a16:creationId xmlns:a16="http://schemas.microsoft.com/office/drawing/2014/main" id="{7CEB3988-A86E-4469-BA55-03F32C54B0D9}"/>
              </a:ext>
            </a:extLst>
          </p:cNvPr>
          <p:cNvSpPr txBox="1">
            <a:spLocks/>
          </p:cNvSpPr>
          <p:nvPr/>
        </p:nvSpPr>
        <p:spPr>
          <a:xfrm>
            <a:off x="6177724" y="1128830"/>
            <a:ext cx="588092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start with 18 and make this ten times the value, what has happened to the ones digit? The tens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was the value of the 1 before? And now? What was the value of the 8 before? And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zero when we divide a multiple of 10 by 10? Does this happen for all multiples of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TextBox 19">
            <a:extLst>
              <a:ext uri="{FF2B5EF4-FFF2-40B4-BE49-F238E27FC236}">
                <a16:creationId xmlns:a16="http://schemas.microsoft.com/office/drawing/2014/main" id="{2907EE21-3702-46FA-97B6-638874C499BC}"/>
              </a:ext>
            </a:extLst>
          </p:cNvPr>
          <p:cNvSpPr txBox="1"/>
          <p:nvPr/>
        </p:nvSpPr>
        <p:spPr>
          <a:xfrm>
            <a:off x="6332977" y="4484515"/>
            <a:ext cx="4778242"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by 10, place a zero in the ones place.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divide a multiple of 10 by 10, remove the zero from the ones place.</a:t>
            </a:r>
          </a:p>
        </p:txBody>
      </p:sp>
    </p:spTree>
    <p:extLst>
      <p:ext uri="{BB962C8B-B14F-4D97-AF65-F5344CB8AC3E}">
        <p14:creationId xmlns:p14="http://schemas.microsoft.com/office/powerpoint/2010/main" val="4153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1.45833E-6 4.81481E-6 L -0.08685 0.06087 " pathEditMode="relative" rAng="0" ptsTypes="AA">
                                      <p:cBhvr>
                                        <p:cTn id="11" dur="2000" fill="hold"/>
                                        <p:tgtEl>
                                          <p:spTgt spid="43"/>
                                        </p:tgtEl>
                                        <p:attrNameLst>
                                          <p:attrName>ppt_x</p:attrName>
                                          <p:attrName>ppt_y</p:attrName>
                                        </p:attrNameLst>
                                      </p:cBhvr>
                                      <p:rCtr x="-4349" y="3032"/>
                                    </p:animMotion>
                                  </p:childTnLst>
                                </p:cTn>
                              </p:par>
                              <p:par>
                                <p:cTn id="12" presetID="56" presetClass="path" presetSubtype="0" accel="50000" decel="50000" fill="hold" grpId="0" nodeType="withEffect">
                                  <p:stCondLst>
                                    <p:cond delay="0"/>
                                  </p:stCondLst>
                                  <p:childTnLst>
                                    <p:animMotion origin="layout" path="M 1.45833E-6 4.81481E-6 L -0.08685 0.06087 " pathEditMode="relative" rAng="0" ptsTypes="AA">
                                      <p:cBhvr>
                                        <p:cTn id="13" dur="2000" fill="hold"/>
                                        <p:tgtEl>
                                          <p:spTgt spid="20"/>
                                        </p:tgtEl>
                                        <p:attrNameLst>
                                          <p:attrName>ppt_x</p:attrName>
                                          <p:attrName>ppt_y</p:attrName>
                                        </p:attrNameLst>
                                      </p:cBhvr>
                                      <p:rCtr x="-4349" y="3032"/>
                                    </p:animMotion>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 presetClass="entr"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16667E-7 -4.81481E-6 L 0.08685 -0.06088 " pathEditMode="relative" rAng="0" ptsTypes="AA">
                                      <p:cBhvr>
                                        <p:cTn id="48" dur="2000" fill="hold"/>
                                        <p:tgtEl>
                                          <p:spTgt spid="34"/>
                                        </p:tgtEl>
                                        <p:attrNameLst>
                                          <p:attrName>ppt_x</p:attrName>
                                          <p:attrName>ppt_y</p:attrName>
                                        </p:attrNameLst>
                                      </p:cBhvr>
                                      <p:rCtr x="4310" y="-3032"/>
                                    </p:animMotion>
                                  </p:childTnLst>
                                </p:cTn>
                              </p:par>
                              <p:par>
                                <p:cTn id="49" presetID="42" presetClass="path" presetSubtype="0" accel="50000" decel="50000" fill="hold" grpId="0" nodeType="withEffect">
                                  <p:stCondLst>
                                    <p:cond delay="0"/>
                                  </p:stCondLst>
                                  <p:childTnLst>
                                    <p:animMotion origin="layout" path="M 4.16667E-7 -4.81481E-6 L 0.08685 -0.06088 " pathEditMode="relative" rAng="0" ptsTypes="AA">
                                      <p:cBhvr>
                                        <p:cTn id="50" dur="2000" fill="hold"/>
                                        <p:tgtEl>
                                          <p:spTgt spid="19"/>
                                        </p:tgtEl>
                                        <p:attrNameLst>
                                          <p:attrName>ppt_x</p:attrName>
                                          <p:attrName>ppt_y</p:attrName>
                                        </p:attrNameLst>
                                      </p:cBhvr>
                                      <p:rCtr x="4310" y="-3032"/>
                                    </p:animMotion>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14" grpId="1"/>
      <p:bldP spid="15" grpId="0" animBg="1"/>
      <p:bldP spid="34" grpId="0"/>
      <p:bldP spid="7" grpId="0"/>
      <p:bldP spid="8" grpId="0"/>
      <p:bldP spid="47" grpId="0"/>
      <p:bldP spid="48" grpId="0"/>
      <p:bldP spid="13" grpId="0"/>
      <p:bldP spid="43" grpId="0"/>
      <p:bldP spid="44" grpId="0" animBg="1"/>
      <p:bldP spid="44" grpId="1" animBg="1"/>
      <p:bldP spid="19"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0370E6-9374-4EFD-9584-5E44286CCFB1}"/>
              </a:ext>
            </a:extLst>
          </p:cNvPr>
          <p:cNvGrpSpPr/>
          <p:nvPr/>
        </p:nvGrpSpPr>
        <p:grpSpPr>
          <a:xfrm>
            <a:off x="10048935" y="2169849"/>
            <a:ext cx="789721" cy="473826"/>
            <a:chOff x="6483340" y="4135301"/>
            <a:chExt cx="789721" cy="473826"/>
          </a:xfrm>
        </p:grpSpPr>
        <p:pic>
          <p:nvPicPr>
            <p:cNvPr id="10" name="Picture 9" descr="A picture containing light, drawing&#10;&#10;Description automatically generated">
              <a:extLst>
                <a:ext uri="{FF2B5EF4-FFF2-40B4-BE49-F238E27FC236}">
                  <a16:creationId xmlns:a16="http://schemas.microsoft.com/office/drawing/2014/main" id="{6AC89A95-98DB-4D1D-858B-D9255F2FE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40" y="4149790"/>
              <a:ext cx="148917" cy="459337"/>
            </a:xfrm>
            <a:prstGeom prst="rect">
              <a:avLst/>
            </a:prstGeom>
          </p:spPr>
        </p:pic>
        <p:sp>
          <p:nvSpPr>
            <p:cNvPr id="15" name="Rectangle 14">
              <a:extLst>
                <a:ext uri="{FF2B5EF4-FFF2-40B4-BE49-F238E27FC236}">
                  <a16:creationId xmlns:a16="http://schemas.microsoft.com/office/drawing/2014/main" id="{D5BA111F-0687-4F28-A676-F54CDE16E424}"/>
                </a:ext>
              </a:extLst>
            </p:cNvPr>
            <p:cNvSpPr/>
            <p:nvPr/>
          </p:nvSpPr>
          <p:spPr>
            <a:xfrm>
              <a:off x="6575404" y="4135301"/>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sp>
        <p:nvSpPr>
          <p:cNvPr id="14" name="Rectangle 13">
            <a:extLst>
              <a:ext uri="{FF2B5EF4-FFF2-40B4-BE49-F238E27FC236}">
                <a16:creationId xmlns:a16="http://schemas.microsoft.com/office/drawing/2014/main" id="{D95F8614-6272-4AEA-9E0C-695F814E4C2A}"/>
              </a:ext>
            </a:extLst>
          </p:cNvPr>
          <p:cNvSpPr/>
          <p:nvPr/>
        </p:nvSpPr>
        <p:spPr>
          <a:xfrm>
            <a:off x="8022658" y="2381300"/>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4MD-1 Multiplying and dividing by 10 and 100</a:t>
            </a:r>
          </a:p>
        </p:txBody>
      </p:sp>
      <p:sp>
        <p:nvSpPr>
          <p:cNvPr id="6" name="Rectangle 5">
            <a:extLst>
              <a:ext uri="{FF2B5EF4-FFF2-40B4-BE49-F238E27FC236}">
                <a16:creationId xmlns:a16="http://schemas.microsoft.com/office/drawing/2014/main" id="{A6A6BBA0-6FE4-40D5-919A-2769B65FC2FB}"/>
              </a:ext>
            </a:extLst>
          </p:cNvPr>
          <p:cNvSpPr/>
          <p:nvPr/>
        </p:nvSpPr>
        <p:spPr>
          <a:xfrm>
            <a:off x="507472" y="2562021"/>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2,700 ÷ 10 = 270</a:t>
            </a:r>
          </a:p>
        </p:txBody>
      </p:sp>
      <p:sp>
        <p:nvSpPr>
          <p:cNvPr id="7" name="Rectangle 6">
            <a:extLst>
              <a:ext uri="{FF2B5EF4-FFF2-40B4-BE49-F238E27FC236}">
                <a16:creationId xmlns:a16="http://schemas.microsoft.com/office/drawing/2014/main" id="{FAD291A0-E939-4CB0-A5BA-B44973ECAD3A}"/>
              </a:ext>
            </a:extLst>
          </p:cNvPr>
          <p:cNvSpPr/>
          <p:nvPr/>
        </p:nvSpPr>
        <p:spPr>
          <a:xfrm>
            <a:off x="500258" y="1967939"/>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270 × 10 = 2,700</a:t>
            </a:r>
          </a:p>
        </p:txBody>
      </p:sp>
      <p:sp>
        <p:nvSpPr>
          <p:cNvPr id="8" name="Rectangle 7">
            <a:extLst>
              <a:ext uri="{FF2B5EF4-FFF2-40B4-BE49-F238E27FC236}">
                <a16:creationId xmlns:a16="http://schemas.microsoft.com/office/drawing/2014/main" id="{2B47C3E8-3D57-4297-A91E-4316440F4124}"/>
              </a:ext>
            </a:extLst>
          </p:cNvPr>
          <p:cNvSpPr/>
          <p:nvPr/>
        </p:nvSpPr>
        <p:spPr>
          <a:xfrm>
            <a:off x="9991539" y="2673900"/>
            <a:ext cx="1244501"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 </a:t>
            </a:r>
          </a:p>
        </p:txBody>
      </p:sp>
      <p:grpSp>
        <p:nvGrpSpPr>
          <p:cNvPr id="28" name="Group 27">
            <a:extLst>
              <a:ext uri="{FF2B5EF4-FFF2-40B4-BE49-F238E27FC236}">
                <a16:creationId xmlns:a16="http://schemas.microsoft.com/office/drawing/2014/main" id="{6AB55063-3E86-4E39-AF3A-AD0B194BA82E}"/>
              </a:ext>
            </a:extLst>
          </p:cNvPr>
          <p:cNvGrpSpPr/>
          <p:nvPr/>
        </p:nvGrpSpPr>
        <p:grpSpPr>
          <a:xfrm>
            <a:off x="7493001" y="2159676"/>
            <a:ext cx="3345656" cy="2794457"/>
            <a:chOff x="3923298" y="5239264"/>
            <a:chExt cx="3345656" cy="2794457"/>
          </a:xfrm>
        </p:grpSpPr>
        <p:sp>
          <p:nvSpPr>
            <p:cNvPr id="27" name="Rectangle 26">
              <a:extLst>
                <a:ext uri="{FF2B5EF4-FFF2-40B4-BE49-F238E27FC236}">
                  <a16:creationId xmlns:a16="http://schemas.microsoft.com/office/drawing/2014/main" id="{E7E52C2A-278D-43EC-BB78-55120AD43064}"/>
                </a:ext>
              </a:extLst>
            </p:cNvPr>
            <p:cNvSpPr/>
            <p:nvPr/>
          </p:nvSpPr>
          <p:spPr>
            <a:xfrm>
              <a:off x="3923298" y="6395709"/>
              <a:ext cx="2128838" cy="163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F0CFA0F-F6DC-4EC1-894D-386AF16C0FE1}"/>
                </a:ext>
              </a:extLst>
            </p:cNvPr>
            <p:cNvGrpSpPr/>
            <p:nvPr/>
          </p:nvGrpSpPr>
          <p:grpSpPr>
            <a:xfrm>
              <a:off x="6483340" y="5239264"/>
              <a:ext cx="785614" cy="459337"/>
              <a:chOff x="6483340" y="5239264"/>
              <a:chExt cx="785614" cy="459337"/>
            </a:xfrm>
          </p:grpSpPr>
          <p:pic>
            <p:nvPicPr>
              <p:cNvPr id="20" name="Picture 19" descr="A picture containing light, drawing&#10;&#10;Description automatically generated">
                <a:extLst>
                  <a:ext uri="{FF2B5EF4-FFF2-40B4-BE49-F238E27FC236}">
                    <a16:creationId xmlns:a16="http://schemas.microsoft.com/office/drawing/2014/main" id="{0376B179-84D1-487B-9217-88D0B41F7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83340" y="5239264"/>
                <a:ext cx="148917" cy="459337"/>
              </a:xfrm>
              <a:prstGeom prst="rect">
                <a:avLst/>
              </a:prstGeom>
            </p:spPr>
          </p:pic>
          <p:sp>
            <p:nvSpPr>
              <p:cNvPr id="21" name="Rectangle 20">
                <a:extLst>
                  <a:ext uri="{FF2B5EF4-FFF2-40B4-BE49-F238E27FC236}">
                    <a16:creationId xmlns:a16="http://schemas.microsoft.com/office/drawing/2014/main" id="{C846C439-D14E-4AE3-9FDD-4D5B77A78989}"/>
                  </a:ext>
                </a:extLst>
              </p:cNvPr>
              <p:cNvSpPr/>
              <p:nvPr/>
            </p:nvSpPr>
            <p:spPr>
              <a:xfrm>
                <a:off x="6571297" y="5268878"/>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grpSp>
      <p:sp>
        <p:nvSpPr>
          <p:cNvPr id="12" name="Rectangle 11">
            <a:extLst>
              <a:ext uri="{FF2B5EF4-FFF2-40B4-BE49-F238E27FC236}">
                <a16:creationId xmlns:a16="http://schemas.microsoft.com/office/drawing/2014/main" id="{57C17E72-CA23-422D-9E68-8D78C5F88552}"/>
              </a:ext>
            </a:extLst>
          </p:cNvPr>
          <p:cNvSpPr/>
          <p:nvPr/>
        </p:nvSpPr>
        <p:spPr>
          <a:xfrm>
            <a:off x="9916133" y="2674495"/>
            <a:ext cx="1395314"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of the size</a:t>
            </a:r>
          </a:p>
        </p:txBody>
      </p:sp>
      <p:sp>
        <p:nvSpPr>
          <p:cNvPr id="26" name="Rectangle 25">
            <a:extLst>
              <a:ext uri="{FF2B5EF4-FFF2-40B4-BE49-F238E27FC236}">
                <a16:creationId xmlns:a16="http://schemas.microsoft.com/office/drawing/2014/main" id="{54F6ECB9-9F87-4C3A-84B9-096A62D2E700}"/>
              </a:ext>
            </a:extLst>
          </p:cNvPr>
          <p:cNvSpPr/>
          <p:nvPr/>
        </p:nvSpPr>
        <p:spPr>
          <a:xfrm>
            <a:off x="8022317" y="1967331"/>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0C36B9DB-774A-4F95-B140-F3196BFAEEA6}"/>
              </a:ext>
            </a:extLst>
          </p:cNvPr>
          <p:cNvSpPr/>
          <p:nvPr/>
        </p:nvSpPr>
        <p:spPr>
          <a:xfrm>
            <a:off x="4824103" y="1972895"/>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1DD5105-5EF3-4668-B9BB-45BF787C4E55}"/>
              </a:ext>
            </a:extLst>
          </p:cNvPr>
          <p:cNvSpPr/>
          <p:nvPr/>
        </p:nvSpPr>
        <p:spPr>
          <a:xfrm>
            <a:off x="4823762" y="1562902"/>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DFD8F76C-9EE9-46B9-A42E-A1A7F9418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245" y="1557338"/>
            <a:ext cx="5779733" cy="1638012"/>
          </a:xfrm>
          <a:prstGeom prst="rect">
            <a:avLst/>
          </a:prstGeom>
        </p:spPr>
      </p:pic>
      <p:sp>
        <p:nvSpPr>
          <p:cNvPr id="3" name="Content Placeholder 2">
            <a:extLst>
              <a:ext uri="{FF2B5EF4-FFF2-40B4-BE49-F238E27FC236}">
                <a16:creationId xmlns:a16="http://schemas.microsoft.com/office/drawing/2014/main" id="{66D1396F-761D-4A87-AFE4-26E82589A327}"/>
              </a:ext>
            </a:extLst>
          </p:cNvPr>
          <p:cNvSpPr txBox="1">
            <a:spLocks/>
          </p:cNvSpPr>
          <p:nvPr/>
        </p:nvSpPr>
        <p:spPr>
          <a:xfrm>
            <a:off x="616743" y="3668271"/>
            <a:ext cx="6869907"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270 when we multiply by 10?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start with 360 on your chart and make it 10 times the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Think of 870 and make it one-tenth of the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ones digit when we multiply by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159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4.375E-6 -3.7037E-7 L -4.375E-6 -0.05926 " pathEditMode="relative" rAng="0" ptsTypes="AA">
                                      <p:cBhvr>
                                        <p:cTn id="8" dur="2000" fill="hold"/>
                                        <p:tgtEl>
                                          <p:spTgt spid="14"/>
                                        </p:tgtEl>
                                        <p:attrNameLst>
                                          <p:attrName>ppt_x</p:attrName>
                                          <p:attrName>ppt_y</p:attrName>
                                        </p:attrNameLst>
                                      </p:cBhvr>
                                      <p:rCtr x="0" y="-2963"/>
                                    </p:animMotion>
                                  </p:childTnLst>
                                </p:cTn>
                              </p:par>
                              <p:par>
                                <p:cTn id="9" presetID="42" presetClass="path" presetSubtype="0" accel="50000" decel="50000" fill="hold" grpId="0" nodeType="withEffect">
                                  <p:stCondLst>
                                    <p:cond delay="0"/>
                                  </p:stCondLst>
                                  <p:childTnLst>
                                    <p:animMotion origin="layout" path="M -4.58333E-6 3.7037E-7 L -4.58333E-6 -0.05926 " pathEditMode="relative" rAng="0" ptsTypes="AA">
                                      <p:cBhvr>
                                        <p:cTn id="10" dur="2000" fill="hold"/>
                                        <p:tgtEl>
                                          <p:spTgt spid="18"/>
                                        </p:tgtEl>
                                        <p:attrNameLst>
                                          <p:attrName>ppt_x</p:attrName>
                                          <p:attrName>ppt_y</p:attrName>
                                        </p:attrNameLst>
                                      </p:cBhvr>
                                      <p:rCtr x="0" y="-296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1"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0"/>
                            </p:stCondLst>
                            <p:childTnLst>
                              <p:par>
                                <p:cTn id="38" presetID="42" presetClass="path" presetSubtype="0" accel="50000" decel="50000" fill="hold" grpId="0" nodeType="afterEffect">
                                  <p:stCondLst>
                                    <p:cond delay="0"/>
                                  </p:stCondLst>
                                  <p:childTnLst>
                                    <p:animMotion origin="layout" path="M -4.16667E-6 -3.7037E-6 L -4.16667E-6 0.06042 " pathEditMode="relative" rAng="0" ptsTypes="AA">
                                      <p:cBhvr>
                                        <p:cTn id="39" dur="2000" fill="hold"/>
                                        <p:tgtEl>
                                          <p:spTgt spid="26"/>
                                        </p:tgtEl>
                                        <p:attrNameLst>
                                          <p:attrName>ppt_x</p:attrName>
                                          <p:attrName>ppt_y</p:attrName>
                                        </p:attrNameLst>
                                      </p:cBhvr>
                                      <p:rCtr x="0" y="3009"/>
                                    </p:animMotion>
                                  </p:childTnLst>
                                </p:cTn>
                              </p:par>
                              <p:par>
                                <p:cTn id="40" presetID="42" presetClass="path" presetSubtype="0" accel="50000" decel="50000" fill="hold" grpId="0" nodeType="withEffect">
                                  <p:stCondLst>
                                    <p:cond delay="0"/>
                                  </p:stCondLst>
                                  <p:childTnLst>
                                    <p:animMotion origin="layout" path="M -4.58333E-6 2.59259E-6 L -4.58333E-6 0.06041 " pathEditMode="relative" rAng="0" ptsTypes="AA">
                                      <p:cBhvr>
                                        <p:cTn id="41" dur="2000" fill="hold"/>
                                        <p:tgtEl>
                                          <p:spTgt spid="19"/>
                                        </p:tgtEl>
                                        <p:attrNameLst>
                                          <p:attrName>ppt_x</p:attrName>
                                          <p:attrName>ppt_y</p:attrName>
                                        </p:attrNameLst>
                                      </p:cBhvr>
                                      <p:rCtr x="0" y="3009"/>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8" grpId="1"/>
      <p:bldP spid="12" grpId="0"/>
      <p:bldP spid="26" grpId="0" animBg="1"/>
      <p:bldP spid="26" grpId="1" animBg="1"/>
      <p:bldP spid="18" grpId="0" animBg="1"/>
      <p:bldP spid="18" grpId="1" animBg="1"/>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440 with your counters. Now make your number 10 times the size. Show me the counters you now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Start with 4,400, divide this by 10. Show me the counters you now have. Write a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627825" y="535926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ten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523902" y="1410882"/>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4,400 ÷ 10 = 440</a:t>
            </a:r>
          </a:p>
        </p:txBody>
      </p:sp>
      <p:sp>
        <p:nvSpPr>
          <p:cNvPr id="97" name="Rectangle 96">
            <a:extLst>
              <a:ext uri="{FF2B5EF4-FFF2-40B4-BE49-F238E27FC236}">
                <a16:creationId xmlns:a16="http://schemas.microsoft.com/office/drawing/2014/main" id="{A8666E4E-5158-45D3-8A20-36850CF942F4}"/>
              </a:ext>
            </a:extLst>
          </p:cNvPr>
          <p:cNvSpPr/>
          <p:nvPr/>
        </p:nvSpPr>
        <p:spPr>
          <a:xfrm>
            <a:off x="1516692" y="1411226"/>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440 × 10 = 4,400</a:t>
            </a:r>
          </a:p>
        </p:txBody>
      </p:sp>
      <p:grpSp>
        <p:nvGrpSpPr>
          <p:cNvPr id="6" name="Group 5">
            <a:extLst>
              <a:ext uri="{FF2B5EF4-FFF2-40B4-BE49-F238E27FC236}">
                <a16:creationId xmlns:a16="http://schemas.microsoft.com/office/drawing/2014/main" id="{F1387C88-C02E-4C12-9465-4171C13FE1A1}"/>
              </a:ext>
            </a:extLst>
          </p:cNvPr>
          <p:cNvGrpSpPr/>
          <p:nvPr/>
        </p:nvGrpSpPr>
        <p:grpSpPr>
          <a:xfrm>
            <a:off x="1945761" y="2439583"/>
            <a:ext cx="2713418" cy="2717540"/>
            <a:chOff x="1875293" y="2357428"/>
            <a:chExt cx="2713418" cy="2717540"/>
          </a:xfrm>
        </p:grpSpPr>
        <p:grpSp>
          <p:nvGrpSpPr>
            <p:cNvPr id="125" name="Group 124">
              <a:extLst>
                <a:ext uri="{FF2B5EF4-FFF2-40B4-BE49-F238E27FC236}">
                  <a16:creationId xmlns:a16="http://schemas.microsoft.com/office/drawing/2014/main" id="{9A686D32-0AE9-4053-8DB9-94B2D7F80C92}"/>
                </a:ext>
              </a:extLst>
            </p:cNvPr>
            <p:cNvGrpSpPr/>
            <p:nvPr/>
          </p:nvGrpSpPr>
          <p:grpSpPr>
            <a:xfrm>
              <a:off x="1875293" y="2357428"/>
              <a:ext cx="750569" cy="2716793"/>
              <a:chOff x="470679" y="3447045"/>
              <a:chExt cx="575098" cy="2081651"/>
            </a:xfrm>
          </p:grpSpPr>
          <p:sp>
            <p:nvSpPr>
              <p:cNvPr id="126" name="Oval 125">
                <a:extLst>
                  <a:ext uri="{FF2B5EF4-FFF2-40B4-BE49-F238E27FC236}">
                    <a16:creationId xmlns:a16="http://schemas.microsoft.com/office/drawing/2014/main" id="{94754FB6-4956-4174-8AB4-8003681C3C11}"/>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A578B36-F267-4A97-9674-E928F1052BDB}"/>
                  </a:ext>
                </a:extLst>
              </p:cNvPr>
              <p:cNvSpPr txBox="1"/>
              <p:nvPr/>
            </p:nvSpPr>
            <p:spPr>
              <a:xfrm>
                <a:off x="470679" y="3529189"/>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93" name="Oval 92">
                <a:extLst>
                  <a:ext uri="{FF2B5EF4-FFF2-40B4-BE49-F238E27FC236}">
                    <a16:creationId xmlns:a16="http://schemas.microsoft.com/office/drawing/2014/main" id="{8D44B26B-A8AC-4BEE-94E7-B3BBA0AF11A0}"/>
                  </a:ext>
                </a:extLst>
              </p:cNvPr>
              <p:cNvSpPr/>
              <p:nvPr/>
            </p:nvSpPr>
            <p:spPr>
              <a:xfrm>
                <a:off x="529019" y="3996196"/>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31BDC276-9AE8-4612-BBFB-6D1F5C8E9FDA}"/>
                  </a:ext>
                </a:extLst>
              </p:cNvPr>
              <p:cNvSpPr txBox="1"/>
              <p:nvPr/>
            </p:nvSpPr>
            <p:spPr>
              <a:xfrm>
                <a:off x="470679" y="4078340"/>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53" name="Oval 152">
                <a:extLst>
                  <a:ext uri="{FF2B5EF4-FFF2-40B4-BE49-F238E27FC236}">
                    <a16:creationId xmlns:a16="http://schemas.microsoft.com/office/drawing/2014/main" id="{BDA5E3D4-AFCF-4747-8BCF-4713643DBC8E}"/>
                  </a:ext>
                </a:extLst>
              </p:cNvPr>
              <p:cNvSpPr/>
              <p:nvPr/>
            </p:nvSpPr>
            <p:spPr>
              <a:xfrm>
                <a:off x="529019" y="4522874"/>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TextBox 153">
                <a:extLst>
                  <a:ext uri="{FF2B5EF4-FFF2-40B4-BE49-F238E27FC236}">
                    <a16:creationId xmlns:a16="http://schemas.microsoft.com/office/drawing/2014/main" id="{5E628065-360F-4CF2-9176-EF9E40245E96}"/>
                  </a:ext>
                </a:extLst>
              </p:cNvPr>
              <p:cNvSpPr txBox="1"/>
              <p:nvPr/>
            </p:nvSpPr>
            <p:spPr>
              <a:xfrm>
                <a:off x="470679" y="4605018"/>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55" name="Oval 154">
                <a:extLst>
                  <a:ext uri="{FF2B5EF4-FFF2-40B4-BE49-F238E27FC236}">
                    <a16:creationId xmlns:a16="http://schemas.microsoft.com/office/drawing/2014/main" id="{BA315E91-128B-4AAA-9CC6-1F95857C179C}"/>
                  </a:ext>
                </a:extLst>
              </p:cNvPr>
              <p:cNvSpPr/>
              <p:nvPr/>
            </p:nvSpPr>
            <p:spPr>
              <a:xfrm>
                <a:off x="529019" y="507202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6" name="TextBox 155">
                <a:extLst>
                  <a:ext uri="{FF2B5EF4-FFF2-40B4-BE49-F238E27FC236}">
                    <a16:creationId xmlns:a16="http://schemas.microsoft.com/office/drawing/2014/main" id="{7DFD4A2E-ECB1-41E5-A56D-C4E16224B48F}"/>
                  </a:ext>
                </a:extLst>
              </p:cNvPr>
              <p:cNvSpPr txBox="1"/>
              <p:nvPr/>
            </p:nvSpPr>
            <p:spPr>
              <a:xfrm>
                <a:off x="470679" y="5154169"/>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131" name="Group 130">
              <a:extLst>
                <a:ext uri="{FF2B5EF4-FFF2-40B4-BE49-F238E27FC236}">
                  <a16:creationId xmlns:a16="http://schemas.microsoft.com/office/drawing/2014/main" id="{90560EB9-D2DD-49DF-BA1D-1DA5ECAE8247}"/>
                </a:ext>
              </a:extLst>
            </p:cNvPr>
            <p:cNvGrpSpPr/>
            <p:nvPr/>
          </p:nvGrpSpPr>
          <p:grpSpPr>
            <a:xfrm>
              <a:off x="3859115" y="2358264"/>
              <a:ext cx="729596" cy="596007"/>
              <a:chOff x="5676460" y="4277312"/>
              <a:chExt cx="526852" cy="430385"/>
            </a:xfrm>
          </p:grpSpPr>
          <p:sp>
            <p:nvSpPr>
              <p:cNvPr id="132" name="Oval 131">
                <a:extLst>
                  <a:ext uri="{FF2B5EF4-FFF2-40B4-BE49-F238E27FC236}">
                    <a16:creationId xmlns:a16="http://schemas.microsoft.com/office/drawing/2014/main" id="{77BB8D2F-4635-47A4-9D9D-0BCB5FD8FC5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F3F8043F-7B2F-4741-B5E1-D03316F54F7F}"/>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37" name="Group 136">
              <a:extLst>
                <a:ext uri="{FF2B5EF4-FFF2-40B4-BE49-F238E27FC236}">
                  <a16:creationId xmlns:a16="http://schemas.microsoft.com/office/drawing/2014/main" id="{257432E9-A441-4BFE-85D8-6EEA32C88DB3}"/>
                </a:ext>
              </a:extLst>
            </p:cNvPr>
            <p:cNvGrpSpPr/>
            <p:nvPr/>
          </p:nvGrpSpPr>
          <p:grpSpPr>
            <a:xfrm>
              <a:off x="3859115" y="3074880"/>
              <a:ext cx="729596" cy="596007"/>
              <a:chOff x="5676460" y="4277312"/>
              <a:chExt cx="526852" cy="430385"/>
            </a:xfrm>
          </p:grpSpPr>
          <p:sp>
            <p:nvSpPr>
              <p:cNvPr id="138" name="Oval 137">
                <a:extLst>
                  <a:ext uri="{FF2B5EF4-FFF2-40B4-BE49-F238E27FC236}">
                    <a16:creationId xmlns:a16="http://schemas.microsoft.com/office/drawing/2014/main" id="{5D1E4116-3540-4AD9-BB60-06E169BB82A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1189C6C9-2B35-420F-A9AF-4610208FFE15}"/>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3" name="Group 142">
              <a:extLst>
                <a:ext uri="{FF2B5EF4-FFF2-40B4-BE49-F238E27FC236}">
                  <a16:creationId xmlns:a16="http://schemas.microsoft.com/office/drawing/2014/main" id="{C11F95AD-2E56-47BD-9D71-78C40BBF5CB3}"/>
                </a:ext>
              </a:extLst>
            </p:cNvPr>
            <p:cNvGrpSpPr/>
            <p:nvPr/>
          </p:nvGrpSpPr>
          <p:grpSpPr>
            <a:xfrm>
              <a:off x="3859115" y="3795504"/>
              <a:ext cx="729596" cy="596007"/>
              <a:chOff x="5676460" y="4277312"/>
              <a:chExt cx="526852" cy="430385"/>
            </a:xfrm>
          </p:grpSpPr>
          <p:sp>
            <p:nvSpPr>
              <p:cNvPr id="144" name="Oval 143">
                <a:extLst>
                  <a:ext uri="{FF2B5EF4-FFF2-40B4-BE49-F238E27FC236}">
                    <a16:creationId xmlns:a16="http://schemas.microsoft.com/office/drawing/2014/main" id="{4627A5C6-2A55-447C-BB40-057030CBA045}"/>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E319B55F-9724-48E6-91B6-4F77B584296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6A3DA8B8-F824-4EA2-A84C-3AEB69996A99}"/>
                </a:ext>
              </a:extLst>
            </p:cNvPr>
            <p:cNvGrpSpPr/>
            <p:nvPr/>
          </p:nvGrpSpPr>
          <p:grpSpPr>
            <a:xfrm>
              <a:off x="3859115" y="4478961"/>
              <a:ext cx="729596" cy="596007"/>
              <a:chOff x="5676460" y="4277312"/>
              <a:chExt cx="526852" cy="430385"/>
            </a:xfrm>
          </p:grpSpPr>
          <p:sp>
            <p:nvSpPr>
              <p:cNvPr id="150" name="Oval 149">
                <a:extLst>
                  <a:ext uri="{FF2B5EF4-FFF2-40B4-BE49-F238E27FC236}">
                    <a16:creationId xmlns:a16="http://schemas.microsoft.com/office/drawing/2014/main" id="{04863367-4E5B-424F-AC88-1BBC056A3AA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2E802E58-DC39-4DAF-AC97-464DA10B818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sp>
        <p:nvSpPr>
          <p:cNvPr id="152" name="TextBox 151">
            <a:extLst>
              <a:ext uri="{FF2B5EF4-FFF2-40B4-BE49-F238E27FC236}">
                <a16:creationId xmlns:a16="http://schemas.microsoft.com/office/drawing/2014/main" id="{85BA933E-F127-49FE-8400-F5355A954026}"/>
              </a:ext>
            </a:extLst>
          </p:cNvPr>
          <p:cNvSpPr txBox="1"/>
          <p:nvPr/>
        </p:nvSpPr>
        <p:spPr>
          <a:xfrm>
            <a:off x="1627825" y="5352022"/>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one-tenth of the size</a:t>
            </a:r>
          </a:p>
        </p:txBody>
      </p:sp>
      <p:grpSp>
        <p:nvGrpSpPr>
          <p:cNvPr id="7" name="Group 6">
            <a:extLst>
              <a:ext uri="{FF2B5EF4-FFF2-40B4-BE49-F238E27FC236}">
                <a16:creationId xmlns:a16="http://schemas.microsoft.com/office/drawing/2014/main" id="{035B8DD1-8106-4B41-A435-6A549B5D43C9}"/>
              </a:ext>
            </a:extLst>
          </p:cNvPr>
          <p:cNvGrpSpPr/>
          <p:nvPr/>
        </p:nvGrpSpPr>
        <p:grpSpPr>
          <a:xfrm>
            <a:off x="1945761" y="2439583"/>
            <a:ext cx="2727652" cy="2717515"/>
            <a:chOff x="6874600" y="2439583"/>
            <a:chExt cx="2727652" cy="2717515"/>
          </a:xfrm>
        </p:grpSpPr>
        <p:grpSp>
          <p:nvGrpSpPr>
            <p:cNvPr id="158" name="Group 157">
              <a:extLst>
                <a:ext uri="{FF2B5EF4-FFF2-40B4-BE49-F238E27FC236}">
                  <a16:creationId xmlns:a16="http://schemas.microsoft.com/office/drawing/2014/main" id="{19878201-C5F5-4438-B0C0-7455B1C02DB5}"/>
                </a:ext>
              </a:extLst>
            </p:cNvPr>
            <p:cNvGrpSpPr/>
            <p:nvPr/>
          </p:nvGrpSpPr>
          <p:grpSpPr>
            <a:xfrm>
              <a:off x="8851683" y="2439583"/>
              <a:ext cx="750569" cy="2716793"/>
              <a:chOff x="470679" y="3447045"/>
              <a:chExt cx="575098" cy="2081651"/>
            </a:xfrm>
          </p:grpSpPr>
          <p:sp>
            <p:nvSpPr>
              <p:cNvPr id="171" name="Oval 170">
                <a:extLst>
                  <a:ext uri="{FF2B5EF4-FFF2-40B4-BE49-F238E27FC236}">
                    <a16:creationId xmlns:a16="http://schemas.microsoft.com/office/drawing/2014/main" id="{38EAE2E4-6265-4032-9886-DF48FB0C6E24}"/>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2" name="TextBox 171">
                <a:extLst>
                  <a:ext uri="{FF2B5EF4-FFF2-40B4-BE49-F238E27FC236}">
                    <a16:creationId xmlns:a16="http://schemas.microsoft.com/office/drawing/2014/main" id="{6E7BE569-865D-436F-A32C-F53FC744EC45}"/>
                  </a:ext>
                </a:extLst>
              </p:cNvPr>
              <p:cNvSpPr txBox="1"/>
              <p:nvPr/>
            </p:nvSpPr>
            <p:spPr>
              <a:xfrm>
                <a:off x="470679" y="3529189"/>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73" name="Oval 172">
                <a:extLst>
                  <a:ext uri="{FF2B5EF4-FFF2-40B4-BE49-F238E27FC236}">
                    <a16:creationId xmlns:a16="http://schemas.microsoft.com/office/drawing/2014/main" id="{B1F361E1-CD9D-45FF-ABD7-818E9E32FC2B}"/>
                  </a:ext>
                </a:extLst>
              </p:cNvPr>
              <p:cNvSpPr/>
              <p:nvPr/>
            </p:nvSpPr>
            <p:spPr>
              <a:xfrm>
                <a:off x="529019" y="3996196"/>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A264CDD3-F25D-4984-B120-AF0EDC51A604}"/>
                  </a:ext>
                </a:extLst>
              </p:cNvPr>
              <p:cNvSpPr txBox="1"/>
              <p:nvPr/>
            </p:nvSpPr>
            <p:spPr>
              <a:xfrm>
                <a:off x="470679" y="4078340"/>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75" name="Oval 174">
                <a:extLst>
                  <a:ext uri="{FF2B5EF4-FFF2-40B4-BE49-F238E27FC236}">
                    <a16:creationId xmlns:a16="http://schemas.microsoft.com/office/drawing/2014/main" id="{203D83EE-7BD5-4A11-824A-3DF591B5929D}"/>
                  </a:ext>
                </a:extLst>
              </p:cNvPr>
              <p:cNvSpPr/>
              <p:nvPr/>
            </p:nvSpPr>
            <p:spPr>
              <a:xfrm>
                <a:off x="529019" y="4548721"/>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17A8613B-75AF-4D12-BD2B-365DA694437E}"/>
                  </a:ext>
                </a:extLst>
              </p:cNvPr>
              <p:cNvSpPr txBox="1"/>
              <p:nvPr/>
            </p:nvSpPr>
            <p:spPr>
              <a:xfrm>
                <a:off x="470679" y="4633735"/>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77" name="Oval 176">
                <a:extLst>
                  <a:ext uri="{FF2B5EF4-FFF2-40B4-BE49-F238E27FC236}">
                    <a16:creationId xmlns:a16="http://schemas.microsoft.com/office/drawing/2014/main" id="{D67355A6-7D71-4224-AFD7-32521252042F}"/>
                  </a:ext>
                </a:extLst>
              </p:cNvPr>
              <p:cNvSpPr/>
              <p:nvPr/>
            </p:nvSpPr>
            <p:spPr>
              <a:xfrm>
                <a:off x="529019" y="507202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TextBox 177">
                <a:extLst>
                  <a:ext uri="{FF2B5EF4-FFF2-40B4-BE49-F238E27FC236}">
                    <a16:creationId xmlns:a16="http://schemas.microsoft.com/office/drawing/2014/main" id="{79C885CF-CBD3-4095-AFE7-CE7B9EA34EDC}"/>
                  </a:ext>
                </a:extLst>
              </p:cNvPr>
              <p:cNvSpPr txBox="1"/>
              <p:nvPr/>
            </p:nvSpPr>
            <p:spPr>
              <a:xfrm>
                <a:off x="470679" y="5154169"/>
                <a:ext cx="575098" cy="28945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4" name="Group 3">
              <a:extLst>
                <a:ext uri="{FF2B5EF4-FFF2-40B4-BE49-F238E27FC236}">
                  <a16:creationId xmlns:a16="http://schemas.microsoft.com/office/drawing/2014/main" id="{5EEB59AA-DF9F-4721-84C4-77069A8790F9}"/>
                </a:ext>
              </a:extLst>
            </p:cNvPr>
            <p:cNvGrpSpPr/>
            <p:nvPr/>
          </p:nvGrpSpPr>
          <p:grpSpPr>
            <a:xfrm>
              <a:off x="6874600" y="2440363"/>
              <a:ext cx="750569" cy="2716735"/>
              <a:chOff x="2064844" y="2440363"/>
              <a:chExt cx="750569" cy="2716735"/>
            </a:xfrm>
          </p:grpSpPr>
          <p:grpSp>
            <p:nvGrpSpPr>
              <p:cNvPr id="182" name="Group 181">
                <a:extLst>
                  <a:ext uri="{FF2B5EF4-FFF2-40B4-BE49-F238E27FC236}">
                    <a16:creationId xmlns:a16="http://schemas.microsoft.com/office/drawing/2014/main" id="{5BEDF495-6E7A-4118-8CBA-F1A7788F2C6A}"/>
                  </a:ext>
                </a:extLst>
              </p:cNvPr>
              <p:cNvGrpSpPr/>
              <p:nvPr/>
            </p:nvGrpSpPr>
            <p:grpSpPr>
              <a:xfrm>
                <a:off x="2064844" y="2440363"/>
                <a:ext cx="750569" cy="596008"/>
                <a:chOff x="2585741" y="2333546"/>
                <a:chExt cx="750569" cy="596008"/>
              </a:xfrm>
            </p:grpSpPr>
            <p:sp>
              <p:nvSpPr>
                <p:cNvPr id="183" name="Oval 182">
                  <a:extLst>
                    <a:ext uri="{FF2B5EF4-FFF2-40B4-BE49-F238E27FC236}">
                      <a16:creationId xmlns:a16="http://schemas.microsoft.com/office/drawing/2014/main" id="{827E8CD6-1EA6-4899-A228-180A0D178D87}"/>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FE7DF371-D37A-41BE-A2A6-B1432952512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85" name="Group 184">
                <a:extLst>
                  <a:ext uri="{FF2B5EF4-FFF2-40B4-BE49-F238E27FC236}">
                    <a16:creationId xmlns:a16="http://schemas.microsoft.com/office/drawing/2014/main" id="{116C9B2A-17A5-4909-BD57-46D477FD8682}"/>
                  </a:ext>
                </a:extLst>
              </p:cNvPr>
              <p:cNvGrpSpPr/>
              <p:nvPr/>
            </p:nvGrpSpPr>
            <p:grpSpPr>
              <a:xfrm>
                <a:off x="2064844" y="3156037"/>
                <a:ext cx="750569" cy="596008"/>
                <a:chOff x="2585741" y="2333546"/>
                <a:chExt cx="750569" cy="596008"/>
              </a:xfrm>
            </p:grpSpPr>
            <p:sp>
              <p:nvSpPr>
                <p:cNvPr id="186" name="Oval 185">
                  <a:extLst>
                    <a:ext uri="{FF2B5EF4-FFF2-40B4-BE49-F238E27FC236}">
                      <a16:creationId xmlns:a16="http://schemas.microsoft.com/office/drawing/2014/main" id="{7692BCC1-9843-4507-9A43-F34CB34AF103}"/>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C125756E-5A36-4BE4-ADCB-871FB6B2A7B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88" name="Group 187">
                <a:extLst>
                  <a:ext uri="{FF2B5EF4-FFF2-40B4-BE49-F238E27FC236}">
                    <a16:creationId xmlns:a16="http://schemas.microsoft.com/office/drawing/2014/main" id="{7FD8AE58-401B-44A3-B73A-2A44A065AD7C}"/>
                  </a:ext>
                </a:extLst>
              </p:cNvPr>
              <p:cNvGrpSpPr/>
              <p:nvPr/>
            </p:nvGrpSpPr>
            <p:grpSpPr>
              <a:xfrm>
                <a:off x="2064844" y="3845416"/>
                <a:ext cx="750569" cy="596008"/>
                <a:chOff x="2585741" y="2333546"/>
                <a:chExt cx="750569" cy="596008"/>
              </a:xfrm>
            </p:grpSpPr>
            <p:sp>
              <p:nvSpPr>
                <p:cNvPr id="189" name="Oval 188">
                  <a:extLst>
                    <a:ext uri="{FF2B5EF4-FFF2-40B4-BE49-F238E27FC236}">
                      <a16:creationId xmlns:a16="http://schemas.microsoft.com/office/drawing/2014/main" id="{4EF89AFF-0631-4D0E-BBD2-07FFEECCA846}"/>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TextBox 189">
                  <a:extLst>
                    <a:ext uri="{FF2B5EF4-FFF2-40B4-BE49-F238E27FC236}">
                      <a16:creationId xmlns:a16="http://schemas.microsoft.com/office/drawing/2014/main" id="{D6BD0C3D-EB27-49DC-AE3A-375D5C97EDB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91" name="Group 190">
                <a:extLst>
                  <a:ext uri="{FF2B5EF4-FFF2-40B4-BE49-F238E27FC236}">
                    <a16:creationId xmlns:a16="http://schemas.microsoft.com/office/drawing/2014/main" id="{A9C36A0F-6391-48C6-AA21-F5AA55422C81}"/>
                  </a:ext>
                </a:extLst>
              </p:cNvPr>
              <p:cNvGrpSpPr/>
              <p:nvPr/>
            </p:nvGrpSpPr>
            <p:grpSpPr>
              <a:xfrm>
                <a:off x="2064844" y="4561090"/>
                <a:ext cx="750569" cy="596008"/>
                <a:chOff x="2585741" y="2333546"/>
                <a:chExt cx="750569" cy="596008"/>
              </a:xfrm>
            </p:grpSpPr>
            <p:sp>
              <p:nvSpPr>
                <p:cNvPr id="192" name="Oval 191">
                  <a:extLst>
                    <a:ext uri="{FF2B5EF4-FFF2-40B4-BE49-F238E27FC236}">
                      <a16:creationId xmlns:a16="http://schemas.microsoft.com/office/drawing/2014/main" id="{40C56091-062C-418D-9327-43346FD5E187}"/>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TextBox 192">
                  <a:extLst>
                    <a:ext uri="{FF2B5EF4-FFF2-40B4-BE49-F238E27FC236}">
                      <a16:creationId xmlns:a16="http://schemas.microsoft.com/office/drawing/2014/main" id="{0D71A953-7DD8-4753-8F1E-61C930724B3C}"/>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grpSp>
      <p:sp>
        <p:nvSpPr>
          <p:cNvPr id="2" name="TextBox 19">
            <a:extLst>
              <a:ext uri="{FF2B5EF4-FFF2-40B4-BE49-F238E27FC236}">
                <a16:creationId xmlns:a16="http://schemas.microsoft.com/office/drawing/2014/main" id="{1D8F3BA8-21F1-4E29-8288-5697F11E2F96}"/>
              </a:ext>
            </a:extLst>
          </p:cNvPr>
          <p:cNvSpPr txBox="1"/>
          <p:nvPr/>
        </p:nvSpPr>
        <p:spPr>
          <a:xfrm>
            <a:off x="6096000" y="4540726"/>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multiplied by 10 is equal to__.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10 times the size of 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divided by 10 is  equal to__.</a:t>
            </a:r>
          </a:p>
        </p:txBody>
      </p:sp>
    </p:spTree>
    <p:extLst>
      <p:ext uri="{BB962C8B-B14F-4D97-AF65-F5344CB8AC3E}">
        <p14:creationId xmlns:p14="http://schemas.microsoft.com/office/powerpoint/2010/main" val="10981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4MD-1</a:t>
            </a:r>
            <a:br>
              <a:rPr lang="en-GB" sz="2400" dirty="0"/>
            </a:br>
            <a:r>
              <a:rPr lang="en-GB" sz="2400" i="1" dirty="0"/>
              <a:t>Multiply and divide whole numbers by 10 and 100 (keeping to whole number quotients); understand this as equivalent to making a number 10 or 100 times the size.</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4MD-1.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00F0831-0D78-4CBC-AE54-D20957A1CBE2}"/>
              </a:ext>
            </a:extLst>
          </p:cNvPr>
          <p:cNvPicPr>
            <a:picLocks noChangeAspect="1"/>
          </p:cNvPicPr>
          <p:nvPr/>
        </p:nvPicPr>
        <p:blipFill>
          <a:blip r:embed="rId3"/>
          <a:stretch>
            <a:fillRect/>
          </a:stretch>
        </p:blipFill>
        <p:spPr>
          <a:xfrm>
            <a:off x="1182328" y="3784635"/>
            <a:ext cx="4353488" cy="1402466"/>
          </a:xfrm>
          <a:prstGeom prst="rect">
            <a:avLst/>
          </a:prstGeom>
        </p:spPr>
      </p:pic>
      <p:sp>
        <p:nvSpPr>
          <p:cNvPr id="37" name="TextBox 36">
            <a:extLst>
              <a:ext uri="{FF2B5EF4-FFF2-40B4-BE49-F238E27FC236}">
                <a16:creationId xmlns:a16="http://schemas.microsoft.com/office/drawing/2014/main" id="{2F4DA1E2-6D48-48BB-B9E3-225D8A65D5E4}"/>
              </a:ext>
            </a:extLst>
          </p:cNvPr>
          <p:cNvSpPr txBox="1"/>
          <p:nvPr/>
        </p:nvSpPr>
        <p:spPr>
          <a:xfrm>
            <a:off x="4778593"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20" name="TextBox 19">
            <a:extLst>
              <a:ext uri="{FF2B5EF4-FFF2-40B4-BE49-F238E27FC236}">
                <a16:creationId xmlns:a16="http://schemas.microsoft.com/office/drawing/2014/main" id="{DFDEE745-2803-4C7B-BE70-CC0FD4E6FCA7}"/>
              </a:ext>
            </a:extLst>
          </p:cNvPr>
          <p:cNvSpPr txBox="1"/>
          <p:nvPr/>
        </p:nvSpPr>
        <p:spPr>
          <a:xfrm>
            <a:off x="2637666"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43" name="TextBox 42">
            <a:extLst>
              <a:ext uri="{FF2B5EF4-FFF2-40B4-BE49-F238E27FC236}">
                <a16:creationId xmlns:a16="http://schemas.microsoft.com/office/drawing/2014/main" id="{D797150B-D0FA-4B9C-9800-56A7E52B70AE}"/>
              </a:ext>
            </a:extLst>
          </p:cNvPr>
          <p:cNvSpPr txBox="1"/>
          <p:nvPr/>
        </p:nvSpPr>
        <p:spPr>
          <a:xfrm>
            <a:off x="3666136"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8" name="TextBox 17">
            <a:extLst>
              <a:ext uri="{FF2B5EF4-FFF2-40B4-BE49-F238E27FC236}">
                <a16:creationId xmlns:a16="http://schemas.microsoft.com/office/drawing/2014/main" id="{07C5FED2-2250-4E06-9894-855649ED70AA}"/>
              </a:ext>
            </a:extLst>
          </p:cNvPr>
          <p:cNvSpPr txBox="1"/>
          <p:nvPr/>
        </p:nvSpPr>
        <p:spPr>
          <a:xfrm>
            <a:off x="2637667"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3625AB4D-B37B-4553-A94B-E0216BA67676}"/>
              </a:ext>
            </a:extLst>
          </p:cNvPr>
          <p:cNvSpPr/>
          <p:nvPr/>
        </p:nvSpPr>
        <p:spPr>
          <a:xfrm>
            <a:off x="1742875" y="1489149"/>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440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4,400</a:t>
            </a:r>
          </a:p>
        </p:txBody>
      </p:sp>
      <p:sp>
        <p:nvSpPr>
          <p:cNvPr id="15" name="Rectangle 14">
            <a:extLst>
              <a:ext uri="{FF2B5EF4-FFF2-40B4-BE49-F238E27FC236}">
                <a16:creationId xmlns:a16="http://schemas.microsoft.com/office/drawing/2014/main" id="{63FA847C-431C-43A8-8D0F-7C572FC2BF64}"/>
              </a:ext>
            </a:extLst>
          </p:cNvPr>
          <p:cNvSpPr/>
          <p:nvPr/>
        </p:nvSpPr>
        <p:spPr bwMode="auto">
          <a:xfrm>
            <a:off x="3548494" y="1549614"/>
            <a:ext cx="147765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7B03A9DC-FB28-4095-8F5F-F26DDB9FDC6A}"/>
              </a:ext>
            </a:extLst>
          </p:cNvPr>
          <p:cNvSpPr txBox="1"/>
          <p:nvPr/>
        </p:nvSpPr>
        <p:spPr>
          <a:xfrm>
            <a:off x="3666137" y="428581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33" name="TextBox 32">
            <a:extLst>
              <a:ext uri="{FF2B5EF4-FFF2-40B4-BE49-F238E27FC236}">
                <a16:creationId xmlns:a16="http://schemas.microsoft.com/office/drawing/2014/main" id="{51405687-B419-474A-B532-C43215CAF3BA}"/>
              </a:ext>
            </a:extLst>
          </p:cNvPr>
          <p:cNvSpPr txBox="1"/>
          <p:nvPr/>
        </p:nvSpPr>
        <p:spPr>
          <a:xfrm>
            <a:off x="4777842"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4" name="TextBox 33">
            <a:extLst>
              <a:ext uri="{FF2B5EF4-FFF2-40B4-BE49-F238E27FC236}">
                <a16:creationId xmlns:a16="http://schemas.microsoft.com/office/drawing/2014/main" id="{6171138A-1CD9-4C27-9919-848B3D830E59}"/>
              </a:ext>
            </a:extLst>
          </p:cNvPr>
          <p:cNvSpPr txBox="1"/>
          <p:nvPr/>
        </p:nvSpPr>
        <p:spPr>
          <a:xfrm>
            <a:off x="2607498"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7" name="TextBox 6">
            <a:extLst>
              <a:ext uri="{FF2B5EF4-FFF2-40B4-BE49-F238E27FC236}">
                <a16:creationId xmlns:a16="http://schemas.microsoft.com/office/drawing/2014/main" id="{3D3871B5-B6A7-460F-9380-B9528CB9E849}"/>
              </a:ext>
            </a:extLst>
          </p:cNvPr>
          <p:cNvSpPr txBox="1"/>
          <p:nvPr/>
        </p:nvSpPr>
        <p:spPr>
          <a:xfrm>
            <a:off x="3515957" y="2675862"/>
            <a:ext cx="1782859"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ten times the size</a:t>
            </a:r>
          </a:p>
        </p:txBody>
      </p:sp>
      <p:sp>
        <p:nvSpPr>
          <p:cNvPr id="8" name="TextBox 7">
            <a:extLst>
              <a:ext uri="{FF2B5EF4-FFF2-40B4-BE49-F238E27FC236}">
                <a16:creationId xmlns:a16="http://schemas.microsoft.com/office/drawing/2014/main" id="{EFB00C3E-D0BA-4302-B8CB-7C18E541C2FF}"/>
              </a:ext>
            </a:extLst>
          </p:cNvPr>
          <p:cNvSpPr txBox="1"/>
          <p:nvPr/>
        </p:nvSpPr>
        <p:spPr>
          <a:xfrm>
            <a:off x="3384510" y="5934675"/>
            <a:ext cx="2045752"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one-tenth of the size</a:t>
            </a:r>
          </a:p>
        </p:txBody>
      </p:sp>
      <p:pic>
        <p:nvPicPr>
          <p:cNvPr id="41" name="Picture 40">
            <a:extLst>
              <a:ext uri="{FF2B5EF4-FFF2-40B4-BE49-F238E27FC236}">
                <a16:creationId xmlns:a16="http://schemas.microsoft.com/office/drawing/2014/main" id="{B5F3E425-04A5-42A5-93D3-21D9915BF88B}"/>
              </a:ext>
            </a:extLst>
          </p:cNvPr>
          <p:cNvPicPr>
            <a:picLocks noChangeAspect="1"/>
          </p:cNvPicPr>
          <p:nvPr/>
        </p:nvPicPr>
        <p:blipFill>
          <a:blip r:embed="rId4"/>
          <a:stretch>
            <a:fillRect/>
          </a:stretch>
        </p:blipFill>
        <p:spPr>
          <a:xfrm>
            <a:off x="3847765" y="5200086"/>
            <a:ext cx="1101426" cy="286728"/>
          </a:xfrm>
          <a:prstGeom prst="rect">
            <a:avLst/>
          </a:prstGeom>
        </p:spPr>
      </p:pic>
      <p:pic>
        <p:nvPicPr>
          <p:cNvPr id="46" name="Picture 45">
            <a:extLst>
              <a:ext uri="{FF2B5EF4-FFF2-40B4-BE49-F238E27FC236}">
                <a16:creationId xmlns:a16="http://schemas.microsoft.com/office/drawing/2014/main" id="{55FD1458-267D-40EC-B250-A922FD3D0997}"/>
              </a:ext>
            </a:extLst>
          </p:cNvPr>
          <p:cNvPicPr>
            <a:picLocks noChangeAspect="1"/>
          </p:cNvPicPr>
          <p:nvPr/>
        </p:nvPicPr>
        <p:blipFill>
          <a:blip r:embed="rId4"/>
          <a:stretch>
            <a:fillRect/>
          </a:stretch>
        </p:blipFill>
        <p:spPr>
          <a:xfrm flipH="1" flipV="1">
            <a:off x="3847765" y="3414622"/>
            <a:ext cx="1101426" cy="286728"/>
          </a:xfrm>
          <a:prstGeom prst="rect">
            <a:avLst/>
          </a:prstGeom>
        </p:spPr>
      </p:pic>
      <p:sp>
        <p:nvSpPr>
          <p:cNvPr id="47" name="TextBox 46">
            <a:extLst>
              <a:ext uri="{FF2B5EF4-FFF2-40B4-BE49-F238E27FC236}">
                <a16:creationId xmlns:a16="http://schemas.microsoft.com/office/drawing/2014/main" id="{C9EB7763-4795-41DE-B8A8-B4B4292362AD}"/>
              </a:ext>
            </a:extLst>
          </p:cNvPr>
          <p:cNvSpPr txBox="1"/>
          <p:nvPr/>
        </p:nvSpPr>
        <p:spPr>
          <a:xfrm>
            <a:off x="410185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48" name="TextBox 47">
            <a:extLst>
              <a:ext uri="{FF2B5EF4-FFF2-40B4-BE49-F238E27FC236}">
                <a16:creationId xmlns:a16="http://schemas.microsoft.com/office/drawing/2014/main" id="{7F02AEE0-96EB-465C-B983-A012297CD6B7}"/>
              </a:ext>
            </a:extLst>
          </p:cNvPr>
          <p:cNvSpPr txBox="1"/>
          <p:nvPr/>
        </p:nvSpPr>
        <p:spPr>
          <a:xfrm>
            <a:off x="4108267"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1742695" y="1494616"/>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4,400 ÷ 10 = 440</a:t>
            </a:r>
          </a:p>
        </p:txBody>
      </p:sp>
      <p:sp>
        <p:nvSpPr>
          <p:cNvPr id="44" name="Rectangle 43">
            <a:extLst>
              <a:ext uri="{FF2B5EF4-FFF2-40B4-BE49-F238E27FC236}">
                <a16:creationId xmlns:a16="http://schemas.microsoft.com/office/drawing/2014/main" id="{653B384E-62CE-4484-BC46-5688E1C873B4}"/>
              </a:ext>
            </a:extLst>
          </p:cNvPr>
          <p:cNvSpPr/>
          <p:nvPr/>
        </p:nvSpPr>
        <p:spPr bwMode="auto">
          <a:xfrm>
            <a:off x="3803905" y="1566616"/>
            <a:ext cx="139663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77B4E0C3-DC4A-45F9-AD55-AA114D735934}"/>
              </a:ext>
            </a:extLst>
          </p:cNvPr>
          <p:cNvSpPr txBox="1"/>
          <p:nvPr/>
        </p:nvSpPr>
        <p:spPr>
          <a:xfrm>
            <a:off x="1579028"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pic>
        <p:nvPicPr>
          <p:cNvPr id="21" name="Picture 20">
            <a:extLst>
              <a:ext uri="{FF2B5EF4-FFF2-40B4-BE49-F238E27FC236}">
                <a16:creationId xmlns:a16="http://schemas.microsoft.com/office/drawing/2014/main" id="{B0C21E16-FD0D-42F3-997B-065EAD732B5E}"/>
              </a:ext>
            </a:extLst>
          </p:cNvPr>
          <p:cNvPicPr>
            <a:picLocks noChangeAspect="1"/>
          </p:cNvPicPr>
          <p:nvPr/>
        </p:nvPicPr>
        <p:blipFill>
          <a:blip r:embed="rId4"/>
          <a:stretch>
            <a:fillRect/>
          </a:stretch>
        </p:blipFill>
        <p:spPr>
          <a:xfrm flipH="1" flipV="1">
            <a:off x="2664507" y="3414622"/>
            <a:ext cx="1101426" cy="286728"/>
          </a:xfrm>
          <a:prstGeom prst="rect">
            <a:avLst/>
          </a:prstGeom>
        </p:spPr>
      </p:pic>
      <p:sp>
        <p:nvSpPr>
          <p:cNvPr id="22" name="TextBox 21">
            <a:extLst>
              <a:ext uri="{FF2B5EF4-FFF2-40B4-BE49-F238E27FC236}">
                <a16:creationId xmlns:a16="http://schemas.microsoft.com/office/drawing/2014/main" id="{B8081FBD-453C-4A5F-B050-3E16BEC5EADC}"/>
              </a:ext>
            </a:extLst>
          </p:cNvPr>
          <p:cNvSpPr txBox="1"/>
          <p:nvPr/>
        </p:nvSpPr>
        <p:spPr>
          <a:xfrm>
            <a:off x="2925009"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23" name="Picture 22">
            <a:extLst>
              <a:ext uri="{FF2B5EF4-FFF2-40B4-BE49-F238E27FC236}">
                <a16:creationId xmlns:a16="http://schemas.microsoft.com/office/drawing/2014/main" id="{217FCE88-F0E4-4BC1-8EB7-BF2A6D58D9B0}"/>
              </a:ext>
            </a:extLst>
          </p:cNvPr>
          <p:cNvPicPr>
            <a:picLocks noChangeAspect="1"/>
          </p:cNvPicPr>
          <p:nvPr/>
        </p:nvPicPr>
        <p:blipFill>
          <a:blip r:embed="rId4"/>
          <a:stretch>
            <a:fillRect/>
          </a:stretch>
        </p:blipFill>
        <p:spPr>
          <a:xfrm>
            <a:off x="2728376" y="5176357"/>
            <a:ext cx="1101426" cy="286728"/>
          </a:xfrm>
          <a:prstGeom prst="rect">
            <a:avLst/>
          </a:prstGeom>
        </p:spPr>
      </p:pic>
      <p:sp>
        <p:nvSpPr>
          <p:cNvPr id="24" name="TextBox 23">
            <a:extLst>
              <a:ext uri="{FF2B5EF4-FFF2-40B4-BE49-F238E27FC236}">
                <a16:creationId xmlns:a16="http://schemas.microsoft.com/office/drawing/2014/main" id="{DC42EB62-1FC6-450C-8692-278AA2F6937E}"/>
              </a:ext>
            </a:extLst>
          </p:cNvPr>
          <p:cNvSpPr txBox="1"/>
          <p:nvPr/>
        </p:nvSpPr>
        <p:spPr>
          <a:xfrm>
            <a:off x="2918597"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pic>
        <p:nvPicPr>
          <p:cNvPr id="30" name="Picture 29">
            <a:extLst>
              <a:ext uri="{FF2B5EF4-FFF2-40B4-BE49-F238E27FC236}">
                <a16:creationId xmlns:a16="http://schemas.microsoft.com/office/drawing/2014/main" id="{03896E46-A575-438E-997F-BE831BB99A09}"/>
              </a:ext>
            </a:extLst>
          </p:cNvPr>
          <p:cNvPicPr>
            <a:picLocks noChangeAspect="1"/>
          </p:cNvPicPr>
          <p:nvPr/>
        </p:nvPicPr>
        <p:blipFill>
          <a:blip r:embed="rId4"/>
          <a:stretch>
            <a:fillRect/>
          </a:stretch>
        </p:blipFill>
        <p:spPr>
          <a:xfrm flipH="1" flipV="1">
            <a:off x="1506072" y="3414622"/>
            <a:ext cx="1101426" cy="286728"/>
          </a:xfrm>
          <a:prstGeom prst="rect">
            <a:avLst/>
          </a:prstGeom>
        </p:spPr>
      </p:pic>
      <p:sp>
        <p:nvSpPr>
          <p:cNvPr id="31" name="TextBox 30">
            <a:extLst>
              <a:ext uri="{FF2B5EF4-FFF2-40B4-BE49-F238E27FC236}">
                <a16:creationId xmlns:a16="http://schemas.microsoft.com/office/drawing/2014/main" id="{38049577-3F50-46FF-BABE-57C75EB1A144}"/>
              </a:ext>
            </a:extLst>
          </p:cNvPr>
          <p:cNvSpPr txBox="1"/>
          <p:nvPr/>
        </p:nvSpPr>
        <p:spPr>
          <a:xfrm>
            <a:off x="1766574" y="2979756"/>
            <a:ext cx="59824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a:t>
            </a:r>
          </a:p>
        </p:txBody>
      </p:sp>
      <p:pic>
        <p:nvPicPr>
          <p:cNvPr id="32" name="Picture 31">
            <a:extLst>
              <a:ext uri="{FF2B5EF4-FFF2-40B4-BE49-F238E27FC236}">
                <a16:creationId xmlns:a16="http://schemas.microsoft.com/office/drawing/2014/main" id="{653C177B-0BB3-4DA2-A6D6-0FF0622B13DB}"/>
              </a:ext>
            </a:extLst>
          </p:cNvPr>
          <p:cNvPicPr>
            <a:picLocks noChangeAspect="1"/>
          </p:cNvPicPr>
          <p:nvPr/>
        </p:nvPicPr>
        <p:blipFill>
          <a:blip r:embed="rId4"/>
          <a:stretch>
            <a:fillRect/>
          </a:stretch>
        </p:blipFill>
        <p:spPr>
          <a:xfrm>
            <a:off x="1584215" y="5200086"/>
            <a:ext cx="1101426" cy="286728"/>
          </a:xfrm>
          <a:prstGeom prst="rect">
            <a:avLst/>
          </a:prstGeom>
        </p:spPr>
      </p:pic>
      <p:sp>
        <p:nvSpPr>
          <p:cNvPr id="35" name="TextBox 34">
            <a:extLst>
              <a:ext uri="{FF2B5EF4-FFF2-40B4-BE49-F238E27FC236}">
                <a16:creationId xmlns:a16="http://schemas.microsoft.com/office/drawing/2014/main" id="{2492C040-CE82-4155-B2F7-E59E85DBF0ED}"/>
              </a:ext>
            </a:extLst>
          </p:cNvPr>
          <p:cNvSpPr txBox="1"/>
          <p:nvPr/>
        </p:nvSpPr>
        <p:spPr>
          <a:xfrm>
            <a:off x="1838305" y="5528827"/>
            <a:ext cx="611065"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a:t>
            </a:r>
          </a:p>
        </p:txBody>
      </p:sp>
      <p:sp>
        <p:nvSpPr>
          <p:cNvPr id="36" name="TextBox 35">
            <a:extLst>
              <a:ext uri="{FF2B5EF4-FFF2-40B4-BE49-F238E27FC236}">
                <a16:creationId xmlns:a16="http://schemas.microsoft.com/office/drawing/2014/main" id="{6847D8DE-6CC5-4D1F-823D-62180827F51A}"/>
              </a:ext>
            </a:extLst>
          </p:cNvPr>
          <p:cNvSpPr txBox="1"/>
          <p:nvPr/>
        </p:nvSpPr>
        <p:spPr>
          <a:xfrm>
            <a:off x="4778592" y="428446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8" name="TextBox 37">
            <a:extLst>
              <a:ext uri="{FF2B5EF4-FFF2-40B4-BE49-F238E27FC236}">
                <a16:creationId xmlns:a16="http://schemas.microsoft.com/office/drawing/2014/main" id="{5986BAD2-402A-4C7E-8CCD-48486E09D572}"/>
              </a:ext>
            </a:extLst>
          </p:cNvPr>
          <p:cNvSpPr txBox="1"/>
          <p:nvPr/>
        </p:nvSpPr>
        <p:spPr>
          <a:xfrm>
            <a:off x="3719954" y="470148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2" name="TextBox 19">
            <a:extLst>
              <a:ext uri="{FF2B5EF4-FFF2-40B4-BE49-F238E27FC236}">
                <a16:creationId xmlns:a16="http://schemas.microsoft.com/office/drawing/2014/main" id="{BB0BF333-3FD3-4832-8FDC-9F43F0A8C0C4}"/>
              </a:ext>
            </a:extLst>
          </p:cNvPr>
          <p:cNvSpPr txBox="1"/>
          <p:nvPr/>
        </p:nvSpPr>
        <p:spPr>
          <a:xfrm>
            <a:off x="6096000" y="5259190"/>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had 44 tens, now we have 44 hundreds</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3" name="Content Placeholder 2">
            <a:extLst>
              <a:ext uri="{FF2B5EF4-FFF2-40B4-BE49-F238E27FC236}">
                <a16:creationId xmlns:a16="http://schemas.microsoft.com/office/drawing/2014/main" id="{760D54BD-8554-4811-A140-F5AD88B134F4}"/>
              </a:ext>
            </a:extLst>
          </p:cNvPr>
          <p:cNvSpPr txBox="1">
            <a:spLocks/>
          </p:cNvSpPr>
          <p:nvPr/>
        </p:nvSpPr>
        <p:spPr>
          <a:xfrm flipH="1">
            <a:off x="5931096" y="1557337"/>
            <a:ext cx="5651305" cy="437159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value of the 4 tens after we multiply by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each digit when we divide by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there a zero in the tens after we make 440 tens times the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zero in the ones when we divide by 10?</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92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path" presetSubtype="0" accel="50000" decel="50000" fill="hold" grpId="0" nodeType="clickEffect">
                                  <p:stCondLst>
                                    <p:cond delay="0"/>
                                  </p:stCondLst>
                                  <p:childTnLst>
                                    <p:animMotion origin="layout" path="M -2.5E-6 4.81481E-6 L -0.08685 0.06087 " pathEditMode="relative" rAng="0" ptsTypes="AA">
                                      <p:cBhvr>
                                        <p:cTn id="11" dur="2000" fill="hold"/>
                                        <p:tgtEl>
                                          <p:spTgt spid="43"/>
                                        </p:tgtEl>
                                        <p:attrNameLst>
                                          <p:attrName>ppt_x</p:attrName>
                                          <p:attrName>ppt_y</p:attrName>
                                        </p:attrNameLst>
                                      </p:cBhvr>
                                      <p:rCtr x="-4349" y="3032"/>
                                    </p:animMotion>
                                  </p:childTnLst>
                                </p:cTn>
                              </p:par>
                              <p:par>
                                <p:cTn id="12" presetID="56" presetClass="path" presetSubtype="0" accel="50000" decel="50000" fill="hold" grpId="0" nodeType="withEffect">
                                  <p:stCondLst>
                                    <p:cond delay="0"/>
                                  </p:stCondLst>
                                  <p:childTnLst>
                                    <p:animMotion origin="layout" path="M 2.29167E-6 4.81481E-6 L -0.08685 0.06087 " pathEditMode="relative" rAng="0" ptsTypes="AA">
                                      <p:cBhvr>
                                        <p:cTn id="13" dur="2000" fill="hold"/>
                                        <p:tgtEl>
                                          <p:spTgt spid="20"/>
                                        </p:tgtEl>
                                        <p:attrNameLst>
                                          <p:attrName>ppt_x</p:attrName>
                                          <p:attrName>ppt_y</p:attrName>
                                        </p:attrNameLst>
                                      </p:cBhvr>
                                      <p:rCtr x="-4349" y="3032"/>
                                    </p:animMotion>
                                  </p:childTnLst>
                                </p:cTn>
                              </p:par>
                              <p:par>
                                <p:cTn id="14" presetID="56" presetClass="path" presetSubtype="0" accel="50000" decel="50000" fill="hold" grpId="0" nodeType="withEffect">
                                  <p:stCondLst>
                                    <p:cond delay="0"/>
                                  </p:stCondLst>
                                  <p:childTnLst>
                                    <p:animMotion origin="layout" path="M 2.29167E-6 4.81481E-6 L -0.08685 0.06087 " pathEditMode="relative" rAng="0" ptsTypes="AA">
                                      <p:cBhvr>
                                        <p:cTn id="15" dur="2000" fill="hold"/>
                                        <p:tgtEl>
                                          <p:spTgt spid="36"/>
                                        </p:tgtEl>
                                        <p:attrNameLst>
                                          <p:attrName>ppt_x</p:attrName>
                                          <p:attrName>ppt_y</p:attrName>
                                        </p:attrNameLst>
                                      </p:cBhvr>
                                      <p:rCtr x="-4349" y="3032"/>
                                    </p:animMotion>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 presetClass="entr" presetSubtype="0" fill="hold" grpId="1"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0" nodeType="clickEffect">
                                  <p:stCondLst>
                                    <p:cond delay="0"/>
                                  </p:stCondLst>
                                  <p:childTnLst>
                                    <p:animMotion origin="layout" path="M -3.75E-6 -4.81481E-6 L 0.08685 -0.06087 " pathEditMode="relative" rAng="0" ptsTypes="AA">
                                      <p:cBhvr>
                                        <p:cTn id="59" dur="2000" fill="hold"/>
                                        <p:tgtEl>
                                          <p:spTgt spid="34"/>
                                        </p:tgtEl>
                                        <p:attrNameLst>
                                          <p:attrName>ppt_x</p:attrName>
                                          <p:attrName>ppt_y</p:attrName>
                                        </p:attrNameLst>
                                      </p:cBhvr>
                                      <p:rCtr x="4336" y="-3056"/>
                                    </p:animMotion>
                                  </p:childTnLst>
                                </p:cTn>
                              </p:par>
                              <p:par>
                                <p:cTn id="60" presetID="42" presetClass="path" presetSubtype="0" accel="50000" decel="50000" fill="hold" grpId="0" nodeType="withEffect">
                                  <p:stCondLst>
                                    <p:cond delay="0"/>
                                  </p:stCondLst>
                                  <p:childTnLst>
                                    <p:animMotion origin="layout" path="M 1.25E-6 -4.81481E-6 L 0.08685 -0.06087 " pathEditMode="relative" rAng="0" ptsTypes="AA">
                                      <p:cBhvr>
                                        <p:cTn id="61" dur="2000" fill="hold"/>
                                        <p:tgtEl>
                                          <p:spTgt spid="19"/>
                                        </p:tgtEl>
                                        <p:attrNameLst>
                                          <p:attrName>ppt_x</p:attrName>
                                          <p:attrName>ppt_y</p:attrName>
                                        </p:attrNameLst>
                                      </p:cBhvr>
                                      <p:rCtr x="4336" y="-3056"/>
                                    </p:animMotion>
                                  </p:childTnLst>
                                </p:cTn>
                              </p:par>
                              <p:par>
                                <p:cTn id="62" presetID="42" presetClass="path" presetSubtype="0" accel="50000" decel="50000" fill="hold" grpId="0" nodeType="withEffect">
                                  <p:stCondLst>
                                    <p:cond delay="0"/>
                                  </p:stCondLst>
                                  <p:childTnLst>
                                    <p:animMotion origin="layout" path="M 1.25E-6 -4.81481E-6 L 0.08685 -0.06087 " pathEditMode="relative" rAng="0" ptsTypes="AA">
                                      <p:cBhvr>
                                        <p:cTn id="63" dur="2000" fill="hold"/>
                                        <p:tgtEl>
                                          <p:spTgt spid="38"/>
                                        </p:tgtEl>
                                        <p:attrNameLst>
                                          <p:attrName>ppt_x</p:attrName>
                                          <p:attrName>ppt_y</p:attrName>
                                        </p:attrNameLst>
                                      </p:cBhvr>
                                      <p:rCtr x="4336" y="-3056"/>
                                    </p:animMotion>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par>
                                <p:cTn id="67" presetID="10"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14" grpId="0"/>
      <p:bldP spid="14" grpId="1"/>
      <p:bldP spid="15" grpId="0" animBg="1"/>
      <p:bldP spid="34" grpId="0"/>
      <p:bldP spid="7" grpId="0"/>
      <p:bldP spid="8" grpId="0"/>
      <p:bldP spid="47" grpId="0"/>
      <p:bldP spid="48" grpId="0"/>
      <p:bldP spid="13" grpId="0"/>
      <p:bldP spid="44" grpId="0" animBg="1"/>
      <p:bldP spid="44" grpId="1" animBg="1"/>
      <p:bldP spid="19" grpId="0"/>
      <p:bldP spid="22" grpId="0"/>
      <p:bldP spid="24" grpId="0"/>
      <p:bldP spid="31" grpId="0"/>
      <p:bldP spid="35" grpId="0"/>
      <p:bldP spid="36"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5F8614-6272-4AEA-9E0C-695F814E4C2A}"/>
              </a:ext>
            </a:extLst>
          </p:cNvPr>
          <p:cNvSpPr/>
          <p:nvPr/>
        </p:nvSpPr>
        <p:spPr>
          <a:xfrm>
            <a:off x="9299737" y="2380840"/>
            <a:ext cx="644580"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4MD-1 Multiplying and dividing by 10 and 100</a:t>
            </a:r>
          </a:p>
        </p:txBody>
      </p:sp>
      <p:sp>
        <p:nvSpPr>
          <p:cNvPr id="8" name="Rectangle 7">
            <a:extLst>
              <a:ext uri="{FF2B5EF4-FFF2-40B4-BE49-F238E27FC236}">
                <a16:creationId xmlns:a16="http://schemas.microsoft.com/office/drawing/2014/main" id="{2B47C3E8-3D57-4297-A91E-4316440F4124}"/>
              </a:ext>
            </a:extLst>
          </p:cNvPr>
          <p:cNvSpPr/>
          <p:nvPr/>
        </p:nvSpPr>
        <p:spPr>
          <a:xfrm>
            <a:off x="10149890" y="2435896"/>
            <a:ext cx="18305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 hundred times the size </a:t>
            </a:r>
          </a:p>
        </p:txBody>
      </p:sp>
      <p:sp>
        <p:nvSpPr>
          <p:cNvPr id="26" name="Rectangle 25">
            <a:extLst>
              <a:ext uri="{FF2B5EF4-FFF2-40B4-BE49-F238E27FC236}">
                <a16:creationId xmlns:a16="http://schemas.microsoft.com/office/drawing/2014/main" id="{54F6ECB9-9F87-4C3A-84B9-096A62D2E700}"/>
              </a:ext>
            </a:extLst>
          </p:cNvPr>
          <p:cNvSpPr/>
          <p:nvPr/>
        </p:nvSpPr>
        <p:spPr>
          <a:xfrm>
            <a:off x="9299396" y="1558370"/>
            <a:ext cx="644580"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C8ED6C16-EA7B-4A16-87AA-0DD97BB130A3}"/>
              </a:ext>
            </a:extLst>
          </p:cNvPr>
          <p:cNvGrpSpPr/>
          <p:nvPr/>
        </p:nvGrpSpPr>
        <p:grpSpPr>
          <a:xfrm>
            <a:off x="10012395" y="1777103"/>
            <a:ext cx="980793" cy="803210"/>
            <a:chOff x="6455057" y="3805917"/>
            <a:chExt cx="980793" cy="803210"/>
          </a:xfrm>
        </p:grpSpPr>
        <p:sp>
          <p:nvSpPr>
            <p:cNvPr id="15" name="Rectangle 14">
              <a:extLst>
                <a:ext uri="{FF2B5EF4-FFF2-40B4-BE49-F238E27FC236}">
                  <a16:creationId xmlns:a16="http://schemas.microsoft.com/office/drawing/2014/main" id="{D5BA111F-0687-4F28-A676-F54CDE16E424}"/>
                </a:ext>
              </a:extLst>
            </p:cNvPr>
            <p:cNvSpPr/>
            <p:nvPr/>
          </p:nvSpPr>
          <p:spPr>
            <a:xfrm>
              <a:off x="6571297" y="4179403"/>
              <a:ext cx="86455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100</a:t>
              </a:r>
            </a:p>
          </p:txBody>
        </p:sp>
        <p:pic>
          <p:nvPicPr>
            <p:cNvPr id="24" name="Picture 23" descr="A picture containing traffic, light, street, stop&#10;&#10;Description automatically generated">
              <a:extLst>
                <a:ext uri="{FF2B5EF4-FFF2-40B4-BE49-F238E27FC236}">
                  <a16:creationId xmlns:a16="http://schemas.microsoft.com/office/drawing/2014/main" id="{6439CFDF-7EAE-4A78-AE06-81275EB6E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057" y="3805917"/>
              <a:ext cx="147600" cy="803210"/>
            </a:xfrm>
            <a:prstGeom prst="rect">
              <a:avLst/>
            </a:prstGeom>
          </p:spPr>
        </p:pic>
      </p:grpSp>
      <p:grpSp>
        <p:nvGrpSpPr>
          <p:cNvPr id="11" name="Group 10">
            <a:extLst>
              <a:ext uri="{FF2B5EF4-FFF2-40B4-BE49-F238E27FC236}">
                <a16:creationId xmlns:a16="http://schemas.microsoft.com/office/drawing/2014/main" id="{8D0C7390-FC61-4DEB-9CF6-3E12F972DDD9}"/>
              </a:ext>
            </a:extLst>
          </p:cNvPr>
          <p:cNvGrpSpPr/>
          <p:nvPr/>
        </p:nvGrpSpPr>
        <p:grpSpPr>
          <a:xfrm>
            <a:off x="9954962" y="1457957"/>
            <a:ext cx="2128838" cy="1692130"/>
            <a:chOff x="6397625" y="4628617"/>
            <a:chExt cx="2128838" cy="1692130"/>
          </a:xfrm>
        </p:grpSpPr>
        <p:grpSp>
          <p:nvGrpSpPr>
            <p:cNvPr id="28" name="Group 27">
              <a:extLst>
                <a:ext uri="{FF2B5EF4-FFF2-40B4-BE49-F238E27FC236}">
                  <a16:creationId xmlns:a16="http://schemas.microsoft.com/office/drawing/2014/main" id="{6AB55063-3E86-4E39-AF3A-AD0B194BA82E}"/>
                </a:ext>
              </a:extLst>
            </p:cNvPr>
            <p:cNvGrpSpPr/>
            <p:nvPr/>
          </p:nvGrpSpPr>
          <p:grpSpPr>
            <a:xfrm>
              <a:off x="6397625" y="4628617"/>
              <a:ext cx="2128838" cy="1692130"/>
              <a:chOff x="6391275" y="4732571"/>
              <a:chExt cx="2128838" cy="1692130"/>
            </a:xfrm>
          </p:grpSpPr>
          <p:sp>
            <p:nvSpPr>
              <p:cNvPr id="27" name="Rectangle 26">
                <a:extLst>
                  <a:ext uri="{FF2B5EF4-FFF2-40B4-BE49-F238E27FC236}">
                    <a16:creationId xmlns:a16="http://schemas.microsoft.com/office/drawing/2014/main" id="{E7E52C2A-278D-43EC-BB78-55120AD43064}"/>
                  </a:ext>
                </a:extLst>
              </p:cNvPr>
              <p:cNvSpPr/>
              <p:nvPr/>
            </p:nvSpPr>
            <p:spPr>
              <a:xfrm>
                <a:off x="6391275" y="4732571"/>
                <a:ext cx="2128838" cy="169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C846C439-D14E-4AE3-9FDD-4D5B77A78989}"/>
                  </a:ext>
                </a:extLst>
              </p:cNvPr>
              <p:cNvSpPr/>
              <p:nvPr/>
            </p:nvSpPr>
            <p:spPr>
              <a:xfrm>
                <a:off x="6571297" y="5268878"/>
                <a:ext cx="858203"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100</a:t>
                </a:r>
              </a:p>
            </p:txBody>
          </p:sp>
        </p:grpSp>
        <p:pic>
          <p:nvPicPr>
            <p:cNvPr id="29" name="Picture 28" descr="A picture containing traffic, light, street, stop&#10;&#10;Description automatically generated">
              <a:extLst>
                <a:ext uri="{FF2B5EF4-FFF2-40B4-BE49-F238E27FC236}">
                  <a16:creationId xmlns:a16="http://schemas.microsoft.com/office/drawing/2014/main" id="{8A581B4D-53FA-46B8-B8EA-8307503DA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55057" y="4963374"/>
              <a:ext cx="148482" cy="803210"/>
            </a:xfrm>
            <a:prstGeom prst="rect">
              <a:avLst/>
            </a:prstGeom>
          </p:spPr>
        </p:pic>
      </p:grpSp>
      <p:sp>
        <p:nvSpPr>
          <p:cNvPr id="12" name="Rectangle 11">
            <a:extLst>
              <a:ext uri="{FF2B5EF4-FFF2-40B4-BE49-F238E27FC236}">
                <a16:creationId xmlns:a16="http://schemas.microsoft.com/office/drawing/2014/main" id="{57C17E72-CA23-422D-9E68-8D78C5F88552}"/>
              </a:ext>
            </a:extLst>
          </p:cNvPr>
          <p:cNvSpPr/>
          <p:nvPr/>
        </p:nvSpPr>
        <p:spPr>
          <a:xfrm>
            <a:off x="10149890" y="2429591"/>
            <a:ext cx="1944896"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one-hundredth of the size</a:t>
            </a:r>
          </a:p>
        </p:txBody>
      </p:sp>
      <p:sp>
        <p:nvSpPr>
          <p:cNvPr id="3" name="Rectangle 2">
            <a:extLst>
              <a:ext uri="{FF2B5EF4-FFF2-40B4-BE49-F238E27FC236}">
                <a16:creationId xmlns:a16="http://schemas.microsoft.com/office/drawing/2014/main" id="{9ACF8A8E-4B99-4AFA-8F9B-82D4A340E58A}"/>
              </a:ext>
            </a:extLst>
          </p:cNvPr>
          <p:cNvSpPr/>
          <p:nvPr/>
        </p:nvSpPr>
        <p:spPr>
          <a:xfrm>
            <a:off x="737191" y="2565312"/>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9,500 ÷ 100 = 95</a:t>
            </a:r>
          </a:p>
        </p:txBody>
      </p:sp>
      <p:sp>
        <p:nvSpPr>
          <p:cNvPr id="4" name="Rectangle 3">
            <a:extLst>
              <a:ext uri="{FF2B5EF4-FFF2-40B4-BE49-F238E27FC236}">
                <a16:creationId xmlns:a16="http://schemas.microsoft.com/office/drawing/2014/main" id="{3A2521AB-C8D7-4B9E-BD67-7C4EAC3D5B46}"/>
              </a:ext>
            </a:extLst>
          </p:cNvPr>
          <p:cNvSpPr/>
          <p:nvPr/>
        </p:nvSpPr>
        <p:spPr>
          <a:xfrm>
            <a:off x="729978" y="1971230"/>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95 × 100 = 9,500</a:t>
            </a:r>
          </a:p>
        </p:txBody>
      </p:sp>
      <p:sp>
        <p:nvSpPr>
          <p:cNvPr id="18" name="Rectangle 17">
            <a:extLst>
              <a:ext uri="{FF2B5EF4-FFF2-40B4-BE49-F238E27FC236}">
                <a16:creationId xmlns:a16="http://schemas.microsoft.com/office/drawing/2014/main" id="{BB8967F5-1A67-4DF7-AAB2-BEE47FBAB831}"/>
              </a:ext>
            </a:extLst>
          </p:cNvPr>
          <p:cNvSpPr/>
          <p:nvPr/>
        </p:nvSpPr>
        <p:spPr>
          <a:xfrm>
            <a:off x="6736879" y="2788889"/>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9C27CC5-DB47-4D4E-9825-DB3BC63CF53B}"/>
              </a:ext>
            </a:extLst>
          </p:cNvPr>
          <p:cNvSpPr/>
          <p:nvPr/>
        </p:nvSpPr>
        <p:spPr>
          <a:xfrm>
            <a:off x="6736538" y="1961449"/>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DFD8F76C-9EE9-46B9-A42E-A1A7F9418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230" y="1557338"/>
            <a:ext cx="5779733" cy="1638012"/>
          </a:xfrm>
          <a:prstGeom prst="rect">
            <a:avLst/>
          </a:prstGeom>
        </p:spPr>
      </p:pic>
      <p:sp>
        <p:nvSpPr>
          <p:cNvPr id="23" name="Content Placeholder 2">
            <a:extLst>
              <a:ext uri="{FF2B5EF4-FFF2-40B4-BE49-F238E27FC236}">
                <a16:creationId xmlns:a16="http://schemas.microsoft.com/office/drawing/2014/main" id="{2B1401DA-5FDB-44AB-AEE3-59B1142FF41D}"/>
              </a:ext>
            </a:extLst>
          </p:cNvPr>
          <p:cNvSpPr txBox="1">
            <a:spLocks/>
          </p:cNvSpPr>
          <p:nvPr/>
        </p:nvSpPr>
        <p:spPr>
          <a:xfrm>
            <a:off x="729979" y="3429000"/>
            <a:ext cx="9213998" cy="148590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multiply 95 by 100, what is the new value of the 9 digit? The 5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zero in the ones/tens when we divide 9,500 by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further 2-digit numbers to multiply by 100 and multiples of 100 to divide by 100.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TextBox 19">
            <a:extLst>
              <a:ext uri="{FF2B5EF4-FFF2-40B4-BE49-F238E27FC236}">
                <a16:creationId xmlns:a16="http://schemas.microsoft.com/office/drawing/2014/main" id="{D21BE530-E5D1-4FE8-83DC-F5290C805054}"/>
              </a:ext>
            </a:extLst>
          </p:cNvPr>
          <p:cNvSpPr txBox="1"/>
          <p:nvPr/>
        </p:nvSpPr>
        <p:spPr>
          <a:xfrm>
            <a:off x="640624" y="5403174"/>
            <a:ext cx="9920287"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a whole number by 100, place two zeros after the final digit of that number.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divide a multiple of 100 by 100, remove </a:t>
            </a:r>
            <a:r>
              <a:rPr lang="en-GB" sz="2000" i="1" dirty="0">
                <a:solidFill>
                  <a:srgbClr val="585858"/>
                </a:solidFill>
              </a:rPr>
              <a:t>the</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zeros from the tens and ones places.</a:t>
            </a:r>
          </a:p>
        </p:txBody>
      </p:sp>
    </p:spTree>
    <p:custDataLst>
      <p:tags r:id="rId1"/>
    </p:custDataLst>
    <p:extLst>
      <p:ext uri="{BB962C8B-B14F-4D97-AF65-F5344CB8AC3E}">
        <p14:creationId xmlns:p14="http://schemas.microsoft.com/office/powerpoint/2010/main" val="5872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2.70833E-6 -3.7037E-7 L -2.70833E-6 -0.11968 " pathEditMode="relative" rAng="0" ptsTypes="AA">
                                      <p:cBhvr>
                                        <p:cTn id="8" dur="2000" fill="hold"/>
                                        <p:tgtEl>
                                          <p:spTgt spid="14"/>
                                        </p:tgtEl>
                                        <p:attrNameLst>
                                          <p:attrName>ppt_x</p:attrName>
                                          <p:attrName>ppt_y</p:attrName>
                                        </p:attrNameLst>
                                      </p:cBhvr>
                                      <p:rCtr x="0" y="-5995"/>
                                    </p:animMotion>
                                  </p:childTnLst>
                                </p:cTn>
                              </p:par>
                              <p:par>
                                <p:cTn id="9" presetID="42" presetClass="path" presetSubtype="0" accel="50000" decel="50000" fill="hold" grpId="0" nodeType="withEffect">
                                  <p:stCondLst>
                                    <p:cond delay="0"/>
                                  </p:stCondLst>
                                  <p:childTnLst>
                                    <p:animMotion origin="layout" path="M 4.375E-6 -1.11111E-6 L 4.375E-6 -0.11967 " pathEditMode="relative" rAng="0" ptsTypes="AA">
                                      <p:cBhvr>
                                        <p:cTn id="10" dur="2000" fill="hold"/>
                                        <p:tgtEl>
                                          <p:spTgt spid="18"/>
                                        </p:tgtEl>
                                        <p:attrNameLst>
                                          <p:attrName>ppt_x</p:attrName>
                                          <p:attrName>ppt_y</p:attrName>
                                        </p:attrNameLst>
                                      </p:cBhvr>
                                      <p:rCtr x="0" y="-599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42" presetClass="path" presetSubtype="0" accel="50000" decel="50000" fill="hold" grpId="0" nodeType="afterEffect">
                                  <p:stCondLst>
                                    <p:cond delay="0"/>
                                  </p:stCondLst>
                                  <p:childTnLst>
                                    <p:animMotion origin="layout" path="M -2.70833E-6 -2.96296E-6 L -2.70833E-6 0.11945 " pathEditMode="relative" rAng="0" ptsTypes="AA">
                                      <p:cBhvr>
                                        <p:cTn id="31" dur="2000" fill="hold"/>
                                        <p:tgtEl>
                                          <p:spTgt spid="26"/>
                                        </p:tgtEl>
                                        <p:attrNameLst>
                                          <p:attrName>ppt_x</p:attrName>
                                          <p:attrName>ppt_y</p:attrName>
                                        </p:attrNameLst>
                                      </p:cBhvr>
                                      <p:rCtr x="0" y="5972"/>
                                    </p:animMotion>
                                  </p:childTnLst>
                                </p:cTn>
                              </p:par>
                              <p:par>
                                <p:cTn id="32" presetID="42" presetClass="path" presetSubtype="0" accel="50000" decel="50000" fill="hold" grpId="0" nodeType="withEffect">
                                  <p:stCondLst>
                                    <p:cond delay="0"/>
                                  </p:stCondLst>
                                  <p:childTnLst>
                                    <p:animMotion origin="layout" path="M 4.58333E-6 7.40741E-7 L 4.58333E-6 0.11944 " pathEditMode="relative" rAng="0" ptsTypes="AA">
                                      <p:cBhvr>
                                        <p:cTn id="33" dur="2000" fill="hold"/>
                                        <p:tgtEl>
                                          <p:spTgt spid="19"/>
                                        </p:tgtEl>
                                        <p:attrNameLst>
                                          <p:attrName>ppt_x</p:attrName>
                                          <p:attrName>ppt_y</p:attrName>
                                        </p:attrNameLst>
                                      </p:cBhvr>
                                      <p:rCtr x="0" y="5972"/>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26" grpId="0" animBg="1"/>
      <p:bldP spid="26" grpId="1" animBg="1"/>
      <p:bldP spid="12" grpId="0"/>
      <p:bldP spid="18" grpId="0" animBg="1"/>
      <p:bldP spid="18" grpId="1" animBg="1"/>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3" name="Content Placeholder 2">
            <a:extLst>
              <a:ext uri="{FF2B5EF4-FFF2-40B4-BE49-F238E27FC236}">
                <a16:creationId xmlns:a16="http://schemas.microsoft.com/office/drawing/2014/main" id="{B4BFA0BA-75BC-49A7-9807-D0B36C778CFD}"/>
              </a:ext>
            </a:extLst>
          </p:cNvPr>
          <p:cNvSpPr txBox="1">
            <a:spLocks/>
          </p:cNvSpPr>
          <p:nvPr/>
        </p:nvSpPr>
        <p:spPr>
          <a:xfrm>
            <a:off x="6192012" y="1557338"/>
            <a:ext cx="5438013" cy="32861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part is 100 times the value, show me the counters you will now have. Write a calculation and explain what you have done.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2-digit numbers to multiply by 100 and four-digit numbers to divide by 100, using counters to show their understanding. Ask them to explain their reasoning.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id="{8B1D8680-F707-4827-9F33-083ED143A436}"/>
              </a:ext>
            </a:extLst>
          </p:cNvPr>
          <p:cNvSpPr txBox="1"/>
          <p:nvPr/>
        </p:nvSpPr>
        <p:spPr>
          <a:xfrm>
            <a:off x="1407067" y="5359267"/>
            <a:ext cx="3555226"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 hundred times the size</a:t>
            </a:r>
          </a:p>
        </p:txBody>
      </p:sp>
      <p:sp>
        <p:nvSpPr>
          <p:cNvPr id="96" name="Rectangle 95">
            <a:extLst>
              <a:ext uri="{FF2B5EF4-FFF2-40B4-BE49-F238E27FC236}">
                <a16:creationId xmlns:a16="http://schemas.microsoft.com/office/drawing/2014/main" id="{8FF358C1-95E2-40CF-824B-F4A6809A1479}"/>
              </a:ext>
            </a:extLst>
          </p:cNvPr>
          <p:cNvSpPr/>
          <p:nvPr/>
        </p:nvSpPr>
        <p:spPr>
          <a:xfrm>
            <a:off x="1523902" y="1410882"/>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6,200 ÷ 100 = 62</a:t>
            </a:r>
          </a:p>
        </p:txBody>
      </p:sp>
      <p:sp>
        <p:nvSpPr>
          <p:cNvPr id="97" name="Rectangle 96">
            <a:extLst>
              <a:ext uri="{FF2B5EF4-FFF2-40B4-BE49-F238E27FC236}">
                <a16:creationId xmlns:a16="http://schemas.microsoft.com/office/drawing/2014/main" id="{A8666E4E-5158-45D3-8A20-36850CF942F4}"/>
              </a:ext>
            </a:extLst>
          </p:cNvPr>
          <p:cNvSpPr/>
          <p:nvPr/>
        </p:nvSpPr>
        <p:spPr>
          <a:xfrm>
            <a:off x="1516692" y="1410175"/>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 × 100 = 6,200</a:t>
            </a:r>
          </a:p>
        </p:txBody>
      </p:sp>
      <p:sp>
        <p:nvSpPr>
          <p:cNvPr id="152" name="TextBox 151">
            <a:extLst>
              <a:ext uri="{FF2B5EF4-FFF2-40B4-BE49-F238E27FC236}">
                <a16:creationId xmlns:a16="http://schemas.microsoft.com/office/drawing/2014/main" id="{85BA933E-F127-49FE-8400-F5355A954026}"/>
              </a:ext>
            </a:extLst>
          </p:cNvPr>
          <p:cNvSpPr txBox="1"/>
          <p:nvPr/>
        </p:nvSpPr>
        <p:spPr>
          <a:xfrm>
            <a:off x="1627825" y="5357287"/>
            <a:ext cx="3113710" cy="400110"/>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one-hundredth of the size</a:t>
            </a:r>
          </a:p>
        </p:txBody>
      </p:sp>
      <p:grpSp>
        <p:nvGrpSpPr>
          <p:cNvPr id="4" name="Group 3">
            <a:extLst>
              <a:ext uri="{FF2B5EF4-FFF2-40B4-BE49-F238E27FC236}">
                <a16:creationId xmlns:a16="http://schemas.microsoft.com/office/drawing/2014/main" id="{50EF8933-0EB1-413E-8547-147EFA7D4F57}"/>
              </a:ext>
            </a:extLst>
          </p:cNvPr>
          <p:cNvGrpSpPr/>
          <p:nvPr/>
        </p:nvGrpSpPr>
        <p:grpSpPr>
          <a:xfrm>
            <a:off x="1878904" y="2440890"/>
            <a:ext cx="2708707" cy="2025714"/>
            <a:chOff x="1878904" y="2440890"/>
            <a:chExt cx="2708707" cy="2025714"/>
          </a:xfrm>
        </p:grpSpPr>
        <p:grpSp>
          <p:nvGrpSpPr>
            <p:cNvPr id="98" name="Group 97">
              <a:extLst>
                <a:ext uri="{FF2B5EF4-FFF2-40B4-BE49-F238E27FC236}">
                  <a16:creationId xmlns:a16="http://schemas.microsoft.com/office/drawing/2014/main" id="{89B94F6B-C1F3-4BC9-9722-E94EB1A7B5C6}"/>
                </a:ext>
              </a:extLst>
            </p:cNvPr>
            <p:cNvGrpSpPr/>
            <p:nvPr/>
          </p:nvGrpSpPr>
          <p:grpSpPr>
            <a:xfrm>
              <a:off x="1878904" y="2440890"/>
              <a:ext cx="729596" cy="596007"/>
              <a:chOff x="5676460" y="4277312"/>
              <a:chExt cx="526852" cy="430385"/>
            </a:xfrm>
          </p:grpSpPr>
          <p:sp>
            <p:nvSpPr>
              <p:cNvPr id="99" name="Oval 98">
                <a:extLst>
                  <a:ext uri="{FF2B5EF4-FFF2-40B4-BE49-F238E27FC236}">
                    <a16:creationId xmlns:a16="http://schemas.microsoft.com/office/drawing/2014/main" id="{B5634978-59C7-4183-AF8B-59BEED41C3E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5B81B82D-F457-47F3-B494-EFEA55D4F4AD}"/>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79192BB6-0229-4F6B-928F-10EDDA599058}"/>
                </a:ext>
              </a:extLst>
            </p:cNvPr>
            <p:cNvGrpSpPr/>
            <p:nvPr/>
          </p:nvGrpSpPr>
          <p:grpSpPr>
            <a:xfrm>
              <a:off x="3858015" y="2440890"/>
              <a:ext cx="729596" cy="596005"/>
              <a:chOff x="4400447" y="4277313"/>
              <a:chExt cx="526853" cy="430385"/>
            </a:xfrm>
          </p:grpSpPr>
          <p:sp>
            <p:nvSpPr>
              <p:cNvPr id="105" name="Oval 104">
                <a:extLst>
                  <a:ext uri="{FF2B5EF4-FFF2-40B4-BE49-F238E27FC236}">
                    <a16:creationId xmlns:a16="http://schemas.microsoft.com/office/drawing/2014/main" id="{2889D751-792B-4221-ACE8-47DC0B0D8DB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28EB6EB0-7041-44CC-993F-418CE67C26A0}"/>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10" name="Group 109">
              <a:extLst>
                <a:ext uri="{FF2B5EF4-FFF2-40B4-BE49-F238E27FC236}">
                  <a16:creationId xmlns:a16="http://schemas.microsoft.com/office/drawing/2014/main" id="{C5493340-A338-4343-AE38-81F9211CED9E}"/>
                </a:ext>
              </a:extLst>
            </p:cNvPr>
            <p:cNvGrpSpPr/>
            <p:nvPr/>
          </p:nvGrpSpPr>
          <p:grpSpPr>
            <a:xfrm>
              <a:off x="3858015" y="3156291"/>
              <a:ext cx="729596" cy="596005"/>
              <a:chOff x="4400447" y="4277313"/>
              <a:chExt cx="526853" cy="430385"/>
            </a:xfrm>
          </p:grpSpPr>
          <p:sp>
            <p:nvSpPr>
              <p:cNvPr id="111" name="Oval 110">
                <a:extLst>
                  <a:ext uri="{FF2B5EF4-FFF2-40B4-BE49-F238E27FC236}">
                    <a16:creationId xmlns:a16="http://schemas.microsoft.com/office/drawing/2014/main" id="{5F6857E7-990F-4C98-8BB9-807F0D356EE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EA3915B9-3306-4132-8E00-780B3EB636FC}"/>
                  </a:ext>
                </a:extLst>
              </p:cNvPr>
              <p:cNvSpPr txBox="1"/>
              <p:nvPr/>
            </p:nvSpPr>
            <p:spPr>
              <a:xfrm>
                <a:off x="4400447" y="4356113"/>
                <a:ext cx="526853" cy="272791"/>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5" name="Group 64">
              <a:extLst>
                <a:ext uri="{FF2B5EF4-FFF2-40B4-BE49-F238E27FC236}">
                  <a16:creationId xmlns:a16="http://schemas.microsoft.com/office/drawing/2014/main" id="{9BFE7944-320B-4BE4-B996-BE03D107D697}"/>
                </a:ext>
              </a:extLst>
            </p:cNvPr>
            <p:cNvGrpSpPr/>
            <p:nvPr/>
          </p:nvGrpSpPr>
          <p:grpSpPr>
            <a:xfrm>
              <a:off x="1878904" y="3156291"/>
              <a:ext cx="729596" cy="596007"/>
              <a:chOff x="5676460" y="4277312"/>
              <a:chExt cx="526852" cy="430385"/>
            </a:xfrm>
          </p:grpSpPr>
          <p:sp>
            <p:nvSpPr>
              <p:cNvPr id="66" name="Oval 65">
                <a:extLst>
                  <a:ext uri="{FF2B5EF4-FFF2-40B4-BE49-F238E27FC236}">
                    <a16:creationId xmlns:a16="http://schemas.microsoft.com/office/drawing/2014/main" id="{AD6AE49A-3C95-49C4-B40B-3CF051EE18E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67" name="TextBox 66">
                <a:extLst>
                  <a:ext uri="{FF2B5EF4-FFF2-40B4-BE49-F238E27FC236}">
                    <a16:creationId xmlns:a16="http://schemas.microsoft.com/office/drawing/2014/main" id="{EDF24881-0528-46A8-B3D6-375BBC46631E}"/>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68" name="Group 67">
              <a:extLst>
                <a:ext uri="{FF2B5EF4-FFF2-40B4-BE49-F238E27FC236}">
                  <a16:creationId xmlns:a16="http://schemas.microsoft.com/office/drawing/2014/main" id="{D221ADA1-3398-4775-B24F-410F1CC00D37}"/>
                </a:ext>
              </a:extLst>
            </p:cNvPr>
            <p:cNvGrpSpPr/>
            <p:nvPr/>
          </p:nvGrpSpPr>
          <p:grpSpPr>
            <a:xfrm>
              <a:off x="1878904" y="3870597"/>
              <a:ext cx="729596" cy="596007"/>
              <a:chOff x="5676460" y="4277312"/>
              <a:chExt cx="526852" cy="430385"/>
            </a:xfrm>
          </p:grpSpPr>
          <p:sp>
            <p:nvSpPr>
              <p:cNvPr id="69" name="Oval 68">
                <a:extLst>
                  <a:ext uri="{FF2B5EF4-FFF2-40B4-BE49-F238E27FC236}">
                    <a16:creationId xmlns:a16="http://schemas.microsoft.com/office/drawing/2014/main" id="{0BDC4526-B730-4BE3-A444-D9B2BA486203}"/>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3512768A-8469-4A58-A902-D8B41562099E}"/>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74" name="Group 73">
              <a:extLst>
                <a:ext uri="{FF2B5EF4-FFF2-40B4-BE49-F238E27FC236}">
                  <a16:creationId xmlns:a16="http://schemas.microsoft.com/office/drawing/2014/main" id="{783BD578-4F52-4308-90BE-6E9391570100}"/>
                </a:ext>
              </a:extLst>
            </p:cNvPr>
            <p:cNvGrpSpPr/>
            <p:nvPr/>
          </p:nvGrpSpPr>
          <p:grpSpPr>
            <a:xfrm>
              <a:off x="2608409" y="2440890"/>
              <a:ext cx="729596" cy="596007"/>
              <a:chOff x="5676460" y="4277312"/>
              <a:chExt cx="526852" cy="430385"/>
            </a:xfrm>
          </p:grpSpPr>
          <p:sp>
            <p:nvSpPr>
              <p:cNvPr id="75" name="Oval 74">
                <a:extLst>
                  <a:ext uri="{FF2B5EF4-FFF2-40B4-BE49-F238E27FC236}">
                    <a16:creationId xmlns:a16="http://schemas.microsoft.com/office/drawing/2014/main" id="{753ECCCE-79AC-4C3A-AE33-F0E3ECEDA4C7}"/>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4D30F580-FAE1-490D-B00B-2EB9AEDCE007}"/>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77" name="Group 76">
              <a:extLst>
                <a:ext uri="{FF2B5EF4-FFF2-40B4-BE49-F238E27FC236}">
                  <a16:creationId xmlns:a16="http://schemas.microsoft.com/office/drawing/2014/main" id="{954C0C98-3208-4753-8835-21D4BD046AF6}"/>
                </a:ext>
              </a:extLst>
            </p:cNvPr>
            <p:cNvGrpSpPr/>
            <p:nvPr/>
          </p:nvGrpSpPr>
          <p:grpSpPr>
            <a:xfrm>
              <a:off x="2608409" y="3156291"/>
              <a:ext cx="729596" cy="596007"/>
              <a:chOff x="5676460" y="4277312"/>
              <a:chExt cx="526852" cy="430385"/>
            </a:xfrm>
          </p:grpSpPr>
          <p:sp>
            <p:nvSpPr>
              <p:cNvPr id="78" name="Oval 77">
                <a:extLst>
                  <a:ext uri="{FF2B5EF4-FFF2-40B4-BE49-F238E27FC236}">
                    <a16:creationId xmlns:a16="http://schemas.microsoft.com/office/drawing/2014/main" id="{02958A4D-F948-4175-8A94-C7CD0B301061}"/>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2EC86369-3362-4CEC-B416-5FA8A4D1A868}"/>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80" name="Group 79">
              <a:extLst>
                <a:ext uri="{FF2B5EF4-FFF2-40B4-BE49-F238E27FC236}">
                  <a16:creationId xmlns:a16="http://schemas.microsoft.com/office/drawing/2014/main" id="{C9610AFA-E05A-4906-B7C4-C9DE4631CB65}"/>
                </a:ext>
              </a:extLst>
            </p:cNvPr>
            <p:cNvGrpSpPr/>
            <p:nvPr/>
          </p:nvGrpSpPr>
          <p:grpSpPr>
            <a:xfrm>
              <a:off x="2608409" y="3870597"/>
              <a:ext cx="729596" cy="596007"/>
              <a:chOff x="5676460" y="4277312"/>
              <a:chExt cx="526852" cy="430385"/>
            </a:xfrm>
          </p:grpSpPr>
          <p:sp>
            <p:nvSpPr>
              <p:cNvPr id="81" name="Oval 80">
                <a:extLst>
                  <a:ext uri="{FF2B5EF4-FFF2-40B4-BE49-F238E27FC236}">
                    <a16:creationId xmlns:a16="http://schemas.microsoft.com/office/drawing/2014/main" id="{292B4A34-EBAC-45E4-9254-1EF3853EC011}"/>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CFA00D55-27C9-420A-870C-83A4D68E7010}"/>
                  </a:ext>
                </a:extLst>
              </p:cNvPr>
              <p:cNvSpPr txBox="1"/>
              <p:nvPr/>
            </p:nvSpPr>
            <p:spPr>
              <a:xfrm>
                <a:off x="5676460" y="4356110"/>
                <a:ext cx="526852" cy="272790"/>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grpSp>
        <p:nvGrpSpPr>
          <p:cNvPr id="10" name="Group 9">
            <a:extLst>
              <a:ext uri="{FF2B5EF4-FFF2-40B4-BE49-F238E27FC236}">
                <a16:creationId xmlns:a16="http://schemas.microsoft.com/office/drawing/2014/main" id="{348D9D7F-37DC-446E-928E-09F7AF70528D}"/>
              </a:ext>
            </a:extLst>
          </p:cNvPr>
          <p:cNvGrpSpPr/>
          <p:nvPr/>
        </p:nvGrpSpPr>
        <p:grpSpPr>
          <a:xfrm>
            <a:off x="1878904" y="2439857"/>
            <a:ext cx="2727652" cy="2026748"/>
            <a:chOff x="1876687" y="2439857"/>
            <a:chExt cx="2727652" cy="2026748"/>
          </a:xfrm>
        </p:grpSpPr>
        <p:grpSp>
          <p:nvGrpSpPr>
            <p:cNvPr id="7" name="Group 6">
              <a:extLst>
                <a:ext uri="{FF2B5EF4-FFF2-40B4-BE49-F238E27FC236}">
                  <a16:creationId xmlns:a16="http://schemas.microsoft.com/office/drawing/2014/main" id="{FFA46652-F12D-43D5-8CDE-DC987B66ECAA}"/>
                </a:ext>
              </a:extLst>
            </p:cNvPr>
            <p:cNvGrpSpPr/>
            <p:nvPr/>
          </p:nvGrpSpPr>
          <p:grpSpPr>
            <a:xfrm>
              <a:off x="3853770" y="2444653"/>
              <a:ext cx="750569" cy="1312713"/>
              <a:chOff x="7735495" y="2249561"/>
              <a:chExt cx="750569" cy="1312713"/>
            </a:xfrm>
          </p:grpSpPr>
          <p:sp>
            <p:nvSpPr>
              <p:cNvPr id="172" name="Oval 171">
                <a:extLst>
                  <a:ext uri="{FF2B5EF4-FFF2-40B4-BE49-F238E27FC236}">
                    <a16:creationId xmlns:a16="http://schemas.microsoft.com/office/drawing/2014/main" id="{F046B753-EB7B-4203-A5A9-F480BDA29609}"/>
                  </a:ext>
                </a:extLst>
              </p:cNvPr>
              <p:cNvSpPr/>
              <p:nvPr/>
            </p:nvSpPr>
            <p:spPr>
              <a:xfrm>
                <a:off x="7811635" y="2249561"/>
                <a:ext cx="596008" cy="596008"/>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3" name="TextBox 172">
                <a:extLst>
                  <a:ext uri="{FF2B5EF4-FFF2-40B4-BE49-F238E27FC236}">
                    <a16:creationId xmlns:a16="http://schemas.microsoft.com/office/drawing/2014/main" id="{DDB5606A-D373-4010-817E-BC0A711D2F67}"/>
                  </a:ext>
                </a:extLst>
              </p:cNvPr>
              <p:cNvSpPr txBox="1"/>
              <p:nvPr/>
            </p:nvSpPr>
            <p:spPr>
              <a:xfrm>
                <a:off x="7735495" y="2356768"/>
                <a:ext cx="750569" cy="37776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74" name="Oval 173">
                <a:extLst>
                  <a:ext uri="{FF2B5EF4-FFF2-40B4-BE49-F238E27FC236}">
                    <a16:creationId xmlns:a16="http://schemas.microsoft.com/office/drawing/2014/main" id="{9C416AD8-83C0-4B49-972B-5B89DAAA2095}"/>
                  </a:ext>
                </a:extLst>
              </p:cNvPr>
              <p:cNvSpPr/>
              <p:nvPr/>
            </p:nvSpPr>
            <p:spPr>
              <a:xfrm>
                <a:off x="7811635" y="2966266"/>
                <a:ext cx="596008" cy="596008"/>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TextBox 174">
                <a:extLst>
                  <a:ext uri="{FF2B5EF4-FFF2-40B4-BE49-F238E27FC236}">
                    <a16:creationId xmlns:a16="http://schemas.microsoft.com/office/drawing/2014/main" id="{3AC4128D-0696-41EE-B2F9-F7C04F652B99}"/>
                  </a:ext>
                </a:extLst>
              </p:cNvPr>
              <p:cNvSpPr txBox="1"/>
              <p:nvPr/>
            </p:nvSpPr>
            <p:spPr>
              <a:xfrm>
                <a:off x="7735495" y="3073473"/>
                <a:ext cx="750569" cy="377765"/>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9" name="Group 8">
              <a:extLst>
                <a:ext uri="{FF2B5EF4-FFF2-40B4-BE49-F238E27FC236}">
                  <a16:creationId xmlns:a16="http://schemas.microsoft.com/office/drawing/2014/main" id="{06100B01-475F-4713-9F1D-FDB6D21070A2}"/>
                </a:ext>
              </a:extLst>
            </p:cNvPr>
            <p:cNvGrpSpPr/>
            <p:nvPr/>
          </p:nvGrpSpPr>
          <p:grpSpPr>
            <a:xfrm>
              <a:off x="1876687" y="2439857"/>
              <a:ext cx="1480074" cy="2026748"/>
              <a:chOff x="1876687" y="2439857"/>
              <a:chExt cx="1480074" cy="2026748"/>
            </a:xfrm>
          </p:grpSpPr>
          <p:grpSp>
            <p:nvGrpSpPr>
              <p:cNvPr id="160" name="Group 159">
                <a:extLst>
                  <a:ext uri="{FF2B5EF4-FFF2-40B4-BE49-F238E27FC236}">
                    <a16:creationId xmlns:a16="http://schemas.microsoft.com/office/drawing/2014/main" id="{DEFF05A8-7E32-446F-8C2E-0EF71981A4B7}"/>
                  </a:ext>
                </a:extLst>
              </p:cNvPr>
              <p:cNvGrpSpPr/>
              <p:nvPr/>
            </p:nvGrpSpPr>
            <p:grpSpPr>
              <a:xfrm>
                <a:off x="1876687" y="2439857"/>
                <a:ext cx="750569" cy="596008"/>
                <a:chOff x="2585741" y="2333546"/>
                <a:chExt cx="750569" cy="596008"/>
              </a:xfrm>
            </p:grpSpPr>
            <p:sp>
              <p:nvSpPr>
                <p:cNvPr id="170" name="Oval 169">
                  <a:extLst>
                    <a:ext uri="{FF2B5EF4-FFF2-40B4-BE49-F238E27FC236}">
                      <a16:creationId xmlns:a16="http://schemas.microsoft.com/office/drawing/2014/main" id="{CEB6F643-7729-438F-99BE-A4E27CA335BB}"/>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1" name="TextBox 170">
                  <a:extLst>
                    <a:ext uri="{FF2B5EF4-FFF2-40B4-BE49-F238E27FC236}">
                      <a16:creationId xmlns:a16="http://schemas.microsoft.com/office/drawing/2014/main" id="{305F05E6-81CB-46CA-852D-ECB9E0F06F96}"/>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61" name="Group 160">
                <a:extLst>
                  <a:ext uri="{FF2B5EF4-FFF2-40B4-BE49-F238E27FC236}">
                    <a16:creationId xmlns:a16="http://schemas.microsoft.com/office/drawing/2014/main" id="{60304B07-B8DC-46D1-930E-3C8BA659553C}"/>
                  </a:ext>
                </a:extLst>
              </p:cNvPr>
              <p:cNvGrpSpPr/>
              <p:nvPr/>
            </p:nvGrpSpPr>
            <p:grpSpPr>
              <a:xfrm>
                <a:off x="1876687" y="3155531"/>
                <a:ext cx="750569" cy="596008"/>
                <a:chOff x="2585741" y="2333546"/>
                <a:chExt cx="750569" cy="596008"/>
              </a:xfrm>
            </p:grpSpPr>
            <p:sp>
              <p:nvSpPr>
                <p:cNvPr id="168" name="Oval 167">
                  <a:extLst>
                    <a:ext uri="{FF2B5EF4-FFF2-40B4-BE49-F238E27FC236}">
                      <a16:creationId xmlns:a16="http://schemas.microsoft.com/office/drawing/2014/main" id="{927BF3B4-6EBA-4D9D-ADC4-513F53EB857A}"/>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2B3F4D12-45FF-4F1B-9F25-EE356C803E6E}"/>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62" name="Group 161">
                <a:extLst>
                  <a:ext uri="{FF2B5EF4-FFF2-40B4-BE49-F238E27FC236}">
                    <a16:creationId xmlns:a16="http://schemas.microsoft.com/office/drawing/2014/main" id="{1DFE1082-B3D8-43C2-921F-2CAD7DE2472E}"/>
                  </a:ext>
                </a:extLst>
              </p:cNvPr>
              <p:cNvGrpSpPr/>
              <p:nvPr/>
            </p:nvGrpSpPr>
            <p:grpSpPr>
              <a:xfrm>
                <a:off x="1876687" y="3867214"/>
                <a:ext cx="750569" cy="596008"/>
                <a:chOff x="2585741" y="2350274"/>
                <a:chExt cx="750569" cy="596008"/>
              </a:xfrm>
            </p:grpSpPr>
            <p:sp>
              <p:nvSpPr>
                <p:cNvPr id="166" name="Oval 165">
                  <a:extLst>
                    <a:ext uri="{FF2B5EF4-FFF2-40B4-BE49-F238E27FC236}">
                      <a16:creationId xmlns:a16="http://schemas.microsoft.com/office/drawing/2014/main" id="{D914B69C-109D-4615-8319-F6414C8D159E}"/>
                    </a:ext>
                  </a:extLst>
                </p:cNvPr>
                <p:cNvSpPr/>
                <p:nvPr/>
              </p:nvSpPr>
              <p:spPr>
                <a:xfrm>
                  <a:off x="2661881" y="2350274"/>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7" name="TextBox 166">
                  <a:extLst>
                    <a:ext uri="{FF2B5EF4-FFF2-40B4-BE49-F238E27FC236}">
                      <a16:creationId xmlns:a16="http://schemas.microsoft.com/office/drawing/2014/main" id="{6A9E52DD-4E31-41D3-BA46-B680AC0B7A58}"/>
                    </a:ext>
                  </a:extLst>
                </p:cNvPr>
                <p:cNvSpPr txBox="1"/>
                <p:nvPr/>
              </p:nvSpPr>
              <p:spPr>
                <a:xfrm>
                  <a:off x="2585741" y="2453657"/>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163" name="Group 162">
                <a:extLst>
                  <a:ext uri="{FF2B5EF4-FFF2-40B4-BE49-F238E27FC236}">
                    <a16:creationId xmlns:a16="http://schemas.microsoft.com/office/drawing/2014/main" id="{AEFF3D63-7AD4-4248-8CC5-C94D14CBE27A}"/>
                  </a:ext>
                </a:extLst>
              </p:cNvPr>
              <p:cNvGrpSpPr/>
              <p:nvPr/>
            </p:nvGrpSpPr>
            <p:grpSpPr>
              <a:xfrm>
                <a:off x="2606192" y="2442738"/>
                <a:ext cx="750569" cy="1306976"/>
                <a:chOff x="2585741" y="2333546"/>
                <a:chExt cx="750569" cy="1306976"/>
              </a:xfrm>
            </p:grpSpPr>
            <p:sp>
              <p:nvSpPr>
                <p:cNvPr id="164" name="Oval 163">
                  <a:extLst>
                    <a:ext uri="{FF2B5EF4-FFF2-40B4-BE49-F238E27FC236}">
                      <a16:creationId xmlns:a16="http://schemas.microsoft.com/office/drawing/2014/main" id="{ABFB4E0F-D139-4F58-838A-F3122EF2E7AB}"/>
                    </a:ext>
                  </a:extLst>
                </p:cNvPr>
                <p:cNvSpPr/>
                <p:nvPr/>
              </p:nvSpPr>
              <p:spPr>
                <a:xfrm>
                  <a:off x="2661881" y="2333546"/>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7B464215-5471-415B-823E-E2F97E85942F}"/>
                    </a:ext>
                  </a:extLst>
                </p:cNvPr>
                <p:cNvSpPr txBox="1"/>
                <p:nvPr/>
              </p:nvSpPr>
              <p:spPr>
                <a:xfrm>
                  <a:off x="2585741" y="2436929"/>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80" name="Oval 179">
                  <a:extLst>
                    <a:ext uri="{FF2B5EF4-FFF2-40B4-BE49-F238E27FC236}">
                      <a16:creationId xmlns:a16="http://schemas.microsoft.com/office/drawing/2014/main" id="{2789FCBB-C6D3-4A8D-910F-1E1DC9620735}"/>
                    </a:ext>
                  </a:extLst>
                </p:cNvPr>
                <p:cNvSpPr/>
                <p:nvPr/>
              </p:nvSpPr>
              <p:spPr>
                <a:xfrm>
                  <a:off x="2661881" y="3044514"/>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1" name="TextBox 180">
                  <a:extLst>
                    <a:ext uri="{FF2B5EF4-FFF2-40B4-BE49-F238E27FC236}">
                      <a16:creationId xmlns:a16="http://schemas.microsoft.com/office/drawing/2014/main" id="{1466BA3F-9A33-4C8B-9AC5-EC6AC18402E6}"/>
                    </a:ext>
                  </a:extLst>
                </p:cNvPr>
                <p:cNvSpPr txBox="1"/>
                <p:nvPr/>
              </p:nvSpPr>
              <p:spPr>
                <a:xfrm>
                  <a:off x="2585741" y="3147897"/>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nvGrpSpPr>
              <p:cNvPr id="8" name="Group 7">
                <a:extLst>
                  <a:ext uri="{FF2B5EF4-FFF2-40B4-BE49-F238E27FC236}">
                    <a16:creationId xmlns:a16="http://schemas.microsoft.com/office/drawing/2014/main" id="{6FCF866A-5C70-4D44-A28D-8C4D7A83C261}"/>
                  </a:ext>
                </a:extLst>
              </p:cNvPr>
              <p:cNvGrpSpPr/>
              <p:nvPr/>
            </p:nvGrpSpPr>
            <p:grpSpPr>
              <a:xfrm>
                <a:off x="2606192" y="3870597"/>
                <a:ext cx="750569" cy="596008"/>
                <a:chOff x="2606192" y="3870597"/>
                <a:chExt cx="750569" cy="596008"/>
              </a:xfrm>
            </p:grpSpPr>
            <p:sp>
              <p:nvSpPr>
                <p:cNvPr id="183" name="Oval 182">
                  <a:extLst>
                    <a:ext uri="{FF2B5EF4-FFF2-40B4-BE49-F238E27FC236}">
                      <a16:creationId xmlns:a16="http://schemas.microsoft.com/office/drawing/2014/main" id="{FAA6D699-1ABC-4611-92C0-97A7F4FBE9AD}"/>
                    </a:ext>
                  </a:extLst>
                </p:cNvPr>
                <p:cNvSpPr/>
                <p:nvPr/>
              </p:nvSpPr>
              <p:spPr>
                <a:xfrm>
                  <a:off x="2682332" y="3870597"/>
                  <a:ext cx="596008" cy="596008"/>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FE59AF40-54E6-448E-A63D-0C77FF0C1DBC}"/>
                    </a:ext>
                  </a:extLst>
                </p:cNvPr>
                <p:cNvSpPr txBox="1"/>
                <p:nvPr/>
              </p:nvSpPr>
              <p:spPr>
                <a:xfrm>
                  <a:off x="2606192" y="3973980"/>
                  <a:ext cx="750569" cy="369332"/>
                </a:xfrm>
                <a:prstGeom prst="rect">
                  <a:avLst/>
                </a:prstGeom>
                <a:noFill/>
                <a:ln w="19050">
                  <a:noFill/>
                </a:ln>
              </p:spPr>
              <p:txBody>
                <a:bodyPr wrap="square" lIns="0" rIns="0"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grpSp>
        </p:grpSp>
      </p:grpSp>
      <p:sp>
        <p:nvSpPr>
          <p:cNvPr id="2" name="TextBox 19">
            <a:extLst>
              <a:ext uri="{FF2B5EF4-FFF2-40B4-BE49-F238E27FC236}">
                <a16:creationId xmlns:a16="http://schemas.microsoft.com/office/drawing/2014/main" id="{1D8F3BA8-21F1-4E29-8288-5697F11E2F96}"/>
              </a:ext>
            </a:extLst>
          </p:cNvPr>
          <p:cNvSpPr txBox="1"/>
          <p:nvPr/>
        </p:nvSpPr>
        <p:spPr>
          <a:xfrm>
            <a:off x="6096000" y="4787900"/>
            <a:ext cx="4750948"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multiplied by 100 is equal to__.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is 100 times the size of __.</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__ divided by 100 is  equal to__.</a:t>
            </a:r>
          </a:p>
        </p:txBody>
      </p:sp>
    </p:spTree>
    <p:extLst>
      <p:ext uri="{BB962C8B-B14F-4D97-AF65-F5344CB8AC3E}">
        <p14:creationId xmlns:p14="http://schemas.microsoft.com/office/powerpoint/2010/main" val="25951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5" grpId="1"/>
      <p:bldP spid="96" grpId="0"/>
      <p:bldP spid="97" grpId="0"/>
      <p:bldP spid="1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D469D08-2BF4-43A4-8377-31BE5C19EB68}"/>
              </a:ext>
            </a:extLst>
          </p:cNvPr>
          <p:cNvPicPr>
            <a:picLocks noChangeAspect="1"/>
          </p:cNvPicPr>
          <p:nvPr/>
        </p:nvPicPr>
        <p:blipFill>
          <a:blip r:embed="rId3"/>
          <a:stretch>
            <a:fillRect/>
          </a:stretch>
        </p:blipFill>
        <p:spPr>
          <a:xfrm>
            <a:off x="1185387" y="3780712"/>
            <a:ext cx="4353488" cy="1402466"/>
          </a:xfrm>
          <a:prstGeom prst="rect">
            <a:avLst/>
          </a:prstGeom>
        </p:spPr>
      </p:pic>
      <p:sp>
        <p:nvSpPr>
          <p:cNvPr id="20" name="TextBox 19">
            <a:extLst>
              <a:ext uri="{FF2B5EF4-FFF2-40B4-BE49-F238E27FC236}">
                <a16:creationId xmlns:a16="http://schemas.microsoft.com/office/drawing/2014/main" id="{EC520B14-6398-4760-A98C-BD90E100D9BE}"/>
              </a:ext>
            </a:extLst>
          </p:cNvPr>
          <p:cNvSpPr txBox="1"/>
          <p:nvPr/>
        </p:nvSpPr>
        <p:spPr>
          <a:xfrm>
            <a:off x="3739825" y="428189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42" name="TextBox 41">
            <a:extLst>
              <a:ext uri="{FF2B5EF4-FFF2-40B4-BE49-F238E27FC236}">
                <a16:creationId xmlns:a16="http://schemas.microsoft.com/office/drawing/2014/main" id="{BC60FDD5-5946-4B3D-BDB3-5B7B7C60596A}"/>
              </a:ext>
            </a:extLst>
          </p:cNvPr>
          <p:cNvSpPr txBox="1"/>
          <p:nvPr/>
        </p:nvSpPr>
        <p:spPr>
          <a:xfrm>
            <a:off x="4798463" y="428194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14" name="Rectangle 13">
            <a:extLst>
              <a:ext uri="{FF2B5EF4-FFF2-40B4-BE49-F238E27FC236}">
                <a16:creationId xmlns:a16="http://schemas.microsoft.com/office/drawing/2014/main" id="{3625AB4D-B37B-4553-A94B-E0216BA67676}"/>
              </a:ext>
            </a:extLst>
          </p:cNvPr>
          <p:cNvSpPr/>
          <p:nvPr/>
        </p:nvSpPr>
        <p:spPr>
          <a:xfrm>
            <a:off x="1742875" y="1500861"/>
            <a:ext cx="3283271"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100 = 6,200</a:t>
            </a:r>
          </a:p>
        </p:txBody>
      </p:sp>
      <p:sp>
        <p:nvSpPr>
          <p:cNvPr id="49" name="Rectangle 48">
            <a:extLst>
              <a:ext uri="{FF2B5EF4-FFF2-40B4-BE49-F238E27FC236}">
                <a16:creationId xmlns:a16="http://schemas.microsoft.com/office/drawing/2014/main" id="{3747B744-BC4A-4B35-B8C1-B42D1985B6C8}"/>
              </a:ext>
            </a:extLst>
          </p:cNvPr>
          <p:cNvSpPr/>
          <p:nvPr/>
        </p:nvSpPr>
        <p:spPr bwMode="auto">
          <a:xfrm>
            <a:off x="3568143" y="1516320"/>
            <a:ext cx="1431796"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2DD9FE50-8618-4FB0-8C89-6AAD88D1172F}"/>
              </a:ext>
            </a:extLst>
          </p:cNvPr>
          <p:cNvSpPr txBox="1"/>
          <p:nvPr/>
        </p:nvSpPr>
        <p:spPr>
          <a:xfrm>
            <a:off x="4798464" y="4281890"/>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36" name="TextBox 35">
            <a:extLst>
              <a:ext uri="{FF2B5EF4-FFF2-40B4-BE49-F238E27FC236}">
                <a16:creationId xmlns:a16="http://schemas.microsoft.com/office/drawing/2014/main" id="{B7EA29DF-7786-40A5-AC61-DFA6E3A363EF}"/>
              </a:ext>
            </a:extLst>
          </p:cNvPr>
          <p:cNvSpPr txBox="1"/>
          <p:nvPr/>
        </p:nvSpPr>
        <p:spPr>
          <a:xfrm>
            <a:off x="4798464"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7" name="TextBox 36">
            <a:extLst>
              <a:ext uri="{FF2B5EF4-FFF2-40B4-BE49-F238E27FC236}">
                <a16:creationId xmlns:a16="http://schemas.microsoft.com/office/drawing/2014/main" id="{C86A4567-02CA-4E06-8C8D-9AAC0189B06A}"/>
              </a:ext>
            </a:extLst>
          </p:cNvPr>
          <p:cNvSpPr txBox="1"/>
          <p:nvPr/>
        </p:nvSpPr>
        <p:spPr>
          <a:xfrm>
            <a:off x="3739825"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9" name="TextBox 38">
            <a:extLst>
              <a:ext uri="{FF2B5EF4-FFF2-40B4-BE49-F238E27FC236}">
                <a16:creationId xmlns:a16="http://schemas.microsoft.com/office/drawing/2014/main" id="{53537682-F853-4BC1-AFAB-9398652C6215}"/>
              </a:ext>
            </a:extLst>
          </p:cNvPr>
          <p:cNvSpPr txBox="1"/>
          <p:nvPr/>
        </p:nvSpPr>
        <p:spPr>
          <a:xfrm>
            <a:off x="2681186"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pic>
        <p:nvPicPr>
          <p:cNvPr id="30" name="Picture 29">
            <a:extLst>
              <a:ext uri="{FF2B5EF4-FFF2-40B4-BE49-F238E27FC236}">
                <a16:creationId xmlns:a16="http://schemas.microsoft.com/office/drawing/2014/main" id="{3C3D1766-F7BE-45A4-B77F-833FEEE968D9}"/>
              </a:ext>
            </a:extLst>
          </p:cNvPr>
          <p:cNvPicPr>
            <a:picLocks noChangeAspect="1"/>
          </p:cNvPicPr>
          <p:nvPr/>
        </p:nvPicPr>
        <p:blipFill>
          <a:blip r:embed="rId4"/>
          <a:stretch>
            <a:fillRect/>
          </a:stretch>
        </p:blipFill>
        <p:spPr>
          <a:xfrm>
            <a:off x="2804131" y="5196163"/>
            <a:ext cx="2169326" cy="286728"/>
          </a:xfrm>
          <a:prstGeom prst="rect">
            <a:avLst/>
          </a:prstGeom>
        </p:spPr>
      </p:pic>
      <p:pic>
        <p:nvPicPr>
          <p:cNvPr id="45" name="Picture 44">
            <a:extLst>
              <a:ext uri="{FF2B5EF4-FFF2-40B4-BE49-F238E27FC236}">
                <a16:creationId xmlns:a16="http://schemas.microsoft.com/office/drawing/2014/main" id="{6440BFDF-5B14-4F3A-861D-72286FF6F233}"/>
              </a:ext>
            </a:extLst>
          </p:cNvPr>
          <p:cNvPicPr>
            <a:picLocks noChangeAspect="1"/>
          </p:cNvPicPr>
          <p:nvPr/>
        </p:nvPicPr>
        <p:blipFill>
          <a:blip r:embed="rId4"/>
          <a:stretch>
            <a:fillRect/>
          </a:stretch>
        </p:blipFill>
        <p:spPr>
          <a:xfrm flipH="1" flipV="1">
            <a:off x="2804131" y="3410699"/>
            <a:ext cx="2169326" cy="286728"/>
          </a:xfrm>
          <a:prstGeom prst="rect">
            <a:avLst/>
          </a:prstGeom>
        </p:spPr>
      </p:pic>
      <p:sp>
        <p:nvSpPr>
          <p:cNvPr id="54" name="TextBox 53">
            <a:extLst>
              <a:ext uri="{FF2B5EF4-FFF2-40B4-BE49-F238E27FC236}">
                <a16:creationId xmlns:a16="http://schemas.microsoft.com/office/drawing/2014/main" id="{E3CAE50B-F2EE-4E41-9447-758B83C4B1A0}"/>
              </a:ext>
            </a:extLst>
          </p:cNvPr>
          <p:cNvSpPr txBox="1"/>
          <p:nvPr/>
        </p:nvSpPr>
        <p:spPr>
          <a:xfrm>
            <a:off x="2450633" y="2671939"/>
            <a:ext cx="2868472" cy="338554"/>
          </a:xfrm>
          <a:prstGeom prst="rect">
            <a:avLst/>
          </a:prstGeom>
          <a:noFill/>
        </p:spPr>
        <p:txBody>
          <a:bodyPr wrap="squar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 hundred times the size</a:t>
            </a:r>
          </a:p>
        </p:txBody>
      </p:sp>
      <p:sp>
        <p:nvSpPr>
          <p:cNvPr id="55" name="TextBox 54">
            <a:extLst>
              <a:ext uri="{FF2B5EF4-FFF2-40B4-BE49-F238E27FC236}">
                <a16:creationId xmlns:a16="http://schemas.microsoft.com/office/drawing/2014/main" id="{3DCA3E4C-ECEB-42C4-AA55-3664CCD2BB00}"/>
              </a:ext>
            </a:extLst>
          </p:cNvPr>
          <p:cNvSpPr txBox="1"/>
          <p:nvPr/>
        </p:nvSpPr>
        <p:spPr>
          <a:xfrm>
            <a:off x="2628756" y="5930752"/>
            <a:ext cx="2512226" cy="338554"/>
          </a:xfrm>
          <a:prstGeom prst="rect">
            <a:avLst/>
          </a:prstGeom>
          <a:noFill/>
        </p:spPr>
        <p:txBody>
          <a:bodyPr wrap="none" rtlCol="0">
            <a:spAutoFit/>
          </a:bodyPr>
          <a:lstStyle>
            <a:defPPr>
              <a:defRPr lang="en-US"/>
            </a:defPPr>
            <a:lvl1pPr algn="ctr">
              <a:defRPr sz="2000">
                <a:solidFill>
                  <a:schemeClr val="accent1">
                    <a:lumMod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one-hundredth of the size</a:t>
            </a:r>
          </a:p>
        </p:txBody>
      </p:sp>
      <p:sp>
        <p:nvSpPr>
          <p:cNvPr id="58" name="TextBox 57">
            <a:extLst>
              <a:ext uri="{FF2B5EF4-FFF2-40B4-BE49-F238E27FC236}">
                <a16:creationId xmlns:a16="http://schemas.microsoft.com/office/drawing/2014/main" id="{19C0F616-B3BE-45BF-B39A-05E5EA2AB4A9}"/>
              </a:ext>
            </a:extLst>
          </p:cNvPr>
          <p:cNvSpPr txBox="1"/>
          <p:nvPr/>
        </p:nvSpPr>
        <p:spPr>
          <a:xfrm>
            <a:off x="3508005" y="5524904"/>
            <a:ext cx="75373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÷100</a:t>
            </a:r>
          </a:p>
        </p:txBody>
      </p:sp>
      <p:sp>
        <p:nvSpPr>
          <p:cNvPr id="59" name="TextBox 58">
            <a:extLst>
              <a:ext uri="{FF2B5EF4-FFF2-40B4-BE49-F238E27FC236}">
                <a16:creationId xmlns:a16="http://schemas.microsoft.com/office/drawing/2014/main" id="{DA6298D7-7EDD-49F0-9E38-112D7EC65B7E}"/>
              </a:ext>
            </a:extLst>
          </p:cNvPr>
          <p:cNvSpPr txBox="1"/>
          <p:nvPr/>
        </p:nvSpPr>
        <p:spPr>
          <a:xfrm>
            <a:off x="3514417" y="2975833"/>
            <a:ext cx="74090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x100</a:t>
            </a:r>
          </a:p>
        </p:txBody>
      </p:sp>
      <p:sp>
        <p:nvSpPr>
          <p:cNvPr id="12" name="Title 11">
            <a:extLst>
              <a:ext uri="{FF2B5EF4-FFF2-40B4-BE49-F238E27FC236}">
                <a16:creationId xmlns:a16="http://schemas.microsoft.com/office/drawing/2014/main" id="{87F02CFB-4A7D-4EA3-80F1-7F3E4FC17B0B}"/>
              </a:ext>
            </a:extLst>
          </p:cNvPr>
          <p:cNvSpPr>
            <a:spLocks noGrp="1"/>
          </p:cNvSpPr>
          <p:nvPr>
            <p:ph type="title"/>
          </p:nvPr>
        </p:nvSpPr>
        <p:spPr/>
        <p:txBody>
          <a:bodyPr/>
          <a:lstStyle/>
          <a:p>
            <a:r>
              <a:rPr lang="en-GB" dirty="0"/>
              <a:t>4MD-1 Multiplying and dividing by 10 and 100</a:t>
            </a:r>
          </a:p>
        </p:txBody>
      </p:sp>
      <p:sp>
        <p:nvSpPr>
          <p:cNvPr id="13" name="Rectangle 12">
            <a:extLst>
              <a:ext uri="{FF2B5EF4-FFF2-40B4-BE49-F238E27FC236}">
                <a16:creationId xmlns:a16="http://schemas.microsoft.com/office/drawing/2014/main" id="{C0719529-671C-4812-B158-65391ABCEE02}"/>
              </a:ext>
            </a:extLst>
          </p:cNvPr>
          <p:cNvSpPr/>
          <p:nvPr/>
        </p:nvSpPr>
        <p:spPr>
          <a:xfrm>
            <a:off x="1742875" y="1501493"/>
            <a:ext cx="326884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6,200 ÷ 100 = 62</a:t>
            </a:r>
          </a:p>
        </p:txBody>
      </p:sp>
      <p:sp>
        <p:nvSpPr>
          <p:cNvPr id="44" name="Rectangle 43">
            <a:extLst>
              <a:ext uri="{FF2B5EF4-FFF2-40B4-BE49-F238E27FC236}">
                <a16:creationId xmlns:a16="http://schemas.microsoft.com/office/drawing/2014/main" id="{6B2ADAA2-DBFF-43BB-A7E5-3F6DB0D495F5}"/>
              </a:ext>
            </a:extLst>
          </p:cNvPr>
          <p:cNvSpPr/>
          <p:nvPr/>
        </p:nvSpPr>
        <p:spPr bwMode="auto">
          <a:xfrm>
            <a:off x="4056951" y="1561440"/>
            <a:ext cx="1150641" cy="55958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95D90ECD-2C4E-40CA-A81E-E65D1FF1480B}"/>
              </a:ext>
            </a:extLst>
          </p:cNvPr>
          <p:cNvSpPr txBox="1"/>
          <p:nvPr/>
        </p:nvSpPr>
        <p:spPr>
          <a:xfrm>
            <a:off x="3739824" y="4281946"/>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21" name="TextBox 20">
            <a:extLst>
              <a:ext uri="{FF2B5EF4-FFF2-40B4-BE49-F238E27FC236}">
                <a16:creationId xmlns:a16="http://schemas.microsoft.com/office/drawing/2014/main" id="{FBB3E446-6E2B-420B-8857-0C03488EAFD9}"/>
              </a:ext>
            </a:extLst>
          </p:cNvPr>
          <p:cNvSpPr txBox="1"/>
          <p:nvPr/>
        </p:nvSpPr>
        <p:spPr>
          <a:xfrm>
            <a:off x="1622547" y="4697563"/>
            <a:ext cx="32733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pic>
        <p:nvPicPr>
          <p:cNvPr id="22" name="Picture 21">
            <a:extLst>
              <a:ext uri="{FF2B5EF4-FFF2-40B4-BE49-F238E27FC236}">
                <a16:creationId xmlns:a16="http://schemas.microsoft.com/office/drawing/2014/main" id="{E4DE6B6C-715A-427A-9B04-90011635B3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11" b="89474" l="3652" r="94609">
                        <a14:foregroundMark x1="94609" y1="30263" x2="94609" y2="30263"/>
                        <a14:foregroundMark x1="7304" y1="40789" x2="7304" y2="40789"/>
                        <a14:foregroundMark x1="3652" y1="25000" x2="3652" y2="25000"/>
                      </a14:backgroundRemoval>
                    </a14:imgEffect>
                  </a14:imgLayer>
                </a14:imgProps>
              </a:ext>
            </a:extLst>
          </a:blip>
          <a:stretch>
            <a:fillRect/>
          </a:stretch>
        </p:blipFill>
        <p:spPr>
          <a:xfrm flipH="1" flipV="1">
            <a:off x="1776346" y="3410699"/>
            <a:ext cx="2169326" cy="286728"/>
          </a:xfrm>
          <a:prstGeom prst="rect">
            <a:avLst/>
          </a:prstGeom>
        </p:spPr>
      </p:pic>
      <p:sp>
        <p:nvSpPr>
          <p:cNvPr id="23" name="TextBox 22">
            <a:extLst>
              <a:ext uri="{FF2B5EF4-FFF2-40B4-BE49-F238E27FC236}">
                <a16:creationId xmlns:a16="http://schemas.microsoft.com/office/drawing/2014/main" id="{7CDA64C9-AFA5-4322-8594-31681E10C13D}"/>
              </a:ext>
            </a:extLst>
          </p:cNvPr>
          <p:cNvSpPr txBox="1"/>
          <p:nvPr/>
        </p:nvSpPr>
        <p:spPr>
          <a:xfrm>
            <a:off x="2486632" y="2975833"/>
            <a:ext cx="74090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x100</a:t>
            </a:r>
          </a:p>
        </p:txBody>
      </p:sp>
      <p:pic>
        <p:nvPicPr>
          <p:cNvPr id="24" name="Picture 23">
            <a:extLst>
              <a:ext uri="{FF2B5EF4-FFF2-40B4-BE49-F238E27FC236}">
                <a16:creationId xmlns:a16="http://schemas.microsoft.com/office/drawing/2014/main" id="{9F27E75D-03DF-46AC-887D-C2BE87F61473}"/>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9211" b="89474" l="5565" r="94435">
                        <a14:foregroundMark x1="94435" y1="35526" x2="94435" y2="35526"/>
                        <a14:foregroundMark x1="5565" y1="38158" x2="5565" y2="38158"/>
                      </a14:backgroundRemoval>
                    </a14:imgEffect>
                  </a14:imgLayer>
                </a14:imgProps>
              </a:ext>
            </a:extLst>
          </a:blip>
          <a:stretch>
            <a:fillRect/>
          </a:stretch>
        </p:blipFill>
        <p:spPr>
          <a:xfrm>
            <a:off x="1719468" y="5196163"/>
            <a:ext cx="2169326" cy="286728"/>
          </a:xfrm>
          <a:prstGeom prst="rect">
            <a:avLst/>
          </a:prstGeom>
        </p:spPr>
      </p:pic>
      <p:sp>
        <p:nvSpPr>
          <p:cNvPr id="25" name="TextBox 24">
            <a:extLst>
              <a:ext uri="{FF2B5EF4-FFF2-40B4-BE49-F238E27FC236}">
                <a16:creationId xmlns:a16="http://schemas.microsoft.com/office/drawing/2014/main" id="{03C34A6A-16C0-4145-8592-5684112808A9}"/>
              </a:ext>
            </a:extLst>
          </p:cNvPr>
          <p:cNvSpPr txBox="1"/>
          <p:nvPr/>
        </p:nvSpPr>
        <p:spPr>
          <a:xfrm>
            <a:off x="2423342" y="5524904"/>
            <a:ext cx="753731"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628C"/>
                </a:solidFill>
                <a:effectLst/>
                <a:uLnTx/>
                <a:uFillTx/>
                <a:latin typeface="Arial" panose="020B0604020202020204" pitchFamily="34" charset="0"/>
                <a:ea typeface="+mn-ea"/>
                <a:cs typeface="+mn-cs"/>
              </a:rPr>
              <a:t>÷100</a:t>
            </a:r>
          </a:p>
        </p:txBody>
      </p:sp>
      <p:sp>
        <p:nvSpPr>
          <p:cNvPr id="3" name="Content Placeholder 2">
            <a:extLst>
              <a:ext uri="{FF2B5EF4-FFF2-40B4-BE49-F238E27FC236}">
                <a16:creationId xmlns:a16="http://schemas.microsoft.com/office/drawing/2014/main" id="{77ABAB9D-2FB7-4424-B7B9-4D58F4036A4E}"/>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start with 62 and make this 100 times the value, what has happened to the ones digit? The tens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was the value of the 2 before? And now? What was the value of the 6 before? And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zeros in the tens and ones place when we divide a multiple of 100 by 100? Does this happen for all multiples of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242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25E-6 -2.22222E-6 L -0.1737 0.06042 " pathEditMode="relative" rAng="0" ptsTypes="AA">
                                      <p:cBhvr>
                                        <p:cTn id="11" dur="2000" fill="hold"/>
                                        <p:tgtEl>
                                          <p:spTgt spid="42"/>
                                        </p:tgtEl>
                                        <p:attrNameLst>
                                          <p:attrName>ppt_x</p:attrName>
                                          <p:attrName>ppt_y</p:attrName>
                                        </p:attrNameLst>
                                      </p:cBhvr>
                                      <p:rCtr x="-8685" y="3009"/>
                                    </p:animMotion>
                                  </p:childTnLst>
                                </p:cTn>
                              </p:par>
                              <p:par>
                                <p:cTn id="12" presetID="42" presetClass="path" presetSubtype="0" accel="50000" decel="50000" fill="hold" grpId="0" nodeType="withEffect">
                                  <p:stCondLst>
                                    <p:cond delay="0"/>
                                  </p:stCondLst>
                                  <p:childTnLst>
                                    <p:animMotion origin="layout" path="M -1.25E-6 -2.22222E-6 L -0.1737 0.06042 " pathEditMode="relative" rAng="0" ptsTypes="AA">
                                      <p:cBhvr>
                                        <p:cTn id="13" dur="2000" fill="hold"/>
                                        <p:tgtEl>
                                          <p:spTgt spid="19"/>
                                        </p:tgtEl>
                                        <p:attrNameLst>
                                          <p:attrName>ppt_x</p:attrName>
                                          <p:attrName>ppt_y</p:attrName>
                                        </p:attrNameLst>
                                      </p:cBhvr>
                                      <p:rCtr x="-8685" y="3009"/>
                                    </p:animMotion>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 presetClass="entr"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3.33333E-6 -3.7037E-7 L 0.1737 -0.06042 " pathEditMode="relative" rAng="0" ptsTypes="AA">
                                      <p:cBhvr>
                                        <p:cTn id="48" dur="2000" fill="hold"/>
                                        <p:tgtEl>
                                          <p:spTgt spid="39"/>
                                        </p:tgtEl>
                                        <p:attrNameLst>
                                          <p:attrName>ppt_x</p:attrName>
                                          <p:attrName>ppt_y</p:attrName>
                                        </p:attrNameLst>
                                      </p:cBhvr>
                                      <p:rCtr x="8685" y="-3032"/>
                                    </p:animMotion>
                                  </p:childTnLst>
                                </p:cTn>
                              </p:par>
                              <p:par>
                                <p:cTn id="49" presetID="42" presetClass="path" presetSubtype="0" accel="50000" decel="50000" fill="hold" grpId="0" nodeType="withEffect">
                                  <p:stCondLst>
                                    <p:cond delay="0"/>
                                  </p:stCondLst>
                                  <p:childTnLst>
                                    <p:animMotion origin="layout" path="M -3.33333E-6 -3.7037E-7 L 0.1737 -0.06042 " pathEditMode="relative" rAng="0" ptsTypes="AA">
                                      <p:cBhvr>
                                        <p:cTn id="50" dur="2000" fill="hold"/>
                                        <p:tgtEl>
                                          <p:spTgt spid="21"/>
                                        </p:tgtEl>
                                        <p:attrNameLst>
                                          <p:attrName>ppt_x</p:attrName>
                                          <p:attrName>ppt_y</p:attrName>
                                        </p:attrNameLst>
                                      </p:cBhvr>
                                      <p:rCtr x="8685" y="-3032"/>
                                    </p:animMotion>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P spid="14" grpId="1"/>
      <p:bldP spid="49" grpId="0" animBg="1"/>
      <p:bldP spid="39" grpId="0"/>
      <p:bldP spid="54" grpId="0"/>
      <p:bldP spid="55" grpId="0"/>
      <p:bldP spid="58" grpId="0"/>
      <p:bldP spid="59" grpId="0"/>
      <p:bldP spid="13" grpId="0"/>
      <p:bldP spid="44" grpId="0" animBg="1"/>
      <p:bldP spid="44" grpId="1" animBg="1"/>
      <p:bldP spid="19" grpId="0"/>
      <p:bldP spid="21" grpId="0"/>
      <p:bldP spid="2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86CB-F63F-4F61-8552-54991D5288F0}"/>
              </a:ext>
            </a:extLst>
          </p:cNvPr>
          <p:cNvSpPr>
            <a:spLocks noGrp="1"/>
          </p:cNvSpPr>
          <p:nvPr>
            <p:ph type="title"/>
          </p:nvPr>
        </p:nvSpPr>
        <p:spPr/>
        <p:txBody>
          <a:bodyPr/>
          <a:lstStyle/>
          <a:p>
            <a:r>
              <a:rPr lang="en-GB" dirty="0"/>
              <a:t>4MD-1 Multiplying and dividing by 10 and 100</a:t>
            </a:r>
          </a:p>
        </p:txBody>
      </p:sp>
      <p:sp>
        <p:nvSpPr>
          <p:cNvPr id="4" name="TextBox 3">
            <a:extLst>
              <a:ext uri="{FF2B5EF4-FFF2-40B4-BE49-F238E27FC236}">
                <a16:creationId xmlns:a16="http://schemas.microsoft.com/office/drawing/2014/main" id="{26C2AA4F-5D5A-40DB-836F-68080BD15399}"/>
              </a:ext>
            </a:extLst>
          </p:cNvPr>
          <p:cNvSpPr txBox="1"/>
          <p:nvPr/>
        </p:nvSpPr>
        <p:spPr>
          <a:xfrm>
            <a:off x="1454067" y="2361513"/>
            <a:ext cx="3283271" cy="2948499"/>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 × 10 = 720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482 × 10 = 4,820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 × 100 = 9,100</a:t>
            </a:r>
          </a:p>
        </p:txBody>
      </p:sp>
      <p:sp>
        <p:nvSpPr>
          <p:cNvPr id="6" name="Rectangle 5">
            <a:extLst>
              <a:ext uri="{FF2B5EF4-FFF2-40B4-BE49-F238E27FC236}">
                <a16:creationId xmlns:a16="http://schemas.microsoft.com/office/drawing/2014/main" id="{3123DB28-7DD7-4B43-9ED5-2AB9BA3AEAC5}"/>
              </a:ext>
            </a:extLst>
          </p:cNvPr>
          <p:cNvSpPr/>
          <p:nvPr/>
        </p:nvSpPr>
        <p:spPr bwMode="auto">
          <a:xfrm>
            <a:off x="2931586" y="2445188"/>
            <a:ext cx="1273451"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57935F83-1E93-4A22-BB6C-D98D6164BB1E}"/>
              </a:ext>
            </a:extLst>
          </p:cNvPr>
          <p:cNvSpPr/>
          <p:nvPr/>
        </p:nvSpPr>
        <p:spPr bwMode="auto">
          <a:xfrm>
            <a:off x="1454067" y="3582173"/>
            <a:ext cx="1710238"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50C36B44-B5DA-44A0-849E-53A82C2593AF}"/>
              </a:ext>
            </a:extLst>
          </p:cNvPr>
          <p:cNvSpPr/>
          <p:nvPr/>
        </p:nvSpPr>
        <p:spPr bwMode="auto">
          <a:xfrm>
            <a:off x="3196542" y="3582173"/>
            <a:ext cx="148374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CEB32718-DD1F-477C-B2C8-A50F1C2BD8C3}"/>
              </a:ext>
            </a:extLst>
          </p:cNvPr>
          <p:cNvSpPr/>
          <p:nvPr/>
        </p:nvSpPr>
        <p:spPr bwMode="auto">
          <a:xfrm>
            <a:off x="1454067" y="4802833"/>
            <a:ext cx="1710238"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9FA4F640-96E7-45DF-8B93-4F51361F76E0}"/>
              </a:ext>
            </a:extLst>
          </p:cNvPr>
          <p:cNvSpPr/>
          <p:nvPr/>
        </p:nvSpPr>
        <p:spPr bwMode="auto">
          <a:xfrm>
            <a:off x="3196542" y="4802833"/>
            <a:ext cx="148374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Content Placeholder 2">
            <a:extLst>
              <a:ext uri="{FF2B5EF4-FFF2-40B4-BE49-F238E27FC236}">
                <a16:creationId xmlns:a16="http://schemas.microsoft.com/office/drawing/2014/main" id="{602D0C7B-2147-455F-BC1C-FC0D40E8FF84}"/>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mixed practice questions involving multiplication of 2- and 3-digit numbers by 10 and 100, without the aid of counters or place value/</a:t>
            </a:r>
            <a:r>
              <a:rPr kumimoji="0" lang="en-GB" sz="2000" b="0" i="0" u="none" strike="noStrike" kern="1200" cap="none" spc="0" normalizeH="0" baseline="0" noProof="0" dirty="0" err="1">
                <a:ln>
                  <a:noFill/>
                </a:ln>
                <a:solidFill>
                  <a:srgbClr val="585858"/>
                </a:solidFill>
                <a:effectLst/>
                <a:uLnTx/>
                <a:uFillTx/>
                <a:latin typeface="Arial"/>
                <a:ea typeface="+mn-ea"/>
                <a:cs typeface="+mn-cs"/>
              </a:rPr>
              <a:t>Gattegno</a:t>
            </a:r>
            <a:r>
              <a:rPr kumimoji="0" lang="en-GB" sz="2000" b="0" i="0" u="none" strike="noStrike" kern="1200" cap="none" spc="0" normalizeH="0" baseline="0" noProof="0" dirty="0">
                <a:ln>
                  <a:noFill/>
                </a:ln>
                <a:solidFill>
                  <a:srgbClr val="585858"/>
                </a:solidFill>
                <a:effectLst/>
                <a:uLnTx/>
                <a:uFillTx/>
                <a:latin typeface="Arial"/>
                <a:ea typeface="+mn-ea"/>
                <a:cs typeface="+mn-cs"/>
              </a:rPr>
              <a:t> charts</a:t>
            </a:r>
            <a:r>
              <a:rPr lang="en-GB" sz="2000" dirty="0">
                <a:latin typeface="Arial"/>
              </a:rPr>
              <a:t>.</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4768B790-AB5B-49C0-A9E0-35C5BA87B14B}"/>
              </a:ext>
            </a:extLst>
          </p:cNvPr>
          <p:cNvSpPr txBox="1"/>
          <p:nvPr/>
        </p:nvSpPr>
        <p:spPr>
          <a:xfrm>
            <a:off x="6096000" y="3656102"/>
            <a:ext cx="5486401"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a whole number by 10, place a zero after the final digit of that number.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multiply a whole number by 100, place two zeros after the final digit of that number.</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5825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86CB-F63F-4F61-8552-54991D5288F0}"/>
              </a:ext>
            </a:extLst>
          </p:cNvPr>
          <p:cNvSpPr>
            <a:spLocks noGrp="1"/>
          </p:cNvSpPr>
          <p:nvPr>
            <p:ph type="title"/>
          </p:nvPr>
        </p:nvSpPr>
        <p:spPr/>
        <p:txBody>
          <a:bodyPr/>
          <a:lstStyle/>
          <a:p>
            <a:r>
              <a:rPr lang="en-GB" dirty="0"/>
              <a:t>4MD-1 Multiplying and dividing by 10 and 100</a:t>
            </a:r>
          </a:p>
        </p:txBody>
      </p:sp>
      <p:sp>
        <p:nvSpPr>
          <p:cNvPr id="5" name="TextBox 4">
            <a:extLst>
              <a:ext uri="{FF2B5EF4-FFF2-40B4-BE49-F238E27FC236}">
                <a16:creationId xmlns:a16="http://schemas.microsoft.com/office/drawing/2014/main" id="{380AB60E-6304-4C8F-AF57-9770F0A12F0F}"/>
              </a:ext>
            </a:extLst>
          </p:cNvPr>
          <p:cNvSpPr txBox="1"/>
          <p:nvPr/>
        </p:nvSpPr>
        <p:spPr>
          <a:xfrm>
            <a:off x="1534847" y="2361513"/>
            <a:ext cx="3268844" cy="2948499"/>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570 ÷ 10 = 57</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6,120 ÷ 10 = 612</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7,500 ÷ 100 = 75</a:t>
            </a:r>
          </a:p>
        </p:txBody>
      </p:sp>
      <p:sp>
        <p:nvSpPr>
          <p:cNvPr id="12" name="Rectangle 11">
            <a:extLst>
              <a:ext uri="{FF2B5EF4-FFF2-40B4-BE49-F238E27FC236}">
                <a16:creationId xmlns:a16="http://schemas.microsoft.com/office/drawing/2014/main" id="{BCD24C93-8831-48ED-841F-C2829DA7CD75}"/>
              </a:ext>
            </a:extLst>
          </p:cNvPr>
          <p:cNvSpPr/>
          <p:nvPr/>
        </p:nvSpPr>
        <p:spPr bwMode="auto">
          <a:xfrm>
            <a:off x="3245085" y="2445188"/>
            <a:ext cx="1152874"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69B196F5-01DD-4402-AB18-D2C2066F5B3D}"/>
              </a:ext>
            </a:extLst>
          </p:cNvPr>
          <p:cNvSpPr/>
          <p:nvPr/>
        </p:nvSpPr>
        <p:spPr bwMode="auto">
          <a:xfrm>
            <a:off x="1534846" y="3582173"/>
            <a:ext cx="2068611"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949B2DC4-1393-4C32-BA91-399B473D8967}"/>
              </a:ext>
            </a:extLst>
          </p:cNvPr>
          <p:cNvSpPr/>
          <p:nvPr/>
        </p:nvSpPr>
        <p:spPr bwMode="auto">
          <a:xfrm>
            <a:off x="3614859" y="3582173"/>
            <a:ext cx="1152874"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5EBC7DFC-4F52-43BC-AD5B-1CC51EBDC41B}"/>
              </a:ext>
            </a:extLst>
          </p:cNvPr>
          <p:cNvSpPr/>
          <p:nvPr/>
        </p:nvSpPr>
        <p:spPr bwMode="auto">
          <a:xfrm>
            <a:off x="1534847" y="4719158"/>
            <a:ext cx="2267132"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ADC1C73F-340E-41A7-8AAC-FF4441AB7057}"/>
              </a:ext>
            </a:extLst>
          </p:cNvPr>
          <p:cNvSpPr/>
          <p:nvPr/>
        </p:nvSpPr>
        <p:spPr bwMode="auto">
          <a:xfrm>
            <a:off x="3834216" y="4719158"/>
            <a:ext cx="1152874" cy="6075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Content Placeholder 2">
            <a:extLst>
              <a:ext uri="{FF2B5EF4-FFF2-40B4-BE49-F238E27FC236}">
                <a16:creationId xmlns:a16="http://schemas.microsoft.com/office/drawing/2014/main" id="{B0CA300F-60C2-4E68-9BD5-13DDB5079850}"/>
              </a:ext>
            </a:extLst>
          </p:cNvPr>
          <p:cNvSpPr txBox="1">
            <a:spLocks/>
          </p:cNvSpPr>
          <p:nvPr/>
        </p:nvSpPr>
        <p:spPr>
          <a:xfrm>
            <a:off x="6192012" y="1557338"/>
            <a:ext cx="5390389" cy="37018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mixed practice questions involving division of 3- and 4-digit multiples of 10 and100, by 10 and 100, without the aid of counters or place value/Gattegno charts.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E75136EE-0033-4714-B5CE-40898847BF51}"/>
              </a:ext>
            </a:extLst>
          </p:cNvPr>
          <p:cNvSpPr txBox="1"/>
          <p:nvPr/>
        </p:nvSpPr>
        <p:spPr>
          <a:xfrm>
            <a:off x="6042110" y="3699516"/>
            <a:ext cx="5486401"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divide a multiple of 10 by 10, remove the zero from the ones place. To divide a multiple of 100 by 100, remove the two zeros from the tens and ones place.</a:t>
            </a:r>
          </a:p>
        </p:txBody>
      </p:sp>
    </p:spTree>
    <p:extLst>
      <p:ext uri="{BB962C8B-B14F-4D97-AF65-F5344CB8AC3E}">
        <p14:creationId xmlns:p14="http://schemas.microsoft.com/office/powerpoint/2010/main" val="30908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48D60E-D316-4B00-B3BB-12851F9C5706}"/>
              </a:ext>
            </a:extLst>
          </p:cNvPr>
          <p:cNvGrpSpPr/>
          <p:nvPr/>
        </p:nvGrpSpPr>
        <p:grpSpPr>
          <a:xfrm>
            <a:off x="918505" y="2798762"/>
            <a:ext cx="4288433" cy="669846"/>
            <a:chOff x="601067" y="2956105"/>
            <a:chExt cx="4288433" cy="669846"/>
          </a:xfrm>
        </p:grpSpPr>
        <p:sp>
          <p:nvSpPr>
            <p:cNvPr id="38" name="Rectangle 37">
              <a:extLst>
                <a:ext uri="{FF2B5EF4-FFF2-40B4-BE49-F238E27FC236}">
                  <a16:creationId xmlns:a16="http://schemas.microsoft.com/office/drawing/2014/main" id="{2A95C7F5-9BAE-4158-9FC2-B299FBCC1E38}"/>
                </a:ext>
              </a:extLst>
            </p:cNvPr>
            <p:cNvSpPr/>
            <p:nvPr/>
          </p:nvSpPr>
          <p:spPr>
            <a:xfrm>
              <a:off x="4353081" y="3295650"/>
              <a:ext cx="536419" cy="330301"/>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0A706B1E-0FA6-4087-BF43-2977AC2AFD4B}"/>
                </a:ext>
              </a:extLst>
            </p:cNvPr>
            <p:cNvSpPr/>
            <p:nvPr/>
          </p:nvSpPr>
          <p:spPr>
            <a:xfrm>
              <a:off x="601067" y="2956105"/>
              <a:ext cx="527646" cy="330301"/>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6" name="Title 15">
            <a:extLst>
              <a:ext uri="{FF2B5EF4-FFF2-40B4-BE49-F238E27FC236}">
                <a16:creationId xmlns:a16="http://schemas.microsoft.com/office/drawing/2014/main" id="{8FF3F552-8B8B-43C1-BEB0-AE9454A7BF7A}"/>
              </a:ext>
            </a:extLst>
          </p:cNvPr>
          <p:cNvSpPr>
            <a:spLocks noGrp="1"/>
          </p:cNvSpPr>
          <p:nvPr>
            <p:ph type="title"/>
          </p:nvPr>
        </p:nvSpPr>
        <p:spPr/>
        <p:txBody>
          <a:bodyPr/>
          <a:lstStyle/>
          <a:p>
            <a:r>
              <a:rPr lang="en-GB" dirty="0"/>
              <a:t>4MD-1 Multiplying and dividing by 10 and 100</a:t>
            </a:r>
          </a:p>
        </p:txBody>
      </p:sp>
      <p:grpSp>
        <p:nvGrpSpPr>
          <p:cNvPr id="4" name="Group 3">
            <a:extLst>
              <a:ext uri="{FF2B5EF4-FFF2-40B4-BE49-F238E27FC236}">
                <a16:creationId xmlns:a16="http://schemas.microsoft.com/office/drawing/2014/main" id="{474B6381-60D9-4863-A3FD-A25B6F6F7E86}"/>
              </a:ext>
            </a:extLst>
          </p:cNvPr>
          <p:cNvGrpSpPr/>
          <p:nvPr/>
        </p:nvGrpSpPr>
        <p:grpSpPr>
          <a:xfrm>
            <a:off x="7615073" y="1556632"/>
            <a:ext cx="1030191" cy="2562718"/>
            <a:chOff x="2278793" y="1414033"/>
            <a:chExt cx="1440000" cy="3582164"/>
          </a:xfrm>
        </p:grpSpPr>
        <p:pic>
          <p:nvPicPr>
            <p:cNvPr id="5" name="Picture 4" descr="A picture containing sitting, indoor, window, looking&#10;&#10;Description automatically generated">
              <a:extLst>
                <a:ext uri="{FF2B5EF4-FFF2-40B4-BE49-F238E27FC236}">
                  <a16:creationId xmlns:a16="http://schemas.microsoft.com/office/drawing/2014/main" id="{35FB3667-A653-4CEC-A52B-A3DB1C094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drawing&#10;&#10;Description automatically generated">
              <a:extLst>
                <a:ext uri="{FF2B5EF4-FFF2-40B4-BE49-F238E27FC236}">
                  <a16:creationId xmlns:a16="http://schemas.microsoft.com/office/drawing/2014/main" id="{6FC8A544-58DD-4793-9D8E-0FF894CBED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FF888E2E-41D3-4DF9-90D9-B7A48161C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5C33CFB8-237F-49B4-8229-68D7159E2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drawing&#10;&#10;Description automatically generated">
              <a:extLst>
                <a:ext uri="{FF2B5EF4-FFF2-40B4-BE49-F238E27FC236}">
                  <a16:creationId xmlns:a16="http://schemas.microsoft.com/office/drawing/2014/main" id="{BC1C1741-162C-4C54-955A-45208D533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B9412F19-6702-489F-9968-05A4D9753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drawing&#10;&#10;Description automatically generated">
              <a:extLst>
                <a:ext uri="{FF2B5EF4-FFF2-40B4-BE49-F238E27FC236}">
                  <a16:creationId xmlns:a16="http://schemas.microsoft.com/office/drawing/2014/main" id="{C052E1BE-4DFD-4CFE-A624-7DDCDE686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drawing&#10;&#10;Description automatically generated">
              <a:extLst>
                <a:ext uri="{FF2B5EF4-FFF2-40B4-BE49-F238E27FC236}">
                  <a16:creationId xmlns:a16="http://schemas.microsoft.com/office/drawing/2014/main" id="{A18B6400-F28B-4D90-8094-B43516AEB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drawing&#10;&#10;Description automatically generated">
              <a:extLst>
                <a:ext uri="{FF2B5EF4-FFF2-40B4-BE49-F238E27FC236}">
                  <a16:creationId xmlns:a16="http://schemas.microsoft.com/office/drawing/2014/main" id="{CAD5E7D5-F134-4E82-8A1F-946BA2382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drawing&#10;&#10;Description automatically generated">
              <a:extLst>
                <a:ext uri="{FF2B5EF4-FFF2-40B4-BE49-F238E27FC236}">
                  <a16:creationId xmlns:a16="http://schemas.microsoft.com/office/drawing/2014/main" id="{FDF360CF-3C33-478C-AFBA-A8FA60EF1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C2F7867E-01D6-4899-914F-B0F1667B1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EA032F5-1651-4E08-AD22-0FB72F2BDF22}"/>
              </a:ext>
            </a:extLst>
          </p:cNvPr>
          <p:cNvSpPr txBox="1"/>
          <p:nvPr/>
        </p:nvSpPr>
        <p:spPr>
          <a:xfrm>
            <a:off x="965199" y="4308425"/>
            <a:ext cx="4789490" cy="400110"/>
          </a:xfrm>
          <a:prstGeom prst="rect">
            <a:avLst/>
          </a:prstGeom>
          <a:solidFill>
            <a:srgbClr val="D3E6F1"/>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made 100 times the size is 1,800</a:t>
            </a:r>
          </a:p>
        </p:txBody>
      </p:sp>
      <p:sp>
        <p:nvSpPr>
          <p:cNvPr id="22" name="TextBox 21">
            <a:extLst>
              <a:ext uri="{FF2B5EF4-FFF2-40B4-BE49-F238E27FC236}">
                <a16:creationId xmlns:a16="http://schemas.microsoft.com/office/drawing/2014/main" id="{6B55FAE6-08D1-4C55-90B8-8A991EBA09D8}"/>
              </a:ext>
            </a:extLst>
          </p:cNvPr>
          <p:cNvSpPr txBox="1"/>
          <p:nvPr/>
        </p:nvSpPr>
        <p:spPr>
          <a:xfrm>
            <a:off x="6437311" y="4308425"/>
            <a:ext cx="4789490" cy="400110"/>
          </a:xfrm>
          <a:prstGeom prst="rect">
            <a:avLst/>
          </a:prstGeom>
          <a:solidFill>
            <a:srgbClr val="D3E6F1"/>
          </a:solidFill>
        </p:spPr>
        <p:txBody>
          <a:bodyPr wrap="square" lIns="0" rIns="0"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groups of 100 is 1,800</a:t>
            </a:r>
          </a:p>
        </p:txBody>
      </p:sp>
      <p:grpSp>
        <p:nvGrpSpPr>
          <p:cNvPr id="21" name="Group 20">
            <a:extLst>
              <a:ext uri="{FF2B5EF4-FFF2-40B4-BE49-F238E27FC236}">
                <a16:creationId xmlns:a16="http://schemas.microsoft.com/office/drawing/2014/main" id="{F114075B-115C-4FB9-AB99-7421768C5E93}"/>
              </a:ext>
            </a:extLst>
          </p:cNvPr>
          <p:cNvGrpSpPr/>
          <p:nvPr/>
        </p:nvGrpSpPr>
        <p:grpSpPr>
          <a:xfrm>
            <a:off x="9026623" y="1556632"/>
            <a:ext cx="1030191" cy="2562718"/>
            <a:chOff x="2278793" y="1414033"/>
            <a:chExt cx="1440000" cy="3582164"/>
          </a:xfrm>
        </p:grpSpPr>
        <p:pic>
          <p:nvPicPr>
            <p:cNvPr id="23" name="Picture 22" descr="A picture containing sitting, indoor, window, looking&#10;&#10;Description automatically generated">
              <a:extLst>
                <a:ext uri="{FF2B5EF4-FFF2-40B4-BE49-F238E27FC236}">
                  <a16:creationId xmlns:a16="http://schemas.microsoft.com/office/drawing/2014/main" id="{C2E3F6E5-D4CB-4E43-8CE2-B8E5A1606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07711" y="2485115"/>
              <a:ext cx="358216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picture containing drawing&#10;&#10;Description automatically generated">
              <a:extLst>
                <a:ext uri="{FF2B5EF4-FFF2-40B4-BE49-F238E27FC236}">
                  <a16:creationId xmlns:a16="http://schemas.microsoft.com/office/drawing/2014/main" id="{0AD8B85A-0D8D-4666-AC5C-8852E4BE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picture containing drawing&#10;&#10;Description automatically generated">
              <a:extLst>
                <a:ext uri="{FF2B5EF4-FFF2-40B4-BE49-F238E27FC236}">
                  <a16:creationId xmlns:a16="http://schemas.microsoft.com/office/drawing/2014/main" id="{BF881D85-979F-4F33-AF81-1F97A0C0D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145800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picture containing drawing&#10;&#10;Description automatically generated">
              <a:extLst>
                <a:ext uri="{FF2B5EF4-FFF2-40B4-BE49-F238E27FC236}">
                  <a16:creationId xmlns:a16="http://schemas.microsoft.com/office/drawing/2014/main" id="{679ED2B3-7939-442F-89B3-F3BCF6B71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picture containing drawing&#10;&#10;Description automatically generated">
              <a:extLst>
                <a:ext uri="{FF2B5EF4-FFF2-40B4-BE49-F238E27FC236}">
                  <a16:creationId xmlns:a16="http://schemas.microsoft.com/office/drawing/2014/main" id="{60DC45B2-0FCB-41EB-B5F0-2661B807A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18049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picture containing drawing&#10;&#10;Description automatically generated">
              <a:extLst>
                <a:ext uri="{FF2B5EF4-FFF2-40B4-BE49-F238E27FC236}">
                  <a16:creationId xmlns:a16="http://schemas.microsoft.com/office/drawing/2014/main" id="{B9DC1F8B-926B-406D-9BF1-5E0C5758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 picture containing drawing&#10;&#10;Description automatically generated">
              <a:extLst>
                <a:ext uri="{FF2B5EF4-FFF2-40B4-BE49-F238E27FC236}">
                  <a16:creationId xmlns:a16="http://schemas.microsoft.com/office/drawing/2014/main" id="{F53365D2-5DD8-4D53-A437-84F15C2E6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301" y="2902990"/>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picture containing drawing&#10;&#10;Description automatically generated">
              <a:extLst>
                <a:ext uri="{FF2B5EF4-FFF2-40B4-BE49-F238E27FC236}">
                  <a16:creationId xmlns:a16="http://schemas.microsoft.com/office/drawing/2014/main" id="{C4858B3A-FD55-4D14-BC8A-15294AC0D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3625485"/>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picture containing drawing&#10;&#10;Description automatically generated">
              <a:extLst>
                <a:ext uri="{FF2B5EF4-FFF2-40B4-BE49-F238E27FC236}">
                  <a16:creationId xmlns:a16="http://schemas.microsoft.com/office/drawing/2014/main" id="{60CA4AA5-1CF1-40D6-9869-32F96B8E35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022" y="4310841"/>
              <a:ext cx="624086" cy="62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Box 39">
            <a:extLst>
              <a:ext uri="{FF2B5EF4-FFF2-40B4-BE49-F238E27FC236}">
                <a16:creationId xmlns:a16="http://schemas.microsoft.com/office/drawing/2014/main" id="{5EED5826-4C2E-409A-B9F1-8C7E7627A838}"/>
              </a:ext>
            </a:extLst>
          </p:cNvPr>
          <p:cNvSpPr txBox="1"/>
          <p:nvPr/>
        </p:nvSpPr>
        <p:spPr>
          <a:xfrm>
            <a:off x="3663250" y="1482886"/>
            <a:ext cx="4767676" cy="400110"/>
          </a:xfrm>
          <a:prstGeom prst="rect">
            <a:avLst/>
          </a:prstGeom>
          <a:noFill/>
        </p:spPr>
        <p:txBody>
          <a:bodyPr wrap="square" rtlCol="0">
            <a:spAutoFit/>
          </a:bodyPr>
          <a:lstStyle>
            <a:defPPr>
              <a:defRPr lang="en-GB"/>
            </a:defPPr>
            <a:lvl1pPr algn="ctr">
              <a:defRPr sz="2000" b="1"/>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100 = 1,800</a:t>
            </a:r>
          </a:p>
        </p:txBody>
      </p:sp>
      <p:pic>
        <p:nvPicPr>
          <p:cNvPr id="37" name="Picture 36" descr="A close up of text on a white background&#10;&#10;Description automatically generated">
            <a:extLst>
              <a:ext uri="{FF2B5EF4-FFF2-40B4-BE49-F238E27FC236}">
                <a16:creationId xmlns:a16="http://schemas.microsoft.com/office/drawing/2014/main" id="{5551DFB7-1127-4C21-9273-E99C70761B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742" y="2104967"/>
            <a:ext cx="4845708" cy="1373304"/>
          </a:xfrm>
          <a:prstGeom prst="rect">
            <a:avLst/>
          </a:prstGeom>
        </p:spPr>
      </p:pic>
      <p:sp>
        <p:nvSpPr>
          <p:cNvPr id="3" name="Content Placeholder 2">
            <a:extLst>
              <a:ext uri="{FF2B5EF4-FFF2-40B4-BE49-F238E27FC236}">
                <a16:creationId xmlns:a16="http://schemas.microsoft.com/office/drawing/2014/main" id="{81F02D2B-28CE-4AC3-8640-22FC501A722B}"/>
              </a:ext>
            </a:extLst>
          </p:cNvPr>
          <p:cNvSpPr txBox="1">
            <a:spLocks/>
          </p:cNvSpPr>
          <p:nvPr/>
        </p:nvSpPr>
        <p:spPr>
          <a:xfrm>
            <a:off x="616743" y="4768994"/>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same/different about these two representations?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100 times 13?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similar numbers to compare.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908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1.875E-6 -4.44444E-6 L -1.875E-6 -0.0993 " pathEditMode="relative" rAng="0" ptsTypes="AA">
                                      <p:cBhvr>
                                        <p:cTn id="12" dur="2000" fill="hold"/>
                                        <p:tgtEl>
                                          <p:spTgt spid="2"/>
                                        </p:tgtEl>
                                        <p:attrNameLst>
                                          <p:attrName>ppt_x</p:attrName>
                                          <p:attrName>ppt_y</p:attrName>
                                        </p:attrNameLst>
                                      </p:cBhvr>
                                      <p:rCtr x="0" y="-497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4</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MD-1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Multiplying and dividing by 10 and 100</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Multiply Multiples 1</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https://nrich.maths.org/10421</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646687A1-8105-4D3C-A9B2-0E5E38CE251C}"/>
              </a:ext>
            </a:extLst>
          </p:cNvPr>
          <p:cNvPicPr>
            <a:picLocks noChangeAspect="1"/>
          </p:cNvPicPr>
          <p:nvPr/>
        </p:nvPicPr>
        <p:blipFill>
          <a:blip r:embed="rId4"/>
          <a:stretch>
            <a:fillRect/>
          </a:stretch>
        </p:blipFill>
        <p:spPr>
          <a:xfrm>
            <a:off x="949344" y="1180597"/>
            <a:ext cx="3826503" cy="5400019"/>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2.13 Calculation: multiplying and dividing by 10 or 100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4MD-1: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Multiplying and dividing by 10 and 100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4MD-1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72896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4MD-1 Multiplying and dividing by 10 and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36917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0370E6-9374-4EFD-9584-5E44286CCFB1}"/>
              </a:ext>
            </a:extLst>
          </p:cNvPr>
          <p:cNvGrpSpPr/>
          <p:nvPr/>
        </p:nvGrpSpPr>
        <p:grpSpPr>
          <a:xfrm>
            <a:off x="10046692" y="2502088"/>
            <a:ext cx="785614" cy="459337"/>
            <a:chOff x="6483340" y="4149790"/>
            <a:chExt cx="785614" cy="459337"/>
          </a:xfrm>
        </p:grpSpPr>
        <p:pic>
          <p:nvPicPr>
            <p:cNvPr id="10" name="Picture 9" descr="A picture containing light, drawing&#10;&#10;Description automatically generated">
              <a:extLst>
                <a:ext uri="{FF2B5EF4-FFF2-40B4-BE49-F238E27FC236}">
                  <a16:creationId xmlns:a16="http://schemas.microsoft.com/office/drawing/2014/main" id="{6AC89A95-98DB-4D1D-858B-D9255F2FE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340" y="4149790"/>
              <a:ext cx="148917" cy="459337"/>
            </a:xfrm>
            <a:prstGeom prst="rect">
              <a:avLst/>
            </a:prstGeom>
          </p:spPr>
        </p:pic>
        <p:sp>
          <p:nvSpPr>
            <p:cNvPr id="15" name="Rectangle 14">
              <a:extLst>
                <a:ext uri="{FF2B5EF4-FFF2-40B4-BE49-F238E27FC236}">
                  <a16:creationId xmlns:a16="http://schemas.microsoft.com/office/drawing/2014/main" id="{D5BA111F-0687-4F28-A676-F54CDE16E424}"/>
                </a:ext>
              </a:extLst>
            </p:cNvPr>
            <p:cNvSpPr/>
            <p:nvPr/>
          </p:nvSpPr>
          <p:spPr>
            <a:xfrm>
              <a:off x="6571297" y="4179403"/>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sp>
        <p:nvSpPr>
          <p:cNvPr id="14" name="Rectangle 13">
            <a:extLst>
              <a:ext uri="{FF2B5EF4-FFF2-40B4-BE49-F238E27FC236}">
                <a16:creationId xmlns:a16="http://schemas.microsoft.com/office/drawing/2014/main" id="{D95F8614-6272-4AEA-9E0C-695F814E4C2A}"/>
              </a:ext>
            </a:extLst>
          </p:cNvPr>
          <p:cNvSpPr/>
          <p:nvPr/>
        </p:nvSpPr>
        <p:spPr>
          <a:xfrm>
            <a:off x="8662325" y="2790314"/>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4MD-1 Multiplying and dividing by 10 and 100</a:t>
            </a:r>
          </a:p>
        </p:txBody>
      </p:sp>
      <p:sp>
        <p:nvSpPr>
          <p:cNvPr id="6" name="Rectangle 5">
            <a:extLst>
              <a:ext uri="{FF2B5EF4-FFF2-40B4-BE49-F238E27FC236}">
                <a16:creationId xmlns:a16="http://schemas.microsoft.com/office/drawing/2014/main" id="{A6A6BBA0-6FE4-40D5-919A-2769B65FC2FB}"/>
              </a:ext>
            </a:extLst>
          </p:cNvPr>
          <p:cNvSpPr/>
          <p:nvPr/>
        </p:nvSpPr>
        <p:spPr>
          <a:xfrm>
            <a:off x="1019630" y="2562021"/>
            <a:ext cx="2244524"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 ÷ 10 = 8</a:t>
            </a:r>
          </a:p>
        </p:txBody>
      </p:sp>
      <p:sp>
        <p:nvSpPr>
          <p:cNvPr id="7" name="Rectangle 6">
            <a:extLst>
              <a:ext uri="{FF2B5EF4-FFF2-40B4-BE49-F238E27FC236}">
                <a16:creationId xmlns:a16="http://schemas.microsoft.com/office/drawing/2014/main" id="{FAD291A0-E939-4CB0-A5BA-B44973ECAD3A}"/>
              </a:ext>
            </a:extLst>
          </p:cNvPr>
          <p:cNvSpPr/>
          <p:nvPr/>
        </p:nvSpPr>
        <p:spPr>
          <a:xfrm>
            <a:off x="1012417" y="1967939"/>
            <a:ext cx="2258952" cy="584775"/>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10 = 80</a:t>
            </a:r>
          </a:p>
        </p:txBody>
      </p:sp>
      <p:sp>
        <p:nvSpPr>
          <p:cNvPr id="8" name="Rectangle 7">
            <a:extLst>
              <a:ext uri="{FF2B5EF4-FFF2-40B4-BE49-F238E27FC236}">
                <a16:creationId xmlns:a16="http://schemas.microsoft.com/office/drawing/2014/main" id="{2B47C3E8-3D57-4297-A91E-4316440F4124}"/>
              </a:ext>
            </a:extLst>
          </p:cNvPr>
          <p:cNvSpPr/>
          <p:nvPr/>
        </p:nvSpPr>
        <p:spPr>
          <a:xfrm>
            <a:off x="10201960" y="2933432"/>
            <a:ext cx="1244501"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ten times the size </a:t>
            </a:r>
          </a:p>
        </p:txBody>
      </p:sp>
      <p:grpSp>
        <p:nvGrpSpPr>
          <p:cNvPr id="28" name="Group 27">
            <a:extLst>
              <a:ext uri="{FF2B5EF4-FFF2-40B4-BE49-F238E27FC236}">
                <a16:creationId xmlns:a16="http://schemas.microsoft.com/office/drawing/2014/main" id="{6AB55063-3E86-4E39-AF3A-AD0B194BA82E}"/>
              </a:ext>
            </a:extLst>
          </p:cNvPr>
          <p:cNvGrpSpPr/>
          <p:nvPr/>
        </p:nvGrpSpPr>
        <p:grpSpPr>
          <a:xfrm>
            <a:off x="9960977" y="2376344"/>
            <a:ext cx="2128838" cy="1638012"/>
            <a:chOff x="6391275" y="5114990"/>
            <a:chExt cx="2128838" cy="1638012"/>
          </a:xfrm>
        </p:grpSpPr>
        <p:sp>
          <p:nvSpPr>
            <p:cNvPr id="27" name="Rectangle 26">
              <a:extLst>
                <a:ext uri="{FF2B5EF4-FFF2-40B4-BE49-F238E27FC236}">
                  <a16:creationId xmlns:a16="http://schemas.microsoft.com/office/drawing/2014/main" id="{E7E52C2A-278D-43EC-BB78-55120AD43064}"/>
                </a:ext>
              </a:extLst>
            </p:cNvPr>
            <p:cNvSpPr/>
            <p:nvPr/>
          </p:nvSpPr>
          <p:spPr>
            <a:xfrm>
              <a:off x="6391275" y="5114990"/>
              <a:ext cx="2128838" cy="163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F0CFA0F-F6DC-4EC1-894D-386AF16C0FE1}"/>
                </a:ext>
              </a:extLst>
            </p:cNvPr>
            <p:cNvGrpSpPr/>
            <p:nvPr/>
          </p:nvGrpSpPr>
          <p:grpSpPr>
            <a:xfrm>
              <a:off x="6483340" y="5239264"/>
              <a:ext cx="785614" cy="459337"/>
              <a:chOff x="6483340" y="5239264"/>
              <a:chExt cx="785614" cy="459337"/>
            </a:xfrm>
          </p:grpSpPr>
          <p:pic>
            <p:nvPicPr>
              <p:cNvPr id="20" name="Picture 19" descr="A picture containing light, drawing&#10;&#10;Description automatically generated">
                <a:extLst>
                  <a:ext uri="{FF2B5EF4-FFF2-40B4-BE49-F238E27FC236}">
                    <a16:creationId xmlns:a16="http://schemas.microsoft.com/office/drawing/2014/main" id="{0376B179-84D1-487B-9217-88D0B41F7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483340" y="5239264"/>
                <a:ext cx="148917" cy="459337"/>
              </a:xfrm>
              <a:prstGeom prst="rect">
                <a:avLst/>
              </a:prstGeom>
            </p:spPr>
          </p:pic>
          <p:sp>
            <p:nvSpPr>
              <p:cNvPr id="21" name="Rectangle 20">
                <a:extLst>
                  <a:ext uri="{FF2B5EF4-FFF2-40B4-BE49-F238E27FC236}">
                    <a16:creationId xmlns:a16="http://schemas.microsoft.com/office/drawing/2014/main" id="{C846C439-D14E-4AE3-9FDD-4D5B77A78989}"/>
                  </a:ext>
                </a:extLst>
              </p:cNvPr>
              <p:cNvSpPr/>
              <p:nvPr/>
            </p:nvSpPr>
            <p:spPr>
              <a:xfrm>
                <a:off x="6571297" y="5268878"/>
                <a:ext cx="697657" cy="40011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 10</a:t>
                </a:r>
              </a:p>
            </p:txBody>
          </p:sp>
        </p:grpSp>
      </p:grpSp>
      <p:sp>
        <p:nvSpPr>
          <p:cNvPr id="12" name="Rectangle 11">
            <a:extLst>
              <a:ext uri="{FF2B5EF4-FFF2-40B4-BE49-F238E27FC236}">
                <a16:creationId xmlns:a16="http://schemas.microsoft.com/office/drawing/2014/main" id="{57C17E72-CA23-422D-9E68-8D78C5F88552}"/>
              </a:ext>
            </a:extLst>
          </p:cNvPr>
          <p:cNvSpPr/>
          <p:nvPr/>
        </p:nvSpPr>
        <p:spPr>
          <a:xfrm>
            <a:off x="10201959" y="2931810"/>
            <a:ext cx="1395314" cy="707886"/>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46287"/>
                </a:solidFill>
                <a:effectLst/>
                <a:uLnTx/>
                <a:uFillTx/>
                <a:latin typeface="Arial" panose="020B0604020202020204" pitchFamily="34" charset="0"/>
                <a:ea typeface="+mn-ea"/>
                <a:cs typeface="+mn-cs"/>
              </a:rPr>
              <a:t>one-tenth of the size</a:t>
            </a:r>
          </a:p>
        </p:txBody>
      </p:sp>
      <p:sp>
        <p:nvSpPr>
          <p:cNvPr id="26" name="Rectangle 25">
            <a:extLst>
              <a:ext uri="{FF2B5EF4-FFF2-40B4-BE49-F238E27FC236}">
                <a16:creationId xmlns:a16="http://schemas.microsoft.com/office/drawing/2014/main" id="{54F6ECB9-9F87-4C3A-84B9-096A62D2E700}"/>
              </a:ext>
            </a:extLst>
          </p:cNvPr>
          <p:cNvSpPr/>
          <p:nvPr/>
        </p:nvSpPr>
        <p:spPr>
          <a:xfrm>
            <a:off x="8661984" y="2376345"/>
            <a:ext cx="632696" cy="405037"/>
          </a:xfrm>
          <a:prstGeom prst="rect">
            <a:avLst/>
          </a:prstGeom>
          <a:solidFill>
            <a:srgbClr val="A0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DFD8F76C-9EE9-46B9-A42E-A1A7F9418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245" y="1557338"/>
            <a:ext cx="5779733" cy="1638012"/>
          </a:xfrm>
          <a:prstGeom prst="rect">
            <a:avLst/>
          </a:prstGeom>
        </p:spPr>
      </p:pic>
      <p:sp>
        <p:nvSpPr>
          <p:cNvPr id="9" name="Content Placeholder 2">
            <a:extLst>
              <a:ext uri="{FF2B5EF4-FFF2-40B4-BE49-F238E27FC236}">
                <a16:creationId xmlns:a16="http://schemas.microsoft.com/office/drawing/2014/main" id="{B1A1C547-6BEC-4A1F-BB3F-D2BCC25A01B8}"/>
              </a:ext>
            </a:extLst>
          </p:cNvPr>
          <p:cNvSpPr txBox="1">
            <a:spLocks/>
          </p:cNvSpPr>
          <p:nvPr/>
        </p:nvSpPr>
        <p:spPr>
          <a:xfrm>
            <a:off x="623888" y="3438077"/>
            <a:ext cx="8434387" cy="27912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when we move up a row? Down a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Choose a number from the bottom row and multiply by 10. Start with the same number and make it 10 times the size.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choose a number from the tens row and divide by 10. Start with the same number and make it a tenth of the size.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multiply by 10 is our answer always a multiple of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5256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66667E-6 -2.59259E-6 L 1.66667E-6 -0.05926 " pathEditMode="relative" rAng="0" ptsTypes="AA">
                                      <p:cBhvr>
                                        <p:cTn id="8" dur="2000" fill="hold"/>
                                        <p:tgtEl>
                                          <p:spTgt spid="14"/>
                                        </p:tgtEl>
                                        <p:attrNameLst>
                                          <p:attrName>ppt_x</p:attrName>
                                          <p:attrName>ppt_y</p:attrName>
                                        </p:attrNameLst>
                                      </p:cBhvr>
                                      <p:rCtr x="0" y="-296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42" presetClass="path" presetSubtype="0" accel="50000" decel="50000" fill="hold" grpId="0" nodeType="afterEffect">
                                  <p:stCondLst>
                                    <p:cond delay="0"/>
                                  </p:stCondLst>
                                  <p:childTnLst>
                                    <p:animMotion origin="layout" path="M 1.875E-6 4.07407E-6 L 1.875E-6 0.06041 " pathEditMode="relative" rAng="0" ptsTypes="AA">
                                      <p:cBhvr>
                                        <p:cTn id="24" dur="2000" fill="hold"/>
                                        <p:tgtEl>
                                          <p:spTgt spid="26"/>
                                        </p:tgtEl>
                                        <p:attrNameLst>
                                          <p:attrName>ppt_x</p:attrName>
                                          <p:attrName>ppt_y</p:attrName>
                                        </p:attrNameLst>
                                      </p:cBhvr>
                                      <p:rCtr x="0" y="300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2" grpId="0"/>
      <p:bldP spid="26" grpId="0" animBg="1"/>
      <p:bldP spid="2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4|7.7|12.3|5.1"/>
</p:tagLst>
</file>

<file path=ppt/tags/tag3.xml><?xml version="1.0" encoding="utf-8"?>
<p:tagLst xmlns:a="http://schemas.openxmlformats.org/drawingml/2006/main" xmlns:r="http://schemas.openxmlformats.org/officeDocument/2006/relationships" xmlns:p="http://schemas.openxmlformats.org/presentationml/2006/main">
  <p:tag name="TIMING" val="|5.1|2.3|2.4|2"/>
</p:tagLst>
</file>

<file path=ppt/tags/tag4.xml><?xml version="1.0" encoding="utf-8"?>
<p:tagLst xmlns:a="http://schemas.openxmlformats.org/drawingml/2006/main" xmlns:r="http://schemas.openxmlformats.org/officeDocument/2006/relationships" xmlns:p="http://schemas.openxmlformats.org/presentationml/2006/main">
  <p:tag name="TIMING" val="|4.4|7.7|12.3|5.1"/>
</p:tagLst>
</file>

<file path=ppt/tags/tag5.xml><?xml version="1.0" encoding="utf-8"?>
<p:tagLst xmlns:a="http://schemas.openxmlformats.org/drawingml/2006/main" xmlns:r="http://schemas.openxmlformats.org/officeDocument/2006/relationships" xmlns:p="http://schemas.openxmlformats.org/presentationml/2006/main">
  <p:tag name="TIMING" val="|4.4|7.7|12.3|5.1"/>
</p:tagLst>
</file>

<file path=ppt/tags/tag6.xml><?xml version="1.0" encoding="utf-8"?>
<p:tagLst xmlns:a="http://schemas.openxmlformats.org/drawingml/2006/main" xmlns:r="http://schemas.openxmlformats.org/officeDocument/2006/relationships" xmlns:p="http://schemas.openxmlformats.org/presentationml/2006/main">
  <p:tag name="TIMING" val="|5.1|2.3|2.4|2"/>
</p:tagLst>
</file>

<file path=ppt/tags/tag7.xml><?xml version="1.0" encoding="utf-8"?>
<p:tagLst xmlns:a="http://schemas.openxmlformats.org/drawingml/2006/main" xmlns:r="http://schemas.openxmlformats.org/officeDocument/2006/relationships" xmlns:p="http://schemas.openxmlformats.org/presentationml/2006/main">
  <p:tag name="TIMING" val="|5.8|2.5|2.3|3.8|2.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A4329D98-6051-408B-957D-655985EEE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2591</Words>
  <Application>Microsoft Office PowerPoint</Application>
  <PresentationFormat>Widescreen</PresentationFormat>
  <Paragraphs>400</Paragraphs>
  <Slides>28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Myriad Pro</vt:lpstr>
      <vt:lpstr>Custom Design</vt:lpstr>
      <vt:lpstr>nctem1</vt:lpstr>
      <vt:lpstr>PowerPoint Presentation</vt:lpstr>
      <vt:lpstr>4MD-1 Multiply and divide whole numbers by 10 and 100 (keeping to whole number quotients); understand this as equivalent to making a number 10 or 100 times the size.</vt:lpstr>
      <vt:lpstr>4MD-1: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vt:lpstr>
      <vt:lpstr>4MD-1 Multiplying and dividing by 10 and 100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22</cp:revision>
  <dcterms:created xsi:type="dcterms:W3CDTF">2020-08-07T06:29:50Z</dcterms:created>
  <dcterms:modified xsi:type="dcterms:W3CDTF">2022-11-10T14:44:43Z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