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59"/>
  </p:notesMasterIdLst>
  <p:sldIdLst>
    <p:sldId id="257" r:id="rId6"/>
    <p:sldId id="263" r:id="rId7"/>
    <p:sldId id="261" r:id="rId8"/>
    <p:sldId id="298" r:id="rId9"/>
    <p:sldId id="267" r:id="rId10"/>
    <p:sldId id="469" r:id="rId11"/>
    <p:sldId id="470" r:id="rId12"/>
    <p:sldId id="323" r:id="rId13"/>
    <p:sldId id="563" r:id="rId14"/>
    <p:sldId id="564" r:id="rId15"/>
    <p:sldId id="603" r:id="rId16"/>
    <p:sldId id="605" r:id="rId17"/>
    <p:sldId id="590" r:id="rId18"/>
    <p:sldId id="606" r:id="rId19"/>
    <p:sldId id="607" r:id="rId20"/>
    <p:sldId id="570" r:id="rId21"/>
    <p:sldId id="587" r:id="rId22"/>
    <p:sldId id="608" r:id="rId23"/>
    <p:sldId id="591" r:id="rId24"/>
    <p:sldId id="597" r:id="rId25"/>
    <p:sldId id="609" r:id="rId26"/>
    <p:sldId id="610" r:id="rId27"/>
    <p:sldId id="589" r:id="rId28"/>
    <p:sldId id="611" r:id="rId29"/>
    <p:sldId id="581" r:id="rId30"/>
    <p:sldId id="576" r:id="rId31"/>
    <p:sldId id="575" r:id="rId32"/>
    <p:sldId id="579" r:id="rId33"/>
    <p:sldId id="559" r:id="rId34"/>
    <p:sldId id="583" r:id="rId35"/>
    <p:sldId id="580" r:id="rId36"/>
    <p:sldId id="574" r:id="rId37"/>
    <p:sldId id="604" r:id="rId38"/>
    <p:sldId id="582" r:id="rId39"/>
    <p:sldId id="584" r:id="rId40"/>
    <p:sldId id="569" r:id="rId41"/>
    <p:sldId id="585" r:id="rId42"/>
    <p:sldId id="572" r:id="rId43"/>
    <p:sldId id="573" r:id="rId44"/>
    <p:sldId id="594" r:id="rId45"/>
    <p:sldId id="578" r:id="rId46"/>
    <p:sldId id="595" r:id="rId47"/>
    <p:sldId id="612" r:id="rId48"/>
    <p:sldId id="598" r:id="rId49"/>
    <p:sldId id="599" r:id="rId50"/>
    <p:sldId id="596" r:id="rId51"/>
    <p:sldId id="577" r:id="rId52"/>
    <p:sldId id="600" r:id="rId53"/>
    <p:sldId id="571" r:id="rId54"/>
    <p:sldId id="601" r:id="rId55"/>
    <p:sldId id="602" r:id="rId56"/>
    <p:sldId id="456" r:id="rId57"/>
    <p:sldId id="47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showGuides="1">
      <p:cViewPr varScale="1">
        <p:scale>
          <a:sx n="83" d="100"/>
          <a:sy n="83" d="100"/>
        </p:scale>
        <p:origin x="82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188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518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873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7832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452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753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865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3368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882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425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56217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557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073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703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99674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1375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8786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398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3688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648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9444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5696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0985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6318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4146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7522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3840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8915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04033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556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422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9215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1549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6747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56853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4871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1384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4650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830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155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207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555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5688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24261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3569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8820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2633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2991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011607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4014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632908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3398110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1-addition-and-subtraction-bridging-1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Fluently add and subtract within and across 10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73F8F0-09B6-4FEB-8DAE-A9E4E52C3EB8}"/>
              </a:ext>
            </a:extLst>
          </p:cNvPr>
          <p:cNvSpPr>
            <a:spLocks noGrp="1"/>
          </p:cNvSpPr>
          <p:nvPr>
            <p:ph type="title"/>
          </p:nvPr>
        </p:nvSpPr>
        <p:spPr/>
        <p:txBody>
          <a:bodyPr/>
          <a:lstStyle/>
          <a:p>
            <a:r>
              <a:rPr lang="en-GB" dirty="0"/>
              <a:t>3NF-1 Fluently add and subtract within and across 10</a:t>
            </a:r>
          </a:p>
        </p:txBody>
      </p:sp>
      <p:sp>
        <p:nvSpPr>
          <p:cNvPr id="8" name="Content Placeholder 2">
            <a:extLst>
              <a:ext uri="{FF2B5EF4-FFF2-40B4-BE49-F238E27FC236}">
                <a16:creationId xmlns:a16="http://schemas.microsoft.com/office/drawing/2014/main" id="{44248845-D733-4C27-B5F0-15795D13AE0C}"/>
              </a:ext>
            </a:extLst>
          </p:cNvPr>
          <p:cNvSpPr txBox="1">
            <a:spLocks/>
          </p:cNvSpPr>
          <p:nvPr/>
        </p:nvSpPr>
        <p:spPr>
          <a:xfrm>
            <a:off x="7064298" y="1557338"/>
            <a:ext cx="451810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addition facts within 10 and across 10 that children need to be fluent 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also practise the corresponding subtractions to fluency.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B62861A9-C9E1-41D5-B327-0C0F1C6C0020}"/>
              </a:ext>
            </a:extLst>
          </p:cNvPr>
          <p:cNvPicPr>
            <a:picLocks noChangeAspect="1"/>
          </p:cNvPicPr>
          <p:nvPr/>
        </p:nvPicPr>
        <p:blipFill>
          <a:blip r:embed="rId3"/>
          <a:stretch>
            <a:fillRect/>
          </a:stretch>
        </p:blipFill>
        <p:spPr>
          <a:xfrm>
            <a:off x="741557" y="1557338"/>
            <a:ext cx="5742877" cy="4236304"/>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6850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10639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3454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26534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37476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975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8423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19850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5938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3NF-1 </a:t>
            </a:r>
            <a:br>
              <a:rPr lang="en-GB" sz="2400" dirty="0"/>
            </a:br>
            <a:r>
              <a:rPr lang="en-GB" sz="2400" i="1" dirty="0"/>
              <a:t>Secure fluency in addition and subtraction facts that bridge 10, through continued practice.</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191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Tree>
    <p:extLst>
      <p:ext uri="{BB962C8B-B14F-4D97-AF65-F5344CB8AC3E}">
        <p14:creationId xmlns:p14="http://schemas.microsoft.com/office/powerpoint/2010/main" val="6598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23882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125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9697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12009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31619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5129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a:t>
            </a:r>
          </a:p>
        </p:txBody>
      </p:sp>
    </p:spTree>
    <p:extLst>
      <p:ext uri="{BB962C8B-B14F-4D97-AF65-F5344CB8AC3E}">
        <p14:creationId xmlns:p14="http://schemas.microsoft.com/office/powerpoint/2010/main" val="27167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9346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1.11 Addition and subtraction: bridging 10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3NF-1: Linked mastery PD materials</a:t>
            </a:r>
          </a:p>
        </p:txBody>
      </p:sp>
      <p:pic>
        <p:nvPicPr>
          <p:cNvPr id="3" name="Picture 2">
            <a:extLst>
              <a:ext uri="{FF2B5EF4-FFF2-40B4-BE49-F238E27FC236}">
                <a16:creationId xmlns:a16="http://schemas.microsoft.com/office/drawing/2014/main" id="{4925A232-8915-4F17-80CA-3E4DFDC2EA75}"/>
              </a:ext>
            </a:extLst>
          </p:cNvPr>
          <p:cNvPicPr>
            <a:picLocks noChangeAspect="1"/>
          </p:cNvPicPr>
          <p:nvPr/>
        </p:nvPicPr>
        <p:blipFill>
          <a:blip r:embed="rId4"/>
          <a:stretch>
            <a:fillRect/>
          </a:stretch>
        </p:blipFill>
        <p:spPr>
          <a:xfrm>
            <a:off x="949343" y="1180596"/>
            <a:ext cx="3670281" cy="5144511"/>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2641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41761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5723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15283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1801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7496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Tree>
    <p:extLst>
      <p:ext uri="{BB962C8B-B14F-4D97-AF65-F5344CB8AC3E}">
        <p14:creationId xmlns:p14="http://schemas.microsoft.com/office/powerpoint/2010/main" val="15260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4689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26879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2278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Fluently add and subtract within and across 10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3NF-1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1545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280736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03899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42466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5452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47042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73424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23110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6908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25508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964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3NF-1 Fluently add and subtract within and across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0349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9565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3NF-1 Fluently add and subtract within and across 10</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1" y="1484784"/>
            <a:ext cx="10246822" cy="3888432"/>
          </a:xfrm>
        </p:spPr>
        <p:txBody>
          <a:bodyPr>
            <a:normAutofit/>
          </a:bodyPr>
          <a:lstStyle/>
          <a:p>
            <a:pPr marL="342900" indent="-342900">
              <a:buClr>
                <a:srgbClr val="585858"/>
              </a:buClr>
              <a:buFont typeface="Arial" panose="020B0604020202020204" pitchFamily="34" charset="0"/>
              <a:buChar char="•"/>
            </a:pPr>
            <a:r>
              <a:rPr lang="en-GB" dirty="0"/>
              <a:t>These slides are designed to build fluency in key facts. </a:t>
            </a:r>
            <a:r>
              <a:rPr kumimoji="0" lang="en-GB" sz="2400" b="0" i="0" u="none" strike="noStrike" kern="1200" cap="none" spc="0" normalizeH="0" baseline="0" noProof="0" dirty="0">
                <a:ln>
                  <a:noFill/>
                </a:ln>
                <a:solidFill>
                  <a:srgbClr val="585858"/>
                </a:solidFill>
                <a:effectLst/>
                <a:uLnTx/>
                <a:uFillTx/>
                <a:latin typeface="Arial"/>
                <a:ea typeface="+mn-ea"/>
                <a:cs typeface="+mn-cs"/>
              </a:rPr>
              <a:t>If children are not fluent in addition and subtraction facts within 10, the PowerPoint for 1NF-1 should be used to help children learn these.</a:t>
            </a:r>
          </a:p>
          <a:p>
            <a:pPr marL="342900" indent="-342900">
              <a:buClr>
                <a:srgbClr val="585858"/>
              </a:buClr>
              <a:buFont typeface="Arial" panose="020B0604020202020204" pitchFamily="34" charset="0"/>
              <a:buChar char="•"/>
            </a:pPr>
            <a:r>
              <a:rPr kumimoji="0" lang="en-GB" sz="2400" b="0" i="0" u="none" strike="noStrike" kern="1200" cap="none" spc="0" normalizeH="0" baseline="0" noProof="0" dirty="0">
                <a:ln>
                  <a:noFill/>
                </a:ln>
                <a:solidFill>
                  <a:srgbClr val="585858"/>
                </a:solidFill>
                <a:effectLst/>
                <a:uLnTx/>
                <a:uFillTx/>
                <a:latin typeface="Arial"/>
                <a:ea typeface="+mn-ea"/>
                <a:cs typeface="+mn-cs"/>
              </a:rPr>
              <a:t>Where children do not already have strategies for these addition and subtraction facts across 10 use the PowerPoint for 2AS-1 to help children learn addition and subtraction facts across 10.</a:t>
            </a:r>
          </a:p>
          <a:p>
            <a:pPr marL="342900" indent="-342900">
              <a:buClr>
                <a:srgbClr val="585858"/>
              </a:buClr>
              <a:buFont typeface="Arial" panose="020B0604020202020204" pitchFamily="34" charset="0"/>
              <a:buChar char="•"/>
            </a:pPr>
            <a:r>
              <a:rPr lang="en-GB" dirty="0"/>
              <a:t>Use the retrieval slides once children have built some recall, to provide regular practice to build fluency. </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3NF-1 Fluently add and subtract within and across 10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407074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3NF-1 Fluently add and subtract within and across 10</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66021" y="1442555"/>
            <a:ext cx="10490401" cy="485788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Year 2 ready-to-progress criterion 2AS-1 is </a:t>
            </a:r>
            <a:r>
              <a:rPr kumimoji="0" lang="en-GB" sz="1800" b="0" i="1" u="none" strike="noStrike" kern="1200" cap="none" spc="0" normalizeH="0" baseline="0" noProof="0" dirty="0">
                <a:ln>
                  <a:noFill/>
                </a:ln>
                <a:solidFill>
                  <a:srgbClr val="585858"/>
                </a:solidFill>
                <a:effectLst/>
                <a:uLnTx/>
                <a:uFillTx/>
                <a:latin typeface="Arial"/>
                <a:ea typeface="+mn-ea"/>
                <a:cs typeface="+mn-cs"/>
              </a:rPr>
              <a:t>Add and subtract across 10</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Year 3 ready-to-progress criterion 3NF-1 is </a:t>
            </a:r>
            <a:r>
              <a:rPr kumimoji="0" lang="en-GB" sz="1800" b="0" i="1" u="none" strike="noStrike" kern="1200" cap="none" spc="0" normalizeH="0" baseline="0" noProof="0" dirty="0">
                <a:ln>
                  <a:noFill/>
                </a:ln>
                <a:solidFill>
                  <a:srgbClr val="585858"/>
                </a:solidFill>
                <a:effectLst/>
                <a:uLnTx/>
                <a:uFillTx/>
                <a:latin typeface="Arial"/>
                <a:ea typeface="+mn-ea"/>
                <a:cs typeface="+mn-cs"/>
              </a:rPr>
              <a:t>Secure fluency in addition and subtraction facts that bridge 10, through continued practice</a:t>
            </a:r>
            <a:r>
              <a:rPr kumimoji="0" lang="en-GB" sz="1800" b="0" i="0" u="none" strike="noStrike" kern="1200" cap="none" spc="0" normalizeH="0" baseline="0" noProof="0" dirty="0">
                <a:ln>
                  <a:noFill/>
                </a:ln>
                <a:solidFill>
                  <a:srgbClr val="585858"/>
                </a:solidFill>
                <a:effectLst/>
                <a:uLnTx/>
                <a:uFillTx/>
                <a:latin typeface="Arial"/>
                <a:ea typeface="+mn-ea"/>
                <a:cs typeface="+mn-cs"/>
              </a:rPr>
              <a:t>. It assumes that children will start Year 3 able to add and subtract across 10, but will need ongoing practice to maintain and improve fluency.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slides in this PowerPoint show just the addition and subtraction facts within and across 10 that children need to be fluent in. Where children do not already have strategies for these addition and subtraction facts, the PowerPoint for 2AS-1 should be used to help children learn addition and subtraction facts across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children are not fluent in addition and subtraction facts within 10, the PowerPoint for 1NF-1 should be used to help children learn these.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05307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1F5F87-6AE9-4131-866D-41FFA31A0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Widescreen</PresentationFormat>
  <Paragraphs>173</Paragraphs>
  <Slides>53</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Myriad Pro</vt:lpstr>
      <vt:lpstr>Custom Design</vt:lpstr>
      <vt:lpstr>nctem1</vt:lpstr>
      <vt:lpstr>PowerPoint Presentation</vt:lpstr>
      <vt:lpstr>3NF-1  Secure fluency in addition and subtraction facts that bridge 10, through continued practice.</vt:lpstr>
      <vt:lpstr>3NF-1: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vt:lpstr>
      <vt:lpstr>3NF-1 Fluently add and subtract within and across 10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