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35"/>
  </p:notesMasterIdLst>
  <p:sldIdLst>
    <p:sldId id="257" r:id="rId6"/>
    <p:sldId id="263" r:id="rId7"/>
    <p:sldId id="473" r:id="rId8"/>
    <p:sldId id="472" r:id="rId9"/>
    <p:sldId id="298" r:id="rId10"/>
    <p:sldId id="267" r:id="rId11"/>
    <p:sldId id="469" r:id="rId12"/>
    <p:sldId id="470" r:id="rId13"/>
    <p:sldId id="485" r:id="rId14"/>
    <p:sldId id="281" r:id="rId15"/>
    <p:sldId id="352" r:id="rId16"/>
    <p:sldId id="283" r:id="rId17"/>
    <p:sldId id="284" r:id="rId18"/>
    <p:sldId id="286" r:id="rId19"/>
    <p:sldId id="290" r:id="rId20"/>
    <p:sldId id="291" r:id="rId21"/>
    <p:sldId id="294" r:id="rId22"/>
    <p:sldId id="297" r:id="rId23"/>
    <p:sldId id="313" r:id="rId24"/>
    <p:sldId id="495" r:id="rId25"/>
    <p:sldId id="496" r:id="rId26"/>
    <p:sldId id="282" r:id="rId27"/>
    <p:sldId id="506" r:id="rId28"/>
    <p:sldId id="285" r:id="rId29"/>
    <p:sldId id="507" r:id="rId30"/>
    <p:sldId id="508" r:id="rId31"/>
    <p:sldId id="623" r:id="rId32"/>
    <p:sldId id="624" r:id="rId33"/>
    <p:sldId id="47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C2FE8-F05E-4452-B4F0-38265110E16C}" v="222" dt="2020-08-28T15:30:43.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966197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21128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624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3212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do we say </a:t>
                </a:r>
                <a14:m>
                  <m:oMath xmlns:m="http://schemas.openxmlformats.org/officeDocument/2006/math">
                    <m:f>
                      <m:fPr>
                        <m:ctrlPr>
                          <a:rPr lang="en-GB" sz="1200" i="1" kern="1200">
                            <a:solidFill>
                              <a:schemeClr val="tx1"/>
                            </a:solidFill>
                            <a:effectLst/>
                            <a:latin typeface="Cambria Math" panose="02040503050406030204" pitchFamily="18" charset="0"/>
                            <a:ea typeface="+mn-ea"/>
                            <a:cs typeface="+mn-cs"/>
                          </a:rPr>
                        </m:ctrlPr>
                      </m:fPr>
                      <m:num>
                        <m:r>
                          <a:rPr lang="en-GB" sz="1200" i="1" kern="1200">
                            <a:solidFill>
                              <a:schemeClr val="tx1"/>
                            </a:solidFill>
                            <a:effectLst/>
                            <a:latin typeface="Cambria Math" panose="02040503050406030204" pitchFamily="18" charset="0"/>
                            <a:ea typeface="+mn-ea"/>
                            <a:cs typeface="+mn-cs"/>
                          </a:rPr>
                          <m:t>1</m:t>
                        </m:r>
                      </m:num>
                      <m:den>
                        <m:r>
                          <a:rPr lang="en-GB" sz="1200" i="1" kern="1200">
                            <a:solidFill>
                              <a:schemeClr val="tx1"/>
                            </a:solidFill>
                            <a:effectLst/>
                            <a:latin typeface="Cambria Math" panose="02040503050406030204" pitchFamily="18" charset="0"/>
                            <a:ea typeface="+mn-ea"/>
                            <a:cs typeface="+mn-cs"/>
                          </a:rPr>
                          <m:t>7</m:t>
                        </m:r>
                      </m:den>
                    </m:f>
                  </m:oMath>
                </a14:m>
                <a:r>
                  <a:rPr lang="en-GB" sz="1200" i="1" kern="1200" dirty="0">
                    <a:solidFill>
                      <a:schemeClr val="tx1"/>
                    </a:solidFill>
                    <a:effectLst/>
                    <a:latin typeface="+mn-lt"/>
                    <a:ea typeface="+mn-ea"/>
                    <a:cs typeface="+mn-cs"/>
                  </a:rPr>
                  <a:t> in words?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do we write “one twelfth”?</a:t>
                </a:r>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How do we say </a:t>
                </a:r>
                <a:r>
                  <a:rPr lang="en-GB" sz="1200" i="0" kern="1200">
                    <a:solidFill>
                      <a:schemeClr val="tx1"/>
                    </a:solidFill>
                    <a:effectLst/>
                    <a:latin typeface="+mn-lt"/>
                    <a:ea typeface="+mn-ea"/>
                    <a:cs typeface="+mn-cs"/>
                  </a:rPr>
                  <a:t>1/7</a:t>
                </a:r>
                <a:r>
                  <a:rPr lang="en-GB" sz="1200" i="1" kern="1200" dirty="0">
                    <a:solidFill>
                      <a:schemeClr val="tx1"/>
                    </a:solidFill>
                    <a:effectLst/>
                    <a:latin typeface="+mn-lt"/>
                    <a:ea typeface="+mn-ea"/>
                    <a:cs typeface="+mn-cs"/>
                  </a:rPr>
                  <a:t> in words?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How do we write “one twelfth”?</a:t>
                </a:r>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81522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into six equal parts.</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Each equal part is one-sixth of the whole.</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One-sixth of the whole ribbon has been cut off.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0392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44671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For each example, use the stem sentence:</a:t>
            </a:r>
            <a:br>
              <a:rPr lang="en-GB" sz="1200" i="1" kern="1200" dirty="0">
                <a:solidFill>
                  <a:schemeClr val="tx1"/>
                </a:solidFill>
                <a:effectLst/>
                <a:latin typeface="+mn-lt"/>
                <a:ea typeface="+mn-ea"/>
                <a:cs typeface="+mn-cs"/>
              </a:rPr>
            </a:br>
            <a:r>
              <a:rPr lang="en-GB" sz="1200" i="1" kern="1200" dirty="0">
                <a:solidFill>
                  <a:schemeClr val="tx1"/>
                </a:solidFill>
                <a:effectLst/>
                <a:latin typeface="+mn-lt"/>
                <a:ea typeface="+mn-ea"/>
                <a:cs typeface="+mn-cs"/>
              </a:rPr>
              <a:t>I have ____ one-sixths; I have ____-sixths.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77503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3528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does the ‘6’ represent?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does the ‘5’ represent?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The whole has been divided into six equal parts.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Five of the parts are shaded.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This is five-sixths of the whole.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48317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What does the ‘3’ represent?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the ‘2’ represent?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52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4</a:t>
            </a:fld>
            <a:endParaRPr lang="en-GB" dirty="0"/>
          </a:p>
        </p:txBody>
      </p:sp>
    </p:spTree>
    <p:extLst>
      <p:ext uri="{BB962C8B-B14F-4D97-AF65-F5344CB8AC3E}">
        <p14:creationId xmlns:p14="http://schemas.microsoft.com/office/powerpoint/2010/main" val="2888057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into five equal parts.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Three of the equal parts have been shaded.</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the ‘5’ represent?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the ‘3’ represent?</a:t>
            </a:r>
            <a:r>
              <a:rPr lang="en-GB"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1913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into four equal parts.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Three of the equal parts have been shaded.</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the ‘4’ represent?</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What does the ‘3’ represent?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3413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The whole has been divided into two equal parts.  </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Two of the equal parts have been shaded.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93486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5369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7398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6110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3717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684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5987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9374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023908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62852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09202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38345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89117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936353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63460355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22672153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wmf"/><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oleObject" Target="../embeddings/oleObject2.bin"/><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6.png"/><Relationship Id="rId5" Type="http://schemas.openxmlformats.org/officeDocument/2006/relationships/image" Target="../media/image25.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wmf"/><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oleObject" Target="../embeddings/oleObject4.bin"/><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w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36.png"/><Relationship Id="rId7" Type="http://schemas.openxmlformats.org/officeDocument/2006/relationships/image" Target="../media/image38.wmf"/><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oleObject" Target="../embeddings/oleObject7.bin"/><Relationship Id="rId11" Type="http://schemas.openxmlformats.org/officeDocument/2006/relationships/image" Target="../media/image40.wmf"/><Relationship Id="rId5" Type="http://schemas.openxmlformats.org/officeDocument/2006/relationships/image" Target="../media/image37.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39.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45.wmf"/><Relationship Id="rId3" Type="http://schemas.openxmlformats.org/officeDocument/2006/relationships/image" Target="../media/image41.png"/><Relationship Id="rId7" Type="http://schemas.openxmlformats.org/officeDocument/2006/relationships/image" Target="../media/image43.wmf"/><Relationship Id="rId12" Type="http://schemas.openxmlformats.org/officeDocument/2006/relationships/oleObject" Target="../embeddings/oleObject14.bin"/><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oleObject" Target="../embeddings/oleObject11.bin"/><Relationship Id="rId11" Type="http://schemas.openxmlformats.org/officeDocument/2006/relationships/image" Target="../media/image40.wmf"/><Relationship Id="rId5" Type="http://schemas.openxmlformats.org/officeDocument/2006/relationships/image" Target="../media/image42.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44.wmf"/></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21.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s>
</file>

<file path=ppt/slides/_rels/slide2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84.png"/><Relationship Id="rId4" Type="http://schemas.openxmlformats.org/officeDocument/2006/relationships/image" Target="../media/image83.png"/></Relationships>
</file>

<file path=ppt/slides/_rels/slide2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87.png"/><Relationship Id="rId4" Type="http://schemas.openxmlformats.org/officeDocument/2006/relationships/image" Target="../media/image86.png"/></Relationships>
</file>

<file path=ppt/slides/_rels/slide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90.png"/><Relationship Id="rId4" Type="http://schemas.openxmlformats.org/officeDocument/2006/relationships/image" Target="../media/image89.png"/></Relationships>
</file>

<file path=ppt/slides/_rels/slide2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93.png"/><Relationship Id="rId4" Type="http://schemas.openxmlformats.org/officeDocument/2006/relationships/image" Target="../media/image92.png"/></Relationships>
</file>

<file path=ppt/slides/_rels/slide2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860.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ncetm.org.uk/classroom-resources/primm-3-01-preparing-for-fractions-the-part-whole-relationship/"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hyperlink" Target="https://www.ncetm.org.uk/classroom-resources/primm-3-03-non-unit-fractions-identifying-representing-and-comparing/" TargetMode="External"/><Relationship Id="rId4" Type="http://schemas.openxmlformats.org/officeDocument/2006/relationships/hyperlink" Target="https://www.ncetm.org.uk/classroom-resources/primm-3-02-unit-fractions-identifying-representing-and-comparin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www.ncetm.org.uk/classroom-resources/vl-lower-key-stage-2-fractions-2-video-lessons/" TargetMode="External"/><Relationship Id="rId7" Type="http://schemas.openxmlformats.org/officeDocument/2006/relationships/image" Target="../media/image11.jpeg"/><Relationship Id="rId12" Type="http://schemas.openxmlformats.org/officeDocument/2006/relationships/hyperlink" Target="https://www.ncetm.org.uk/classroom-resources/vl-lower-key-stage-2-fractions-3-video-lesson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Use and understand fraction notation</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3F-1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9">
            <a:extLst>
              <a:ext uri="{FF2B5EF4-FFF2-40B4-BE49-F238E27FC236}">
                <a16:creationId xmlns:a16="http://schemas.microsoft.com/office/drawing/2014/main" id="{732C26EC-8530-445D-ACA6-92FC38536B27}"/>
              </a:ext>
            </a:extLst>
          </p:cNvPr>
          <p:cNvSpPr txBox="1"/>
          <p:nvPr/>
        </p:nvSpPr>
        <p:spPr>
          <a:xfrm>
            <a:off x="609599" y="4371202"/>
            <a:ext cx="5839742" cy="150810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EA7D1137-EC70-462C-95C1-5048FE43596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210601" y="1557410"/>
            <a:ext cx="2531456" cy="2319411"/>
          </a:xfrm>
          <a:prstGeom prst="rect">
            <a:avLst/>
          </a:prstGeom>
        </p:spPr>
      </p:pic>
      <p:graphicFrame>
        <p:nvGraphicFramePr>
          <p:cNvPr id="25" name="Object 24">
            <a:extLst>
              <a:ext uri="{FF2B5EF4-FFF2-40B4-BE49-F238E27FC236}">
                <a16:creationId xmlns:a16="http://schemas.microsoft.com/office/drawing/2014/main" id="{B9EF3797-D3C4-4B8D-A5B4-FDDF8784B21F}"/>
              </a:ext>
            </a:extLst>
          </p:cNvPr>
          <p:cNvGraphicFramePr>
            <a:graphicFrameLocks noChangeAspect="1"/>
          </p:cNvGraphicFramePr>
          <p:nvPr/>
        </p:nvGraphicFramePr>
        <p:xfrm>
          <a:off x="4850620" y="1930539"/>
          <a:ext cx="411480" cy="1325808"/>
        </p:xfrm>
        <a:graphic>
          <a:graphicData uri="http://schemas.openxmlformats.org/presentationml/2006/ole">
            <mc:AlternateContent xmlns:mc="http://schemas.openxmlformats.org/markup-compatibility/2006">
              <mc:Choice xmlns:v="urn:schemas-microsoft-com:vml" Requires="v">
                <p:oleObj name="Equation" r:id="rId4" imgW="228600" imgH="736560" progId="Equation.DSMT4">
                  <p:embed/>
                </p:oleObj>
              </mc:Choice>
              <mc:Fallback>
                <p:oleObj name="Equation" r:id="rId4" imgW="228600" imgH="736560" progId="Equation.DSMT4">
                  <p:embed/>
                  <p:pic>
                    <p:nvPicPr>
                      <p:cNvPr id="25" name="Object 24">
                        <a:extLst>
                          <a:ext uri="{FF2B5EF4-FFF2-40B4-BE49-F238E27FC236}">
                            <a16:creationId xmlns:a16="http://schemas.microsoft.com/office/drawing/2014/main" id="{B9EF3797-D3C4-4B8D-A5B4-FDDF8784B21F}"/>
                          </a:ext>
                        </a:extLst>
                      </p:cNvPr>
                      <p:cNvPicPr/>
                      <p:nvPr/>
                    </p:nvPicPr>
                    <p:blipFill>
                      <a:blip r:embed="rId5"/>
                      <a:stretch>
                        <a:fillRect/>
                      </a:stretch>
                    </p:blipFill>
                    <p:spPr>
                      <a:xfrm>
                        <a:off x="4850620" y="1930539"/>
                        <a:ext cx="411480" cy="132580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2A3391DE-EC2C-4880-BFC1-45A6CC46438D}"/>
              </a:ext>
            </a:extLst>
          </p:cNvPr>
          <p:cNvSpPr>
            <a:spLocks noGrp="1"/>
          </p:cNvSpPr>
          <p:nvPr>
            <p:ph type="title"/>
          </p:nvPr>
        </p:nvSpPr>
        <p:spPr/>
        <p:txBody>
          <a:bodyPr/>
          <a:lstStyle/>
          <a:p>
            <a:r>
              <a:rPr lang="en-GB" dirty="0"/>
              <a:t>3F-1 Use and understand fraction notation</a:t>
            </a:r>
          </a:p>
        </p:txBody>
      </p:sp>
      <p:pic>
        <p:nvPicPr>
          <p:cNvPr id="5" name="Picture 4">
            <a:extLst>
              <a:ext uri="{FF2B5EF4-FFF2-40B4-BE49-F238E27FC236}">
                <a16:creationId xmlns:a16="http://schemas.microsoft.com/office/drawing/2014/main" id="{1B2E90E6-01CC-4EA4-8D53-20A4C6CEDF03}"/>
              </a:ext>
            </a:extLst>
          </p:cNvPr>
          <p:cNvPicPr>
            <a:picLocks noChangeAspect="1"/>
          </p:cNvPicPr>
          <p:nvPr/>
        </p:nvPicPr>
        <p:blipFill rotWithShape="1">
          <a:blip r:embed="rId6">
            <a:extLst>
              <a:ext uri="{28A0092B-C50C-407E-A947-70E740481C1C}">
                <a14:useLocalDpi xmlns:a14="http://schemas.microsoft.com/office/drawing/2010/main" val="0"/>
              </a:ext>
            </a:extLst>
          </a:blip>
          <a:srcRect t="-1" b="-6230"/>
          <a:stretch/>
        </p:blipFill>
        <p:spPr>
          <a:xfrm>
            <a:off x="1391055" y="1559226"/>
            <a:ext cx="2335237" cy="2458568"/>
          </a:xfrm>
          <a:prstGeom prst="rect">
            <a:avLst/>
          </a:prstGeom>
        </p:spPr>
      </p:pic>
      <p:pic>
        <p:nvPicPr>
          <p:cNvPr id="8" name="Picture 7">
            <a:extLst>
              <a:ext uri="{FF2B5EF4-FFF2-40B4-BE49-F238E27FC236}">
                <a16:creationId xmlns:a16="http://schemas.microsoft.com/office/drawing/2014/main" id="{37AF03B5-2617-4155-AB44-5EAE41CEFF8F}"/>
              </a:ext>
            </a:extLst>
          </p:cNvPr>
          <p:cNvPicPr>
            <a:picLocks noChangeAspect="1"/>
          </p:cNvPicPr>
          <p:nvPr/>
        </p:nvPicPr>
        <p:blipFill rotWithShape="1">
          <a:blip r:embed="rId7">
            <a:extLst>
              <a:ext uri="{28A0092B-C50C-407E-A947-70E740481C1C}">
                <a14:useLocalDpi xmlns:a14="http://schemas.microsoft.com/office/drawing/2010/main" val="0"/>
              </a:ext>
            </a:extLst>
          </a:blip>
          <a:srcRect b="-6675"/>
          <a:stretch/>
        </p:blipFill>
        <p:spPr>
          <a:xfrm>
            <a:off x="1387879" y="1557338"/>
            <a:ext cx="2335238" cy="2458568"/>
          </a:xfrm>
          <a:prstGeom prst="rect">
            <a:avLst/>
          </a:prstGeom>
        </p:spPr>
      </p:pic>
      <p:sp>
        <p:nvSpPr>
          <p:cNvPr id="10" name="TextBox 9">
            <a:extLst>
              <a:ext uri="{FF2B5EF4-FFF2-40B4-BE49-F238E27FC236}">
                <a16:creationId xmlns:a16="http://schemas.microsoft.com/office/drawing/2014/main" id="{DE9183E0-0374-42CB-9FDE-1E3124DDFB30}"/>
              </a:ext>
            </a:extLst>
          </p:cNvPr>
          <p:cNvSpPr txBox="1"/>
          <p:nvPr/>
        </p:nvSpPr>
        <p:spPr>
          <a:xfrm>
            <a:off x="785242" y="4625807"/>
            <a:ext cx="4523714"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The whole has been divided... </a:t>
            </a:r>
          </a:p>
        </p:txBody>
      </p:sp>
      <p:sp>
        <p:nvSpPr>
          <p:cNvPr id="18" name="Rectangle 17">
            <a:extLst>
              <a:ext uri="{FF2B5EF4-FFF2-40B4-BE49-F238E27FC236}">
                <a16:creationId xmlns:a16="http://schemas.microsoft.com/office/drawing/2014/main" id="{B87DA8D4-2145-4C07-B2FB-042A0D6C489C}"/>
              </a:ext>
            </a:extLst>
          </p:cNvPr>
          <p:cNvSpPr/>
          <p:nvPr/>
        </p:nvSpPr>
        <p:spPr>
          <a:xfrm>
            <a:off x="4817854" y="1960525"/>
            <a:ext cx="477012" cy="57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46AFC9C8-485F-42DC-BC81-CA6B2A75A77D}"/>
              </a:ext>
            </a:extLst>
          </p:cNvPr>
          <p:cNvSpPr/>
          <p:nvPr/>
        </p:nvSpPr>
        <p:spPr>
          <a:xfrm>
            <a:off x="4749248" y="2788708"/>
            <a:ext cx="580022" cy="4229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93ECC22B-8906-4CF4-9F1B-28B5D01E8FE9}"/>
              </a:ext>
            </a:extLst>
          </p:cNvPr>
          <p:cNvSpPr/>
          <p:nvPr/>
        </p:nvSpPr>
        <p:spPr>
          <a:xfrm>
            <a:off x="4142822" y="4625807"/>
            <a:ext cx="2238555" cy="400110"/>
          </a:xfrm>
          <a:prstGeom prst="rect">
            <a:avLst/>
          </a:prstGeom>
          <a:solidFill>
            <a:schemeClr val="accent2"/>
          </a:solid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into 3 equal parts.</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F03B5004-3930-4A11-8559-222E11A0A0F7}"/>
              </a:ext>
            </a:extLst>
          </p:cNvPr>
          <p:cNvSpPr/>
          <p:nvPr/>
        </p:nvSpPr>
        <p:spPr>
          <a:xfrm>
            <a:off x="840428" y="5179270"/>
            <a:ext cx="3626762"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1 of the parts has been shaded.</a:t>
            </a:r>
            <a:endParaRPr kumimoji="0" lang="en-GB" sz="24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endParaRPr>
          </a:p>
        </p:txBody>
      </p:sp>
      <p:sp>
        <p:nvSpPr>
          <p:cNvPr id="14" name="Content Placeholder 2">
            <a:extLst>
              <a:ext uri="{FF2B5EF4-FFF2-40B4-BE49-F238E27FC236}">
                <a16:creationId xmlns:a16="http://schemas.microsoft.com/office/drawing/2014/main" id="{EDD16814-A2D2-4CC6-BC46-8476EE6FAA43}"/>
              </a:ext>
            </a:extLst>
          </p:cNvPr>
          <p:cNvSpPr txBox="1">
            <a:spLocks/>
          </p:cNvSpPr>
          <p:nvPr/>
        </p:nvSpPr>
        <p:spPr>
          <a:xfrm>
            <a:off x="6862732" y="1203067"/>
            <a:ext cx="4488840" cy="503974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the 3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the 1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write the fraction as you say:</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n-ea"/>
                <a:cs typeface="+mn-cs"/>
              </a:rPr>
              <a:t>The whole has been divided… </a:t>
            </a:r>
            <a:r>
              <a:rPr kumimoji="0" lang="en-GB" sz="2000" b="0" i="0" u="none" strike="noStrike" kern="1200" cap="none" spc="0" normalizeH="0" baseline="0" noProof="0" dirty="0">
                <a:ln>
                  <a:noFill/>
                </a:ln>
                <a:solidFill>
                  <a:srgbClr val="585858"/>
                </a:solidFill>
                <a:effectLst/>
                <a:uLnTx/>
                <a:uFillTx/>
                <a:latin typeface="Arial"/>
                <a:ea typeface="+mn-ea"/>
                <a:cs typeface="+mn-cs"/>
              </a:rPr>
              <a:t>(Draw the division bar.)</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lang="en-GB" sz="2000" i="1" dirty="0">
                <a:latin typeface="Arial"/>
              </a:rPr>
              <a:t>i</a:t>
            </a:r>
            <a:r>
              <a:rPr kumimoji="0" lang="en-GB" sz="2000" b="0" i="1" u="none" strike="noStrike" kern="1200" cap="none" spc="0" normalizeH="0" baseline="0" noProof="0" dirty="0" err="1">
                <a:ln>
                  <a:noFill/>
                </a:ln>
                <a:solidFill>
                  <a:srgbClr val="585858"/>
                </a:solidFill>
                <a:effectLst/>
                <a:uLnTx/>
                <a:uFillTx/>
                <a:latin typeface="Arial"/>
                <a:ea typeface="+mn-ea"/>
                <a:cs typeface="+mn-cs"/>
              </a:rPr>
              <a:t>nto</a:t>
            </a:r>
            <a:r>
              <a:rPr kumimoji="0" lang="en-GB" sz="2000" b="0" i="1" u="none" strike="noStrike" kern="1200" cap="none" spc="0" normalizeH="0" baseline="0" noProof="0" dirty="0">
                <a:ln>
                  <a:noFill/>
                </a:ln>
                <a:solidFill>
                  <a:srgbClr val="585858"/>
                </a:solidFill>
                <a:effectLst/>
                <a:uLnTx/>
                <a:uFillTx/>
                <a:latin typeface="Arial"/>
                <a:ea typeface="+mn-ea"/>
                <a:cs typeface="+mn-cs"/>
              </a:rPr>
              <a:t> 3 equal parts. </a:t>
            </a:r>
            <a:r>
              <a:rPr kumimoji="0" lang="en-GB" sz="2000" b="0" i="0" u="none" strike="noStrike" kern="1200" cap="none" spc="0" normalizeH="0" baseline="0" noProof="0" dirty="0">
                <a:ln>
                  <a:noFill/>
                </a:ln>
                <a:solidFill>
                  <a:srgbClr val="585858"/>
                </a:solidFill>
                <a:effectLst/>
                <a:uLnTx/>
                <a:uFillTx/>
                <a:latin typeface="Arial"/>
                <a:ea typeface="+mn-ea"/>
                <a:cs typeface="+mn-cs"/>
              </a:rPr>
              <a:t>(Write the </a:t>
            </a:r>
            <a:r>
              <a:rPr lang="en-GB" sz="2000" dirty="0">
                <a:latin typeface="Arial"/>
              </a:rPr>
              <a:t>3, </a:t>
            </a:r>
            <a:r>
              <a:rPr kumimoji="0" lang="en-GB" sz="2000" b="0" i="0" u="none" strike="noStrike" kern="1200" cap="none" spc="0" normalizeH="0" baseline="0" noProof="0" dirty="0">
                <a:ln>
                  <a:noFill/>
                </a:ln>
                <a:solidFill>
                  <a:srgbClr val="585858"/>
                </a:solidFill>
                <a:effectLst/>
                <a:uLnTx/>
                <a:uFillTx/>
                <a:latin typeface="Arial"/>
                <a:ea typeface="+mn-ea"/>
                <a:cs typeface="+mn-cs"/>
              </a:rPr>
              <a:t>this represents the </a:t>
            </a:r>
            <a:r>
              <a:rPr kumimoji="0" lang="en-GB" sz="2000" b="0" i="1" u="none" strike="noStrike" kern="1200" cap="none" spc="0" normalizeH="0" baseline="0" noProof="0" dirty="0">
                <a:ln>
                  <a:noFill/>
                </a:ln>
                <a:solidFill>
                  <a:srgbClr val="585858"/>
                </a:solidFill>
                <a:effectLst/>
                <a:uLnTx/>
                <a:uFillTx/>
                <a:latin typeface="Arial"/>
                <a:ea typeface="+mn-ea"/>
                <a:cs typeface="+mn-cs"/>
              </a:rPr>
              <a:t>whole.</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n-ea"/>
                <a:cs typeface="+mn-cs"/>
              </a:rPr>
              <a:t>1 of the parts has been shaded. </a:t>
            </a:r>
            <a:r>
              <a:rPr kumimoji="0" lang="en-GB" sz="2000" b="0" i="0" u="none" strike="noStrike" kern="1200" cap="none" spc="0" normalizeH="0" baseline="0" noProof="0" dirty="0">
                <a:ln>
                  <a:noFill/>
                </a:ln>
                <a:solidFill>
                  <a:srgbClr val="585858"/>
                </a:solidFill>
                <a:effectLst/>
                <a:uLnTx/>
                <a:uFillTx/>
                <a:latin typeface="Arial"/>
                <a:ea typeface="+mn-ea"/>
                <a:cs typeface="+mn-cs"/>
              </a:rPr>
              <a:t>(Write the 1, this represents the part.)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Practise writing and saying  fractions in this way.</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96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xit" presetSubtype="0" fill="hold" grpId="0" nodeType="withEffect">
                                  <p:stCondLst>
                                    <p:cond delay="200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xit" presetSubtype="0" fill="hold" grpId="0"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20" grpId="0" animBg="1"/>
      <p:bldP spid="7"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9">
            <a:extLst>
              <a:ext uri="{FF2B5EF4-FFF2-40B4-BE49-F238E27FC236}">
                <a16:creationId xmlns:a16="http://schemas.microsoft.com/office/drawing/2014/main" id="{BCC618D7-CEEA-4DA9-8B7B-D2CB10166C15}"/>
              </a:ext>
            </a:extLst>
          </p:cNvPr>
          <p:cNvSpPr txBox="1"/>
          <p:nvPr/>
        </p:nvSpPr>
        <p:spPr>
          <a:xfrm>
            <a:off x="609599" y="4440302"/>
            <a:ext cx="6063050" cy="150810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49CBA543-29A3-4698-ACDD-63427889CE9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41657" y="1534016"/>
            <a:ext cx="2626569" cy="2262840"/>
          </a:xfrm>
          <a:prstGeom prst="rect">
            <a:avLst/>
          </a:prstGeom>
        </p:spPr>
      </p:pic>
      <p:pic>
        <p:nvPicPr>
          <p:cNvPr id="13" name="Picture 12">
            <a:extLst>
              <a:ext uri="{FF2B5EF4-FFF2-40B4-BE49-F238E27FC236}">
                <a16:creationId xmlns:a16="http://schemas.microsoft.com/office/drawing/2014/main" id="{EDAB609C-E310-4062-84C3-64C260136FA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27098" y="1528897"/>
            <a:ext cx="2277726" cy="2266160"/>
          </a:xfrm>
          <a:prstGeom prst="rect">
            <a:avLst/>
          </a:prstGeom>
        </p:spPr>
      </p:pic>
      <p:pic>
        <p:nvPicPr>
          <p:cNvPr id="14" name="Picture 13">
            <a:extLst>
              <a:ext uri="{FF2B5EF4-FFF2-40B4-BE49-F238E27FC236}">
                <a16:creationId xmlns:a16="http://schemas.microsoft.com/office/drawing/2014/main" id="{02830B27-4D6E-4AD7-84C2-4FF4CBCD80F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28777" y="1536623"/>
            <a:ext cx="2277726" cy="2256516"/>
          </a:xfrm>
          <a:prstGeom prst="rect">
            <a:avLst/>
          </a:prstGeom>
        </p:spPr>
      </p:pic>
      <p:graphicFrame>
        <p:nvGraphicFramePr>
          <p:cNvPr id="25" name="Object 24">
            <a:extLst>
              <a:ext uri="{FF2B5EF4-FFF2-40B4-BE49-F238E27FC236}">
                <a16:creationId xmlns:a16="http://schemas.microsoft.com/office/drawing/2014/main" id="{B9EF3797-D3C4-4B8D-A5B4-FDDF8784B21F}"/>
              </a:ext>
            </a:extLst>
          </p:cNvPr>
          <p:cNvGraphicFramePr>
            <a:graphicFrameLocks noChangeAspect="1"/>
          </p:cNvGraphicFramePr>
          <p:nvPr/>
        </p:nvGraphicFramePr>
        <p:xfrm>
          <a:off x="4848296" y="1945249"/>
          <a:ext cx="411480" cy="1325808"/>
        </p:xfrm>
        <a:graphic>
          <a:graphicData uri="http://schemas.openxmlformats.org/presentationml/2006/ole">
            <mc:AlternateContent xmlns:mc="http://schemas.openxmlformats.org/markup-compatibility/2006">
              <mc:Choice xmlns:v="urn:schemas-microsoft-com:vml" Requires="v">
                <p:oleObj name="Equation" r:id="rId6" imgW="228600" imgH="736560" progId="Equation.DSMT4">
                  <p:embed/>
                </p:oleObj>
              </mc:Choice>
              <mc:Fallback>
                <p:oleObj name="Equation" r:id="rId6" imgW="228600" imgH="736560" progId="Equation.DSMT4">
                  <p:embed/>
                  <p:pic>
                    <p:nvPicPr>
                      <p:cNvPr id="25" name="Object 24">
                        <a:extLst>
                          <a:ext uri="{FF2B5EF4-FFF2-40B4-BE49-F238E27FC236}">
                            <a16:creationId xmlns:a16="http://schemas.microsoft.com/office/drawing/2014/main" id="{B9EF3797-D3C4-4B8D-A5B4-FDDF8784B21F}"/>
                          </a:ext>
                        </a:extLst>
                      </p:cNvPr>
                      <p:cNvPicPr/>
                      <p:nvPr/>
                    </p:nvPicPr>
                    <p:blipFill>
                      <a:blip r:embed="rId7"/>
                      <a:stretch>
                        <a:fillRect/>
                      </a:stretch>
                    </p:blipFill>
                    <p:spPr>
                      <a:xfrm>
                        <a:off x="4848296" y="1945249"/>
                        <a:ext cx="411480" cy="132580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7929E6DF-284C-43FC-9CDE-96490BE3D448}"/>
              </a:ext>
            </a:extLst>
          </p:cNvPr>
          <p:cNvSpPr>
            <a:spLocks noGrp="1"/>
          </p:cNvSpPr>
          <p:nvPr>
            <p:ph type="title"/>
          </p:nvPr>
        </p:nvSpPr>
        <p:spPr/>
        <p:txBody>
          <a:bodyPr/>
          <a:lstStyle/>
          <a:p>
            <a:r>
              <a:rPr lang="en-GB" dirty="0"/>
              <a:t>3F-1 Use and understand fraction notation</a:t>
            </a:r>
          </a:p>
        </p:txBody>
      </p:sp>
      <p:sp>
        <p:nvSpPr>
          <p:cNvPr id="18" name="Rectangle 17">
            <a:extLst>
              <a:ext uri="{FF2B5EF4-FFF2-40B4-BE49-F238E27FC236}">
                <a16:creationId xmlns:a16="http://schemas.microsoft.com/office/drawing/2014/main" id="{B87DA8D4-2145-4C07-B2FB-042A0D6C489C}"/>
              </a:ext>
            </a:extLst>
          </p:cNvPr>
          <p:cNvSpPr/>
          <p:nvPr/>
        </p:nvSpPr>
        <p:spPr>
          <a:xfrm>
            <a:off x="4797496" y="1792793"/>
            <a:ext cx="629640" cy="696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46AFC9C8-485F-42DC-BC81-CA6B2A75A77D}"/>
              </a:ext>
            </a:extLst>
          </p:cNvPr>
          <p:cNvSpPr/>
          <p:nvPr/>
        </p:nvSpPr>
        <p:spPr>
          <a:xfrm>
            <a:off x="4830998" y="2749909"/>
            <a:ext cx="477012" cy="576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TextBox 26">
            <a:extLst>
              <a:ext uri="{FF2B5EF4-FFF2-40B4-BE49-F238E27FC236}">
                <a16:creationId xmlns:a16="http://schemas.microsoft.com/office/drawing/2014/main" id="{1E1BB60D-174D-41B8-8BC2-D8B80C4C5398}"/>
              </a:ext>
            </a:extLst>
          </p:cNvPr>
          <p:cNvSpPr txBox="1"/>
          <p:nvPr/>
        </p:nvSpPr>
        <p:spPr>
          <a:xfrm>
            <a:off x="736921" y="4617415"/>
            <a:ext cx="4523714"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The whole has been divided ... </a:t>
            </a:r>
          </a:p>
        </p:txBody>
      </p:sp>
      <p:sp>
        <p:nvSpPr>
          <p:cNvPr id="28" name="Rectangle 27">
            <a:extLst>
              <a:ext uri="{FF2B5EF4-FFF2-40B4-BE49-F238E27FC236}">
                <a16:creationId xmlns:a16="http://schemas.microsoft.com/office/drawing/2014/main" id="{B2EC2960-F4C6-425E-B8DB-9918C6B02D41}"/>
              </a:ext>
            </a:extLst>
          </p:cNvPr>
          <p:cNvSpPr/>
          <p:nvPr/>
        </p:nvSpPr>
        <p:spPr>
          <a:xfrm>
            <a:off x="3879276" y="4613403"/>
            <a:ext cx="2716103" cy="400110"/>
          </a:xfrm>
          <a:prstGeom prst="rect">
            <a:avLst/>
          </a:prstGeom>
          <a:solidFill>
            <a:schemeClr val="accent2"/>
          </a:solid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into 5 equal parts.</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29" name="Rectangle 28">
            <a:extLst>
              <a:ext uri="{FF2B5EF4-FFF2-40B4-BE49-F238E27FC236}">
                <a16:creationId xmlns:a16="http://schemas.microsoft.com/office/drawing/2014/main" id="{9A520A7B-A5A4-459C-9A05-660552BAE882}"/>
              </a:ext>
            </a:extLst>
          </p:cNvPr>
          <p:cNvSpPr/>
          <p:nvPr/>
        </p:nvSpPr>
        <p:spPr>
          <a:xfrm>
            <a:off x="781513" y="5186614"/>
            <a:ext cx="3626762"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1 of the parts has been shaded.</a:t>
            </a:r>
            <a:endParaRPr kumimoji="0" lang="en-GB" sz="24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endParaRPr>
          </a:p>
        </p:txBody>
      </p:sp>
      <p:sp>
        <p:nvSpPr>
          <p:cNvPr id="7" name="Content Placeholder 2">
            <a:extLst>
              <a:ext uri="{FF2B5EF4-FFF2-40B4-BE49-F238E27FC236}">
                <a16:creationId xmlns:a16="http://schemas.microsoft.com/office/drawing/2014/main" id="{4A203F19-FE1B-4C32-8264-AF086E3FD4B2}"/>
              </a:ext>
            </a:extLst>
          </p:cNvPr>
          <p:cNvSpPr txBox="1">
            <a:spLocks/>
          </p:cNvSpPr>
          <p:nvPr/>
        </p:nvSpPr>
        <p:spPr>
          <a:xfrm>
            <a:off x="7114651" y="1522610"/>
            <a:ext cx="3827584"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the 5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the 1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Practise writing and saying the fraction. Don’t forget to the division bar, the whole and the part in the correct order!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8532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xit" presetSubtype="0" fill="hold" grpId="0" nodeType="withEffect">
                                  <p:stCondLst>
                                    <p:cond delay="200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1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xit" presetSubtype="0" fill="hold" grpId="0" nodeType="with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7" grpId="0"/>
      <p:bldP spid="28" grpId="0" animBg="1"/>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9">
            <a:extLst>
              <a:ext uri="{FF2B5EF4-FFF2-40B4-BE49-F238E27FC236}">
                <a16:creationId xmlns:a16="http://schemas.microsoft.com/office/drawing/2014/main" id="{5D57D39A-1AC1-4DEB-8F96-386524007F20}"/>
              </a:ext>
            </a:extLst>
          </p:cNvPr>
          <p:cNvSpPr txBox="1"/>
          <p:nvPr/>
        </p:nvSpPr>
        <p:spPr>
          <a:xfrm>
            <a:off x="615470" y="4401091"/>
            <a:ext cx="6334359" cy="1508105"/>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9" name="Picture 8">
            <a:extLst>
              <a:ext uri="{FF2B5EF4-FFF2-40B4-BE49-F238E27FC236}">
                <a16:creationId xmlns:a16="http://schemas.microsoft.com/office/drawing/2014/main" id="{AAE3FE74-E902-40C9-BEE5-9D6DEB61054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99780" y="1543419"/>
            <a:ext cx="2327100" cy="1888058"/>
          </a:xfrm>
          <a:prstGeom prst="rect">
            <a:avLst/>
          </a:prstGeom>
        </p:spPr>
      </p:pic>
      <p:graphicFrame>
        <p:nvGraphicFramePr>
          <p:cNvPr id="3" name="Object 2">
            <a:extLst>
              <a:ext uri="{FF2B5EF4-FFF2-40B4-BE49-F238E27FC236}">
                <a16:creationId xmlns:a16="http://schemas.microsoft.com/office/drawing/2014/main" id="{6018F784-CBED-4D77-8012-25B3496C3744}"/>
              </a:ext>
            </a:extLst>
          </p:cNvPr>
          <p:cNvGraphicFramePr>
            <a:graphicFrameLocks noChangeAspect="1"/>
          </p:cNvGraphicFramePr>
          <p:nvPr/>
        </p:nvGraphicFramePr>
        <p:xfrm>
          <a:off x="4825173" y="1928412"/>
          <a:ext cx="456840" cy="1302480"/>
        </p:xfrm>
        <a:graphic>
          <a:graphicData uri="http://schemas.openxmlformats.org/presentationml/2006/ole">
            <mc:AlternateContent xmlns:mc="http://schemas.openxmlformats.org/markup-compatibility/2006">
              <mc:Choice xmlns:v="urn:schemas-microsoft-com:vml" Requires="v">
                <p:oleObj name="Equation" r:id="rId4" imgW="253800" imgH="723600" progId="Equation.DSMT4">
                  <p:embed/>
                </p:oleObj>
              </mc:Choice>
              <mc:Fallback>
                <p:oleObj name="Equation" r:id="rId4" imgW="253800" imgH="723600" progId="Equation.DSMT4">
                  <p:embed/>
                  <p:pic>
                    <p:nvPicPr>
                      <p:cNvPr id="3" name="Object 2">
                        <a:extLst>
                          <a:ext uri="{FF2B5EF4-FFF2-40B4-BE49-F238E27FC236}">
                            <a16:creationId xmlns:a16="http://schemas.microsoft.com/office/drawing/2014/main" id="{6018F784-CBED-4D77-8012-25B3496C3744}"/>
                          </a:ext>
                        </a:extLst>
                      </p:cNvPr>
                      <p:cNvPicPr/>
                      <p:nvPr/>
                    </p:nvPicPr>
                    <p:blipFill>
                      <a:blip r:embed="rId5"/>
                      <a:stretch>
                        <a:fillRect/>
                      </a:stretch>
                    </p:blipFill>
                    <p:spPr>
                      <a:xfrm>
                        <a:off x="4825173" y="1928412"/>
                        <a:ext cx="456840" cy="1302480"/>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1B2E90E6-01CC-4EA4-8D53-20A4C6CEDF0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153699" y="1536448"/>
            <a:ext cx="2268418" cy="1890074"/>
          </a:xfrm>
          <a:prstGeom prst="rect">
            <a:avLst/>
          </a:prstGeom>
        </p:spPr>
      </p:pic>
      <p:pic>
        <p:nvPicPr>
          <p:cNvPr id="8" name="Picture 7">
            <a:extLst>
              <a:ext uri="{FF2B5EF4-FFF2-40B4-BE49-F238E27FC236}">
                <a16:creationId xmlns:a16="http://schemas.microsoft.com/office/drawing/2014/main" id="{37AF03B5-2617-4155-AB44-5EAE41CEFF8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142587" y="1548570"/>
            <a:ext cx="2268417" cy="1880430"/>
          </a:xfrm>
          <a:prstGeom prst="rect">
            <a:avLst/>
          </a:prstGeom>
        </p:spPr>
      </p:pic>
      <p:sp>
        <p:nvSpPr>
          <p:cNvPr id="4" name="Title 3">
            <a:extLst>
              <a:ext uri="{FF2B5EF4-FFF2-40B4-BE49-F238E27FC236}">
                <a16:creationId xmlns:a16="http://schemas.microsoft.com/office/drawing/2014/main" id="{DB2465C2-0B5D-4718-84D0-750370C52099}"/>
              </a:ext>
            </a:extLst>
          </p:cNvPr>
          <p:cNvSpPr>
            <a:spLocks noGrp="1"/>
          </p:cNvSpPr>
          <p:nvPr>
            <p:ph type="title"/>
          </p:nvPr>
        </p:nvSpPr>
        <p:spPr/>
        <p:txBody>
          <a:bodyPr/>
          <a:lstStyle/>
          <a:p>
            <a:r>
              <a:rPr lang="en-GB" dirty="0"/>
              <a:t>3F-1 Use and understand fraction notation</a:t>
            </a:r>
          </a:p>
        </p:txBody>
      </p:sp>
      <p:sp>
        <p:nvSpPr>
          <p:cNvPr id="18" name="Rectangle 17">
            <a:extLst>
              <a:ext uri="{FF2B5EF4-FFF2-40B4-BE49-F238E27FC236}">
                <a16:creationId xmlns:a16="http://schemas.microsoft.com/office/drawing/2014/main" id="{B87DA8D4-2145-4C07-B2FB-042A0D6C489C}"/>
              </a:ext>
            </a:extLst>
          </p:cNvPr>
          <p:cNvSpPr/>
          <p:nvPr/>
        </p:nvSpPr>
        <p:spPr>
          <a:xfrm>
            <a:off x="4741037" y="2741028"/>
            <a:ext cx="797364" cy="489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46AFC9C8-485F-42DC-BC81-CA6B2A75A77D}"/>
              </a:ext>
            </a:extLst>
          </p:cNvPr>
          <p:cNvSpPr/>
          <p:nvPr/>
        </p:nvSpPr>
        <p:spPr>
          <a:xfrm>
            <a:off x="5553860" y="2373172"/>
            <a:ext cx="190500" cy="230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6743F250-FF77-4B7E-9FBA-AEDCF8E354EB}"/>
              </a:ext>
            </a:extLst>
          </p:cNvPr>
          <p:cNvSpPr/>
          <p:nvPr/>
        </p:nvSpPr>
        <p:spPr>
          <a:xfrm>
            <a:off x="5401655" y="2307482"/>
            <a:ext cx="190500" cy="230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05A2C0A-32C3-491A-B83E-4AB8E2DB100C}"/>
              </a:ext>
            </a:extLst>
          </p:cNvPr>
          <p:cNvSpPr/>
          <p:nvPr/>
        </p:nvSpPr>
        <p:spPr>
          <a:xfrm>
            <a:off x="4752983" y="1970186"/>
            <a:ext cx="693956" cy="531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EC945DCC-6206-4453-A894-3534E6595C99}"/>
              </a:ext>
            </a:extLst>
          </p:cNvPr>
          <p:cNvSpPr txBox="1"/>
          <p:nvPr/>
        </p:nvSpPr>
        <p:spPr>
          <a:xfrm>
            <a:off x="737379" y="4599959"/>
            <a:ext cx="4523714"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The whole has been divided ... </a:t>
            </a:r>
          </a:p>
        </p:txBody>
      </p:sp>
      <p:sp>
        <p:nvSpPr>
          <p:cNvPr id="19" name="Rectangle 18">
            <a:extLst>
              <a:ext uri="{FF2B5EF4-FFF2-40B4-BE49-F238E27FC236}">
                <a16:creationId xmlns:a16="http://schemas.microsoft.com/office/drawing/2014/main" id="{EE88E9B6-E362-4725-B2F3-BA01F9A6F0F8}"/>
              </a:ext>
            </a:extLst>
          </p:cNvPr>
          <p:cNvSpPr/>
          <p:nvPr/>
        </p:nvSpPr>
        <p:spPr>
          <a:xfrm>
            <a:off x="3893610" y="4591198"/>
            <a:ext cx="2716103" cy="400110"/>
          </a:xfrm>
          <a:prstGeom prst="rect">
            <a:avLst/>
          </a:prstGeom>
          <a:solidFill>
            <a:schemeClr val="accent2"/>
          </a:solid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into 4 equal parts.</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67725716-A212-46BA-B779-9F6BBFC6ED47}"/>
              </a:ext>
            </a:extLst>
          </p:cNvPr>
          <p:cNvSpPr/>
          <p:nvPr/>
        </p:nvSpPr>
        <p:spPr>
          <a:xfrm>
            <a:off x="783347" y="5134945"/>
            <a:ext cx="3626762"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1 of the parts has been shaded.</a:t>
            </a:r>
            <a:endParaRPr kumimoji="0" lang="en-GB" sz="24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endParaRPr>
          </a:p>
        </p:txBody>
      </p:sp>
      <p:sp>
        <p:nvSpPr>
          <p:cNvPr id="11" name="Content Placeholder 2">
            <a:extLst>
              <a:ext uri="{FF2B5EF4-FFF2-40B4-BE49-F238E27FC236}">
                <a16:creationId xmlns:a16="http://schemas.microsoft.com/office/drawing/2014/main" id="{87891901-FB60-48F2-B0AC-14096BFA5244}"/>
              </a:ext>
            </a:extLst>
          </p:cNvPr>
          <p:cNvSpPr txBox="1">
            <a:spLocks/>
          </p:cNvSpPr>
          <p:nvPr/>
        </p:nvSpPr>
        <p:spPr>
          <a:xfrm>
            <a:off x="7102034" y="1543419"/>
            <a:ext cx="400419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the 4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the 1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Practise writing and saying the fraction. Don’t forget to write the division bar, the whole and the part in the correct order!</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8283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xit" presetSubtype="0" fill="hold" grpId="0" nodeType="withEffect">
                                  <p:stCondLst>
                                    <p:cond delay="200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xit" presetSubtype="0" fill="hold" grpId="0" nodeType="with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17" grpId="0"/>
      <p:bldP spid="19" grpId="0" animBg="1"/>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3960DB-36F0-4F88-B0C0-018A95999F0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5400000">
            <a:off x="434616" y="2381327"/>
            <a:ext cx="4131075" cy="1930486"/>
          </a:xfrm>
          <a:prstGeom prst="rect">
            <a:avLst/>
          </a:prstGeom>
        </p:spPr>
      </p:pic>
      <p:pic>
        <p:nvPicPr>
          <p:cNvPr id="5" name="Picture 4">
            <a:extLst>
              <a:ext uri="{FF2B5EF4-FFF2-40B4-BE49-F238E27FC236}">
                <a16:creationId xmlns:a16="http://schemas.microsoft.com/office/drawing/2014/main" id="{1B2E90E6-01CC-4EA4-8D53-20A4C6CEDF0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5400000">
            <a:off x="803485" y="2282332"/>
            <a:ext cx="3378632" cy="1928646"/>
          </a:xfrm>
          <a:prstGeom prst="rect">
            <a:avLst/>
          </a:prstGeom>
        </p:spPr>
      </p:pic>
      <p:pic>
        <p:nvPicPr>
          <p:cNvPr id="8" name="Picture 7">
            <a:extLst>
              <a:ext uri="{FF2B5EF4-FFF2-40B4-BE49-F238E27FC236}">
                <a16:creationId xmlns:a16="http://schemas.microsoft.com/office/drawing/2014/main" id="{37AF03B5-2617-4155-AB44-5EAE41CEFF8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rot="5400000">
            <a:off x="810149" y="2287155"/>
            <a:ext cx="3378631" cy="1919002"/>
          </a:xfrm>
          <a:prstGeom prst="rect">
            <a:avLst/>
          </a:prstGeom>
        </p:spPr>
      </p:pic>
      <p:graphicFrame>
        <p:nvGraphicFramePr>
          <p:cNvPr id="7" name="Object 6">
            <a:extLst>
              <a:ext uri="{FF2B5EF4-FFF2-40B4-BE49-F238E27FC236}">
                <a16:creationId xmlns:a16="http://schemas.microsoft.com/office/drawing/2014/main" id="{36F8A829-2E89-4E9E-805E-47D17CF8DDA1}"/>
              </a:ext>
            </a:extLst>
          </p:cNvPr>
          <p:cNvGraphicFramePr>
            <a:graphicFrameLocks noChangeAspect="1"/>
          </p:cNvGraphicFramePr>
          <p:nvPr/>
        </p:nvGraphicFramePr>
        <p:xfrm>
          <a:off x="4858533" y="1915536"/>
          <a:ext cx="411480" cy="1302480"/>
        </p:xfrm>
        <a:graphic>
          <a:graphicData uri="http://schemas.openxmlformats.org/presentationml/2006/ole">
            <mc:AlternateContent xmlns:mc="http://schemas.openxmlformats.org/markup-compatibility/2006">
              <mc:Choice xmlns:v="urn:schemas-microsoft-com:vml" Requires="v">
                <p:oleObj name="Equation" r:id="rId6" imgW="228600" imgH="723600" progId="Equation.DSMT4">
                  <p:embed/>
                </p:oleObj>
              </mc:Choice>
              <mc:Fallback>
                <p:oleObj name="Equation" r:id="rId6" imgW="228600" imgH="723600" progId="Equation.DSMT4">
                  <p:embed/>
                  <p:pic>
                    <p:nvPicPr>
                      <p:cNvPr id="7" name="Object 6">
                        <a:extLst>
                          <a:ext uri="{FF2B5EF4-FFF2-40B4-BE49-F238E27FC236}">
                            <a16:creationId xmlns:a16="http://schemas.microsoft.com/office/drawing/2014/main" id="{36F8A829-2E89-4E9E-805E-47D17CF8DDA1}"/>
                          </a:ext>
                        </a:extLst>
                      </p:cNvPr>
                      <p:cNvPicPr/>
                      <p:nvPr/>
                    </p:nvPicPr>
                    <p:blipFill>
                      <a:blip r:embed="rId7"/>
                      <a:stretch>
                        <a:fillRect/>
                      </a:stretch>
                    </p:blipFill>
                    <p:spPr>
                      <a:xfrm>
                        <a:off x="4858533" y="1915536"/>
                        <a:ext cx="411480" cy="1302480"/>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D33DE22-810B-4472-8E79-988B9B193FD1}"/>
              </a:ext>
            </a:extLst>
          </p:cNvPr>
          <p:cNvSpPr>
            <a:spLocks noGrp="1"/>
          </p:cNvSpPr>
          <p:nvPr>
            <p:ph type="title"/>
          </p:nvPr>
        </p:nvSpPr>
        <p:spPr/>
        <p:txBody>
          <a:bodyPr/>
          <a:lstStyle/>
          <a:p>
            <a:r>
              <a:rPr lang="en-GB" dirty="0"/>
              <a:t>3F-1 Use and understand fraction notation</a:t>
            </a:r>
          </a:p>
        </p:txBody>
      </p:sp>
      <p:sp>
        <p:nvSpPr>
          <p:cNvPr id="18" name="Rectangle 17">
            <a:extLst>
              <a:ext uri="{FF2B5EF4-FFF2-40B4-BE49-F238E27FC236}">
                <a16:creationId xmlns:a16="http://schemas.microsoft.com/office/drawing/2014/main" id="{B87DA8D4-2145-4C07-B2FB-042A0D6C489C}"/>
              </a:ext>
            </a:extLst>
          </p:cNvPr>
          <p:cNvSpPr/>
          <p:nvPr/>
        </p:nvSpPr>
        <p:spPr>
          <a:xfrm>
            <a:off x="4858533" y="2684550"/>
            <a:ext cx="1053046" cy="784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05A2C0A-32C3-491A-B83E-4AB8E2DB100C}"/>
              </a:ext>
            </a:extLst>
          </p:cNvPr>
          <p:cNvSpPr/>
          <p:nvPr/>
        </p:nvSpPr>
        <p:spPr>
          <a:xfrm>
            <a:off x="4751853" y="1915536"/>
            <a:ext cx="727268" cy="580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TextBox 19">
            <a:extLst>
              <a:ext uri="{FF2B5EF4-FFF2-40B4-BE49-F238E27FC236}">
                <a16:creationId xmlns:a16="http://schemas.microsoft.com/office/drawing/2014/main" id="{2B942660-1038-4250-93F6-F046F7E08DC9}"/>
              </a:ext>
            </a:extLst>
          </p:cNvPr>
          <p:cNvSpPr txBox="1"/>
          <p:nvPr/>
        </p:nvSpPr>
        <p:spPr>
          <a:xfrm>
            <a:off x="521375" y="4982631"/>
            <a:ext cx="6291317"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D68DF00D-E779-47D5-BD69-5315F99D62A2}"/>
              </a:ext>
            </a:extLst>
          </p:cNvPr>
          <p:cNvSpPr txBox="1"/>
          <p:nvPr/>
        </p:nvSpPr>
        <p:spPr>
          <a:xfrm>
            <a:off x="771667" y="5124123"/>
            <a:ext cx="4523714"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The whole has been divided ... </a:t>
            </a:r>
          </a:p>
        </p:txBody>
      </p:sp>
      <p:sp>
        <p:nvSpPr>
          <p:cNvPr id="12" name="Rectangle 11">
            <a:extLst>
              <a:ext uri="{FF2B5EF4-FFF2-40B4-BE49-F238E27FC236}">
                <a16:creationId xmlns:a16="http://schemas.microsoft.com/office/drawing/2014/main" id="{3B3733E3-63DA-42A5-BC51-954A33147A7A}"/>
              </a:ext>
            </a:extLst>
          </p:cNvPr>
          <p:cNvSpPr/>
          <p:nvPr/>
        </p:nvSpPr>
        <p:spPr>
          <a:xfrm>
            <a:off x="3904698" y="5124123"/>
            <a:ext cx="2716103" cy="400110"/>
          </a:xfrm>
          <a:prstGeom prst="rect">
            <a:avLst/>
          </a:prstGeom>
          <a:solidFill>
            <a:schemeClr val="accent2"/>
          </a:solid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into 2 equal parts.</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3" name="Rectangle 12">
            <a:extLst>
              <a:ext uri="{FF2B5EF4-FFF2-40B4-BE49-F238E27FC236}">
                <a16:creationId xmlns:a16="http://schemas.microsoft.com/office/drawing/2014/main" id="{DCE4DBE3-4296-4B26-A695-B80876A0D97F}"/>
              </a:ext>
            </a:extLst>
          </p:cNvPr>
          <p:cNvSpPr/>
          <p:nvPr/>
        </p:nvSpPr>
        <p:spPr>
          <a:xfrm>
            <a:off x="793177" y="5544084"/>
            <a:ext cx="3626762"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1 of the parts has been shaded.</a:t>
            </a:r>
            <a:endParaRPr kumimoji="0" lang="en-GB" sz="24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endParaRPr>
          </a:p>
        </p:txBody>
      </p:sp>
      <p:sp>
        <p:nvSpPr>
          <p:cNvPr id="15" name="Content Placeholder 2">
            <a:extLst>
              <a:ext uri="{FF2B5EF4-FFF2-40B4-BE49-F238E27FC236}">
                <a16:creationId xmlns:a16="http://schemas.microsoft.com/office/drawing/2014/main" id="{2FC676CE-1371-416A-A970-85F6D4524BD6}"/>
              </a:ext>
            </a:extLst>
          </p:cNvPr>
          <p:cNvSpPr txBox="1">
            <a:spLocks/>
          </p:cNvSpPr>
          <p:nvPr/>
        </p:nvSpPr>
        <p:spPr>
          <a:xfrm>
            <a:off x="7294140" y="1450443"/>
            <a:ext cx="378401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the 2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the 1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Practise writing and saying the fraction. Don’t forget to write the division bar, the whole and the part in the correct order!</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33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xit" presetSubtype="0" fill="hold" grpId="0" nodeType="withEffect">
                                  <p:stCondLst>
                                    <p:cond delay="200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xit" presetSubtype="0" fill="hold" grpId="0" nodeType="with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11" grpId="0"/>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944DCB-28A3-4CED-A004-4DF07F14FC8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36006" y="1597839"/>
            <a:ext cx="2998802" cy="2029485"/>
          </a:xfrm>
          <a:prstGeom prst="rect">
            <a:avLst/>
          </a:prstGeom>
        </p:spPr>
      </p:pic>
      <p:graphicFrame>
        <p:nvGraphicFramePr>
          <p:cNvPr id="7" name="Object 6">
            <a:extLst>
              <a:ext uri="{FF2B5EF4-FFF2-40B4-BE49-F238E27FC236}">
                <a16:creationId xmlns:a16="http://schemas.microsoft.com/office/drawing/2014/main" id="{3A93C23E-31CC-43ED-8575-577C9CDD815F}"/>
              </a:ext>
            </a:extLst>
          </p:cNvPr>
          <p:cNvGraphicFramePr>
            <a:graphicFrameLocks noChangeAspect="1"/>
          </p:cNvGraphicFramePr>
          <p:nvPr/>
        </p:nvGraphicFramePr>
        <p:xfrm>
          <a:off x="4631151" y="2188239"/>
          <a:ext cx="241300" cy="736600"/>
        </p:xfrm>
        <a:graphic>
          <a:graphicData uri="http://schemas.openxmlformats.org/presentationml/2006/ole">
            <mc:AlternateContent xmlns:mc="http://schemas.openxmlformats.org/markup-compatibility/2006">
              <mc:Choice xmlns:v="urn:schemas-microsoft-com:vml" Requires="v">
                <p:oleObj name="Equation" r:id="rId4" imgW="241200" imgH="736560" progId="Equation.DSMT4">
                  <p:embed/>
                </p:oleObj>
              </mc:Choice>
              <mc:Fallback>
                <p:oleObj name="Equation" r:id="rId4" imgW="241200" imgH="736560" progId="Equation.DSMT4">
                  <p:embed/>
                  <p:pic>
                    <p:nvPicPr>
                      <p:cNvPr id="7" name="Object 6">
                        <a:extLst>
                          <a:ext uri="{FF2B5EF4-FFF2-40B4-BE49-F238E27FC236}">
                            <a16:creationId xmlns:a16="http://schemas.microsoft.com/office/drawing/2014/main" id="{3A93C23E-31CC-43ED-8575-577C9CDD815F}"/>
                          </a:ext>
                        </a:extLst>
                      </p:cNvPr>
                      <p:cNvPicPr/>
                      <p:nvPr/>
                    </p:nvPicPr>
                    <p:blipFill>
                      <a:blip r:embed="rId5"/>
                      <a:stretch>
                        <a:fillRect/>
                      </a:stretch>
                    </p:blipFill>
                    <p:spPr>
                      <a:xfrm>
                        <a:off x="4631151" y="2188239"/>
                        <a:ext cx="241300" cy="736600"/>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2F68F9A9-C182-4F34-87FB-8BBC17439FE6}"/>
              </a:ext>
            </a:extLst>
          </p:cNvPr>
          <p:cNvSpPr>
            <a:spLocks noGrp="1"/>
          </p:cNvSpPr>
          <p:nvPr>
            <p:ph type="title"/>
          </p:nvPr>
        </p:nvSpPr>
        <p:spPr/>
        <p:txBody>
          <a:bodyPr/>
          <a:lstStyle/>
          <a:p>
            <a:r>
              <a:rPr lang="en-GB" dirty="0"/>
              <a:t>3F-1 Use and understand fraction notation</a:t>
            </a:r>
          </a:p>
        </p:txBody>
      </p:sp>
      <p:sp>
        <p:nvSpPr>
          <p:cNvPr id="18" name="Rectangle 17">
            <a:extLst>
              <a:ext uri="{FF2B5EF4-FFF2-40B4-BE49-F238E27FC236}">
                <a16:creationId xmlns:a16="http://schemas.microsoft.com/office/drawing/2014/main" id="{B87DA8D4-2145-4C07-B2FB-042A0D6C489C}"/>
              </a:ext>
            </a:extLst>
          </p:cNvPr>
          <p:cNvSpPr/>
          <p:nvPr/>
        </p:nvSpPr>
        <p:spPr>
          <a:xfrm>
            <a:off x="4478751" y="2607726"/>
            <a:ext cx="604202" cy="434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6743F250-FF77-4B7E-9FBA-AEDCF8E354EB}"/>
              </a:ext>
            </a:extLst>
          </p:cNvPr>
          <p:cNvSpPr/>
          <p:nvPr/>
        </p:nvSpPr>
        <p:spPr>
          <a:xfrm>
            <a:off x="4966333" y="2568897"/>
            <a:ext cx="190500" cy="230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TextBox 19">
            <a:extLst>
              <a:ext uri="{FF2B5EF4-FFF2-40B4-BE49-F238E27FC236}">
                <a16:creationId xmlns:a16="http://schemas.microsoft.com/office/drawing/2014/main" id="{1DCE7DC0-D6D1-478D-87F3-967BA58BD91D}"/>
              </a:ext>
            </a:extLst>
          </p:cNvPr>
          <p:cNvSpPr txBox="1"/>
          <p:nvPr/>
        </p:nvSpPr>
        <p:spPr>
          <a:xfrm>
            <a:off x="513588" y="3828148"/>
            <a:ext cx="6389720"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4" name="Rectangle 23">
            <a:extLst>
              <a:ext uri="{FF2B5EF4-FFF2-40B4-BE49-F238E27FC236}">
                <a16:creationId xmlns:a16="http://schemas.microsoft.com/office/drawing/2014/main" id="{A05A2C0A-32C3-491A-B83E-4AB8E2DB100C}"/>
              </a:ext>
            </a:extLst>
          </p:cNvPr>
          <p:cNvSpPr/>
          <p:nvPr/>
        </p:nvSpPr>
        <p:spPr>
          <a:xfrm>
            <a:off x="4183793" y="2020730"/>
            <a:ext cx="782540" cy="461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EDC9E05E-32D0-4AE4-B45C-2CFF81559CDF}"/>
              </a:ext>
            </a:extLst>
          </p:cNvPr>
          <p:cNvSpPr txBox="1"/>
          <p:nvPr/>
        </p:nvSpPr>
        <p:spPr>
          <a:xfrm>
            <a:off x="701314" y="3953640"/>
            <a:ext cx="4523714"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n-ea"/>
                <a:cs typeface="+mn-cs"/>
              </a:rPr>
              <a:t>The whole has been divided </a:t>
            </a:r>
            <a:r>
              <a:rPr kumimoji="0" lang="en-GB" sz="2000" b="0" i="1" u="none" strike="noStrike" kern="1200" cap="none" spc="0" normalizeH="0" baseline="0" noProof="0" dirty="0">
                <a:ln>
                  <a:noFill/>
                </a:ln>
                <a:solidFill>
                  <a:srgbClr val="000000"/>
                </a:solidFill>
                <a:effectLst/>
                <a:uLnTx/>
                <a:uFillTx/>
                <a:latin typeface="Arial"/>
                <a:ea typeface="+mn-ea"/>
                <a:cs typeface="+mn-cs"/>
              </a:rPr>
              <a:t>... </a:t>
            </a:r>
          </a:p>
        </p:txBody>
      </p:sp>
      <p:sp>
        <p:nvSpPr>
          <p:cNvPr id="15" name="Rectangle 14">
            <a:extLst>
              <a:ext uri="{FF2B5EF4-FFF2-40B4-BE49-F238E27FC236}">
                <a16:creationId xmlns:a16="http://schemas.microsoft.com/office/drawing/2014/main" id="{D60CBC6F-A3D2-4703-9AAA-102D65C65230}"/>
              </a:ext>
            </a:extLst>
          </p:cNvPr>
          <p:cNvSpPr/>
          <p:nvPr/>
        </p:nvSpPr>
        <p:spPr>
          <a:xfrm>
            <a:off x="4005071" y="3953640"/>
            <a:ext cx="2716103" cy="400110"/>
          </a:xfrm>
          <a:prstGeom prst="rect">
            <a:avLst/>
          </a:prstGeom>
          <a:solidFill>
            <a:schemeClr val="accent2"/>
          </a:solid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n-ea"/>
                <a:cs typeface="+mn-cs"/>
              </a:rPr>
              <a:t>into 6 equal parts.</a:t>
            </a:r>
          </a:p>
        </p:txBody>
      </p:sp>
      <p:sp>
        <p:nvSpPr>
          <p:cNvPr id="16" name="Rectangle 15">
            <a:extLst>
              <a:ext uri="{FF2B5EF4-FFF2-40B4-BE49-F238E27FC236}">
                <a16:creationId xmlns:a16="http://schemas.microsoft.com/office/drawing/2014/main" id="{56A00672-01EA-4EA7-B2F9-34EDC4092B62}"/>
              </a:ext>
            </a:extLst>
          </p:cNvPr>
          <p:cNvSpPr/>
          <p:nvPr/>
        </p:nvSpPr>
        <p:spPr>
          <a:xfrm>
            <a:off x="627949" y="4373601"/>
            <a:ext cx="3785011"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n-ea"/>
                <a:cs typeface="+mn-cs"/>
              </a:rPr>
              <a:t>1 of the parts has been shaded.</a:t>
            </a:r>
            <a:endParaRPr kumimoji="0" lang="en-GB" sz="2400" b="0" i="1" u="none" strike="noStrike" kern="1200" cap="none" spc="0" normalizeH="0" baseline="0" noProof="0" dirty="0">
              <a:ln>
                <a:noFill/>
              </a:ln>
              <a:solidFill>
                <a:srgbClr val="585858"/>
              </a:solidFill>
              <a:effectLst/>
              <a:uLnTx/>
              <a:uFillTx/>
              <a:latin typeface="Arial"/>
              <a:ea typeface="+mn-ea"/>
              <a:cs typeface="+mn-cs"/>
            </a:endParaRPr>
          </a:p>
        </p:txBody>
      </p:sp>
      <p:pic>
        <p:nvPicPr>
          <p:cNvPr id="25" name="Picture 24">
            <a:extLst>
              <a:ext uri="{FF2B5EF4-FFF2-40B4-BE49-F238E27FC236}">
                <a16:creationId xmlns:a16="http://schemas.microsoft.com/office/drawing/2014/main" id="{6F24C060-AD91-431E-82BB-54D5BB68917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79494" y="1594088"/>
            <a:ext cx="2383677" cy="2054007"/>
          </a:xfrm>
          <a:prstGeom prst="rect">
            <a:avLst/>
          </a:prstGeom>
        </p:spPr>
      </p:pic>
      <p:pic>
        <p:nvPicPr>
          <p:cNvPr id="8" name="Picture 7">
            <a:extLst>
              <a:ext uri="{FF2B5EF4-FFF2-40B4-BE49-F238E27FC236}">
                <a16:creationId xmlns:a16="http://schemas.microsoft.com/office/drawing/2014/main" id="{37AF03B5-2617-4155-AB44-5EAE41CEFF8F}"/>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94008" y="1597473"/>
            <a:ext cx="2350677" cy="2044365"/>
          </a:xfrm>
          <a:prstGeom prst="rect">
            <a:avLst/>
          </a:prstGeom>
        </p:spPr>
      </p:pic>
      <p:sp>
        <p:nvSpPr>
          <p:cNvPr id="9" name="Content Placeholder 2">
            <a:extLst>
              <a:ext uri="{FF2B5EF4-FFF2-40B4-BE49-F238E27FC236}">
                <a16:creationId xmlns:a16="http://schemas.microsoft.com/office/drawing/2014/main" id="{7DD1292D-FA40-45D3-954C-CDBD51B9FFFD}"/>
              </a:ext>
            </a:extLst>
          </p:cNvPr>
          <p:cNvSpPr txBox="1">
            <a:spLocks/>
          </p:cNvSpPr>
          <p:nvPr/>
        </p:nvSpPr>
        <p:spPr>
          <a:xfrm>
            <a:off x="7225669" y="1499274"/>
            <a:ext cx="427828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the 6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6 is the </a:t>
            </a:r>
            <a:r>
              <a:rPr kumimoji="0" lang="en-GB" sz="2000" i="1" u="none" strike="noStrike" kern="1200" cap="none" spc="0" normalizeH="0" baseline="0" noProof="0" dirty="0">
                <a:ln>
                  <a:noFill/>
                </a:ln>
                <a:solidFill>
                  <a:srgbClr val="585858"/>
                </a:solidFill>
                <a:effectLst/>
                <a:uLnTx/>
                <a:uFillTx/>
                <a:latin typeface="Arial"/>
                <a:ea typeface="+mn-ea"/>
                <a:cs typeface="+mn-cs"/>
              </a:rPr>
              <a:t>denominator</a:t>
            </a:r>
            <a:r>
              <a:rPr kumimoji="0" lang="en-GB" sz="2000" b="0" i="0" u="none" strike="noStrike" kern="1200" cap="none" spc="0" normalizeH="0" baseline="0" noProof="0" dirty="0">
                <a:ln>
                  <a:noFill/>
                </a:ln>
                <a:solidFill>
                  <a:srgbClr val="585858"/>
                </a:solidFill>
                <a:effectLst/>
                <a:uLnTx/>
                <a:uFillTx/>
                <a:latin typeface="Arial"/>
                <a:ea typeface="+mn-ea"/>
                <a:cs typeface="+mn-cs"/>
              </a:rPr>
              <a:t>. It tells us the </a:t>
            </a:r>
            <a:r>
              <a:rPr kumimoji="0" lang="en-GB" sz="2000" b="0" i="1" u="none" strike="noStrike" kern="1200" cap="none" spc="0" normalizeH="0" baseline="0" noProof="0" dirty="0">
                <a:ln>
                  <a:noFill/>
                </a:ln>
                <a:solidFill>
                  <a:srgbClr val="585858"/>
                </a:solidFill>
                <a:effectLst/>
                <a:uLnTx/>
                <a:uFillTx/>
                <a:latin typeface="Arial"/>
                <a:ea typeface="+mn-ea"/>
                <a:cs typeface="+mn-cs"/>
              </a:rPr>
              <a:t>whole </a:t>
            </a:r>
            <a:r>
              <a:rPr kumimoji="0" lang="en-GB" sz="2000" b="0" i="0" u="none" strike="noStrike" kern="1200" cap="none" spc="0" normalizeH="0" baseline="0" noProof="0" dirty="0">
                <a:ln>
                  <a:noFill/>
                </a:ln>
                <a:solidFill>
                  <a:srgbClr val="585858"/>
                </a:solidFill>
                <a:effectLst/>
                <a:uLnTx/>
                <a:uFillTx/>
                <a:latin typeface="Arial"/>
                <a:ea typeface="+mn-ea"/>
                <a:cs typeface="+mn-cs"/>
              </a:rPr>
              <a:t>and  the number of equal parts it has been divided into.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the 1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1 is the </a:t>
            </a:r>
            <a:r>
              <a:rPr kumimoji="0" lang="en-GB" sz="2000" i="1" u="none" strike="noStrike" kern="1200" cap="none" spc="0" normalizeH="0" baseline="0" noProof="0" dirty="0">
                <a:ln>
                  <a:noFill/>
                </a:ln>
                <a:solidFill>
                  <a:srgbClr val="585858"/>
                </a:solidFill>
                <a:effectLst/>
                <a:uLnTx/>
                <a:uFillTx/>
                <a:latin typeface="Arial"/>
                <a:ea typeface="+mn-ea"/>
                <a:cs typeface="+mn-cs"/>
              </a:rPr>
              <a:t>numerator</a:t>
            </a:r>
            <a:r>
              <a:rPr kumimoji="0" lang="en-GB" sz="2000" b="0" i="0" u="none" strike="noStrike" kern="1200" cap="none" spc="0" normalizeH="0" baseline="0" noProof="0" dirty="0">
                <a:ln>
                  <a:noFill/>
                </a:ln>
                <a:solidFill>
                  <a:srgbClr val="585858"/>
                </a:solidFill>
                <a:effectLst/>
                <a:uLnTx/>
                <a:uFillTx/>
                <a:latin typeface="Arial"/>
                <a:ea typeface="+mn-ea"/>
                <a:cs typeface="+mn-cs"/>
              </a:rPr>
              <a:t>.  It tells us the number of </a:t>
            </a:r>
            <a:r>
              <a:rPr kumimoji="0" lang="en-GB" sz="2000" b="0" i="1" u="none" strike="noStrike" kern="1200" cap="none" spc="0" normalizeH="0" baseline="0" noProof="0" dirty="0">
                <a:ln>
                  <a:noFill/>
                </a:ln>
                <a:solidFill>
                  <a:srgbClr val="585858"/>
                </a:solidFill>
                <a:effectLst/>
                <a:uLnTx/>
                <a:uFillTx/>
                <a:latin typeface="Arial"/>
                <a:ea typeface="+mn-ea"/>
                <a:cs typeface="+mn-cs"/>
              </a:rPr>
              <a:t>parts</a:t>
            </a:r>
            <a:r>
              <a:rPr kumimoji="0" lang="en-GB" sz="2000" b="0" i="0" u="none" strike="noStrike" kern="1200" cap="none" spc="0" normalizeH="0" baseline="0" noProof="0" dirty="0">
                <a:ln>
                  <a:noFill/>
                </a:ln>
                <a:solidFill>
                  <a:srgbClr val="585858"/>
                </a:solidFill>
                <a:effectLst/>
                <a:uLnTx/>
                <a:uFillTx/>
                <a:latin typeface="Arial"/>
                <a:ea typeface="+mn-ea"/>
                <a:cs typeface="+mn-cs"/>
              </a:rPr>
              <a:t> that are shaded.</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7" name="TextBox 19">
            <a:extLst>
              <a:ext uri="{FF2B5EF4-FFF2-40B4-BE49-F238E27FC236}">
                <a16:creationId xmlns:a16="http://schemas.microsoft.com/office/drawing/2014/main" id="{99AD082B-0ADB-4F31-BF96-327DB64500EE}"/>
              </a:ext>
            </a:extLst>
          </p:cNvPr>
          <p:cNvSpPr txBox="1"/>
          <p:nvPr/>
        </p:nvSpPr>
        <p:spPr>
          <a:xfrm>
            <a:off x="513588" y="5085604"/>
            <a:ext cx="10376834"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denominator is six because the whole is divided into six equal parts.</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numerator is one because one part is shaded. </a:t>
            </a:r>
          </a:p>
        </p:txBody>
      </p:sp>
    </p:spTree>
    <p:extLst>
      <p:ext uri="{BB962C8B-B14F-4D97-AF65-F5344CB8AC3E}">
        <p14:creationId xmlns:p14="http://schemas.microsoft.com/office/powerpoint/2010/main" val="975266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xit" presetSubtype="0" fill="hold" grpId="0" nodeType="withEffect">
                                  <p:stCondLst>
                                    <p:cond delay="200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xit" presetSubtype="0" fill="hold" grpId="0" nodeType="withEffect">
                                  <p:stCondLst>
                                    <p:cond delay="0"/>
                                  </p:stCondLst>
                                  <p:childTnLst>
                                    <p:animEffect transition="out" filter="fad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14" grpId="0"/>
      <p:bldP spid="15" grpId="0" animBg="1"/>
      <p:bldP spid="16" grpId="0"/>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BFD51F-9C5D-4E21-96F8-7AE3D0E8A432}"/>
              </a:ext>
            </a:extLst>
          </p:cNvPr>
          <p:cNvSpPr>
            <a:spLocks noGrp="1"/>
          </p:cNvSpPr>
          <p:nvPr>
            <p:ph type="title"/>
          </p:nvPr>
        </p:nvSpPr>
        <p:spPr/>
        <p:txBody>
          <a:bodyPr/>
          <a:lstStyle/>
          <a:p>
            <a:r>
              <a:rPr lang="en-GB" dirty="0"/>
              <a:t>3F-1 Use and understand fraction notation</a:t>
            </a:r>
          </a:p>
        </p:txBody>
      </p:sp>
      <p:pic>
        <p:nvPicPr>
          <p:cNvPr id="4" name="Picture 3">
            <a:extLst>
              <a:ext uri="{FF2B5EF4-FFF2-40B4-BE49-F238E27FC236}">
                <a16:creationId xmlns:a16="http://schemas.microsoft.com/office/drawing/2014/main" id="{C44AA0ED-A987-418C-8DC7-F605B4477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065303"/>
            <a:ext cx="7907446" cy="2150440"/>
          </a:xfrm>
          <a:prstGeom prst="rect">
            <a:avLst/>
          </a:prstGeom>
        </p:spPr>
      </p:pic>
      <p:graphicFrame>
        <p:nvGraphicFramePr>
          <p:cNvPr id="11" name="Object 10">
            <a:extLst>
              <a:ext uri="{FF2B5EF4-FFF2-40B4-BE49-F238E27FC236}">
                <a16:creationId xmlns:a16="http://schemas.microsoft.com/office/drawing/2014/main" id="{860BB320-9F59-4859-AA4E-AC0EBA6389CD}"/>
              </a:ext>
            </a:extLst>
          </p:cNvPr>
          <p:cNvGraphicFramePr>
            <a:graphicFrameLocks noChangeAspect="1"/>
          </p:cNvGraphicFramePr>
          <p:nvPr/>
        </p:nvGraphicFramePr>
        <p:xfrm>
          <a:off x="2862263" y="3917106"/>
          <a:ext cx="254000" cy="736600"/>
        </p:xfrm>
        <a:graphic>
          <a:graphicData uri="http://schemas.openxmlformats.org/presentationml/2006/ole">
            <mc:AlternateContent xmlns:mc="http://schemas.openxmlformats.org/markup-compatibility/2006">
              <mc:Choice xmlns:v="urn:schemas-microsoft-com:vml" Requires="v">
                <p:oleObj name="Equation" r:id="rId4" imgW="253800" imgH="736560" progId="Equation.DSMT4">
                  <p:embed/>
                </p:oleObj>
              </mc:Choice>
              <mc:Fallback>
                <p:oleObj name="Equation" r:id="rId4" imgW="253800" imgH="736560" progId="Equation.DSMT4">
                  <p:embed/>
                  <p:pic>
                    <p:nvPicPr>
                      <p:cNvPr id="11" name="Object 10">
                        <a:extLst>
                          <a:ext uri="{FF2B5EF4-FFF2-40B4-BE49-F238E27FC236}">
                            <a16:creationId xmlns:a16="http://schemas.microsoft.com/office/drawing/2014/main" id="{860BB320-9F59-4859-AA4E-AC0EBA6389CD}"/>
                          </a:ext>
                        </a:extLst>
                      </p:cNvPr>
                      <p:cNvPicPr/>
                      <p:nvPr/>
                    </p:nvPicPr>
                    <p:blipFill>
                      <a:blip r:embed="rId5"/>
                      <a:stretch>
                        <a:fillRect/>
                      </a:stretch>
                    </p:blipFill>
                    <p:spPr>
                      <a:xfrm>
                        <a:off x="2862263" y="3917106"/>
                        <a:ext cx="254000" cy="736600"/>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32D8D57C-8CFD-4EE2-B06C-1DC81ED62B3F}"/>
              </a:ext>
            </a:extLst>
          </p:cNvPr>
          <p:cNvSpPr/>
          <p:nvPr/>
        </p:nvSpPr>
        <p:spPr>
          <a:xfrm>
            <a:off x="2815393" y="3754871"/>
            <a:ext cx="330199" cy="48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30D60CEA-10B3-49A6-9F4D-FD7E5B8D1352}"/>
              </a:ext>
            </a:extLst>
          </p:cNvPr>
          <p:cNvSpPr/>
          <p:nvPr/>
        </p:nvSpPr>
        <p:spPr>
          <a:xfrm>
            <a:off x="2815393" y="4359669"/>
            <a:ext cx="330198"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17" name="Object 16">
            <a:extLst>
              <a:ext uri="{FF2B5EF4-FFF2-40B4-BE49-F238E27FC236}">
                <a16:creationId xmlns:a16="http://schemas.microsoft.com/office/drawing/2014/main" id="{0951DA1E-00E1-40C8-812A-A4A9519C86AA}"/>
              </a:ext>
            </a:extLst>
          </p:cNvPr>
          <p:cNvGraphicFramePr>
            <a:graphicFrameLocks noChangeAspect="1"/>
          </p:cNvGraphicFramePr>
          <p:nvPr/>
        </p:nvGraphicFramePr>
        <p:xfrm>
          <a:off x="4945063" y="3910756"/>
          <a:ext cx="241300" cy="736600"/>
        </p:xfrm>
        <a:graphic>
          <a:graphicData uri="http://schemas.openxmlformats.org/presentationml/2006/ole">
            <mc:AlternateContent xmlns:mc="http://schemas.openxmlformats.org/markup-compatibility/2006">
              <mc:Choice xmlns:v="urn:schemas-microsoft-com:vml" Requires="v">
                <p:oleObj name="Equation" r:id="rId6" imgW="241200" imgH="736560" progId="Equation.DSMT4">
                  <p:embed/>
                </p:oleObj>
              </mc:Choice>
              <mc:Fallback>
                <p:oleObj name="Equation" r:id="rId6" imgW="241200" imgH="736560" progId="Equation.DSMT4">
                  <p:embed/>
                  <p:pic>
                    <p:nvPicPr>
                      <p:cNvPr id="17" name="Object 16">
                        <a:extLst>
                          <a:ext uri="{FF2B5EF4-FFF2-40B4-BE49-F238E27FC236}">
                            <a16:creationId xmlns:a16="http://schemas.microsoft.com/office/drawing/2014/main" id="{0951DA1E-00E1-40C8-812A-A4A9519C86AA}"/>
                          </a:ext>
                        </a:extLst>
                      </p:cNvPr>
                      <p:cNvPicPr/>
                      <p:nvPr/>
                    </p:nvPicPr>
                    <p:blipFill>
                      <a:blip r:embed="rId7"/>
                      <a:stretch>
                        <a:fillRect/>
                      </a:stretch>
                    </p:blipFill>
                    <p:spPr>
                      <a:xfrm>
                        <a:off x="4945063" y="3910756"/>
                        <a:ext cx="241300" cy="736600"/>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610007AF-C329-4935-8D1F-EBE9C9F63BE4}"/>
              </a:ext>
            </a:extLst>
          </p:cNvPr>
          <p:cNvSpPr/>
          <p:nvPr/>
        </p:nvSpPr>
        <p:spPr>
          <a:xfrm>
            <a:off x="4891187" y="3747984"/>
            <a:ext cx="330199" cy="48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83B2EDAB-64A6-481F-8113-7636C1092C37}"/>
              </a:ext>
            </a:extLst>
          </p:cNvPr>
          <p:cNvSpPr/>
          <p:nvPr/>
        </p:nvSpPr>
        <p:spPr>
          <a:xfrm>
            <a:off x="4891187" y="4352782"/>
            <a:ext cx="330198"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24" name="Object 23">
            <a:extLst>
              <a:ext uri="{FF2B5EF4-FFF2-40B4-BE49-F238E27FC236}">
                <a16:creationId xmlns:a16="http://schemas.microsoft.com/office/drawing/2014/main" id="{E1431038-E376-436C-9BC5-60306B289D0B}"/>
              </a:ext>
            </a:extLst>
          </p:cNvPr>
          <p:cNvGraphicFramePr>
            <a:graphicFrameLocks noChangeAspect="1"/>
          </p:cNvGraphicFramePr>
          <p:nvPr/>
        </p:nvGraphicFramePr>
        <p:xfrm>
          <a:off x="6996113" y="3910756"/>
          <a:ext cx="228600" cy="723900"/>
        </p:xfrm>
        <a:graphic>
          <a:graphicData uri="http://schemas.openxmlformats.org/presentationml/2006/ole">
            <mc:AlternateContent xmlns:mc="http://schemas.openxmlformats.org/markup-compatibility/2006">
              <mc:Choice xmlns:v="urn:schemas-microsoft-com:vml" Requires="v">
                <p:oleObj name="Equation" r:id="rId8" imgW="228600" imgH="723600" progId="Equation.DSMT4">
                  <p:embed/>
                </p:oleObj>
              </mc:Choice>
              <mc:Fallback>
                <p:oleObj name="Equation" r:id="rId8" imgW="228600" imgH="723600" progId="Equation.DSMT4">
                  <p:embed/>
                  <p:pic>
                    <p:nvPicPr>
                      <p:cNvPr id="24" name="Object 23">
                        <a:extLst>
                          <a:ext uri="{FF2B5EF4-FFF2-40B4-BE49-F238E27FC236}">
                            <a16:creationId xmlns:a16="http://schemas.microsoft.com/office/drawing/2014/main" id="{E1431038-E376-436C-9BC5-60306B289D0B}"/>
                          </a:ext>
                        </a:extLst>
                      </p:cNvPr>
                      <p:cNvPicPr/>
                      <p:nvPr/>
                    </p:nvPicPr>
                    <p:blipFill>
                      <a:blip r:embed="rId9"/>
                      <a:stretch>
                        <a:fillRect/>
                      </a:stretch>
                    </p:blipFill>
                    <p:spPr>
                      <a:xfrm>
                        <a:off x="6996113" y="3910756"/>
                        <a:ext cx="228600" cy="723900"/>
                      </a:xfrm>
                      <a:prstGeom prst="rect">
                        <a:avLst/>
                      </a:prstGeom>
                    </p:spPr>
                  </p:pic>
                </p:oleObj>
              </mc:Fallback>
            </mc:AlternateContent>
          </a:graphicData>
        </a:graphic>
      </p:graphicFrame>
      <p:sp>
        <p:nvSpPr>
          <p:cNvPr id="25" name="Rectangle 24">
            <a:extLst>
              <a:ext uri="{FF2B5EF4-FFF2-40B4-BE49-F238E27FC236}">
                <a16:creationId xmlns:a16="http://schemas.microsoft.com/office/drawing/2014/main" id="{3D474FF2-1C5E-494D-90AD-7C5120DDC1C0}"/>
              </a:ext>
            </a:extLst>
          </p:cNvPr>
          <p:cNvSpPr/>
          <p:nvPr/>
        </p:nvSpPr>
        <p:spPr>
          <a:xfrm>
            <a:off x="6935556" y="3741097"/>
            <a:ext cx="330199" cy="48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C017FF5C-CB63-445B-9A2C-DB09CB1475AA}"/>
              </a:ext>
            </a:extLst>
          </p:cNvPr>
          <p:cNvSpPr/>
          <p:nvPr/>
        </p:nvSpPr>
        <p:spPr>
          <a:xfrm>
            <a:off x="6935556" y="4345895"/>
            <a:ext cx="330198"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30" name="Object 29">
            <a:extLst>
              <a:ext uri="{FF2B5EF4-FFF2-40B4-BE49-F238E27FC236}">
                <a16:creationId xmlns:a16="http://schemas.microsoft.com/office/drawing/2014/main" id="{D5F87EED-E295-4F85-AD81-78EA67BA6847}"/>
              </a:ext>
            </a:extLst>
          </p:cNvPr>
          <p:cNvGraphicFramePr>
            <a:graphicFrameLocks noChangeAspect="1"/>
          </p:cNvGraphicFramePr>
          <p:nvPr/>
        </p:nvGraphicFramePr>
        <p:xfrm>
          <a:off x="8972550" y="3936791"/>
          <a:ext cx="254000" cy="723900"/>
        </p:xfrm>
        <a:graphic>
          <a:graphicData uri="http://schemas.openxmlformats.org/presentationml/2006/ole">
            <mc:AlternateContent xmlns:mc="http://schemas.openxmlformats.org/markup-compatibility/2006">
              <mc:Choice xmlns:v="urn:schemas-microsoft-com:vml" Requires="v">
                <p:oleObj name="Equation" r:id="rId10" imgW="253800" imgH="723600" progId="Equation.DSMT4">
                  <p:embed/>
                </p:oleObj>
              </mc:Choice>
              <mc:Fallback>
                <p:oleObj name="Equation" r:id="rId10" imgW="253800" imgH="723600" progId="Equation.DSMT4">
                  <p:embed/>
                  <p:pic>
                    <p:nvPicPr>
                      <p:cNvPr id="30" name="Object 29">
                        <a:extLst>
                          <a:ext uri="{FF2B5EF4-FFF2-40B4-BE49-F238E27FC236}">
                            <a16:creationId xmlns:a16="http://schemas.microsoft.com/office/drawing/2014/main" id="{D5F87EED-E295-4F85-AD81-78EA67BA6847}"/>
                          </a:ext>
                        </a:extLst>
                      </p:cNvPr>
                      <p:cNvPicPr/>
                      <p:nvPr/>
                    </p:nvPicPr>
                    <p:blipFill>
                      <a:blip r:embed="rId11"/>
                      <a:stretch>
                        <a:fillRect/>
                      </a:stretch>
                    </p:blipFill>
                    <p:spPr>
                      <a:xfrm>
                        <a:off x="8972550" y="3936791"/>
                        <a:ext cx="254000" cy="72390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6C0D2156-1B94-47AC-B851-2CF26967407D}"/>
              </a:ext>
            </a:extLst>
          </p:cNvPr>
          <p:cNvSpPr/>
          <p:nvPr/>
        </p:nvSpPr>
        <p:spPr>
          <a:xfrm>
            <a:off x="8925295" y="3767138"/>
            <a:ext cx="330199" cy="48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7DBC651C-77A2-43BC-8717-62282CE745B5}"/>
              </a:ext>
            </a:extLst>
          </p:cNvPr>
          <p:cNvSpPr/>
          <p:nvPr/>
        </p:nvSpPr>
        <p:spPr>
          <a:xfrm>
            <a:off x="8925295" y="4371936"/>
            <a:ext cx="330198"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EB038B18-6793-406F-A3A8-9DCC57415279}"/>
              </a:ext>
            </a:extLst>
          </p:cNvPr>
          <p:cNvSpPr txBox="1">
            <a:spLocks/>
          </p:cNvSpPr>
          <p:nvPr/>
        </p:nvSpPr>
        <p:spPr>
          <a:xfrm>
            <a:off x="623888" y="4828923"/>
            <a:ext cx="8602662"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is the denominator in each fraction? </a:t>
            </a:r>
            <a:r>
              <a:rPr kumimoji="0" lang="en-GB" sz="1800" b="0" i="1" u="none" strike="noStrike" kern="1200" cap="none" spc="0" normalizeH="0" baseline="0" noProof="0" dirty="0">
                <a:ln>
                  <a:noFill/>
                </a:ln>
                <a:solidFill>
                  <a:srgbClr val="585858"/>
                </a:solidFill>
                <a:effectLst/>
                <a:uLnTx/>
                <a:uFillTx/>
                <a:latin typeface="Arial"/>
                <a:ea typeface="+mn-ea"/>
                <a:cs typeface="+mn-cs"/>
              </a:rPr>
              <a:t>The denominator is… because the whole is divided into…</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is the numerator in each fraction? </a:t>
            </a:r>
            <a:r>
              <a:rPr kumimoji="0" lang="en-GB" sz="1800" b="0" i="1" u="none" strike="noStrike" kern="1200" cap="none" spc="0" normalizeH="0" baseline="0" noProof="0" dirty="0">
                <a:ln>
                  <a:noFill/>
                </a:ln>
                <a:solidFill>
                  <a:srgbClr val="585858"/>
                </a:solidFill>
                <a:effectLst/>
                <a:uLnTx/>
                <a:uFillTx/>
                <a:latin typeface="Arial"/>
                <a:ea typeface="+mn-ea"/>
                <a:cs typeface="+mn-cs"/>
              </a:rPr>
              <a:t>The numerator is… because…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579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20"/>
                                        </p:tgtEl>
                                      </p:cBhvr>
                                    </p:animEffect>
                                    <p:set>
                                      <p:cBhvr>
                                        <p:cTn id="27" dur="1" fill="hold">
                                          <p:stCondLst>
                                            <p:cond delay="499"/>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26"/>
                                        </p:tgtEl>
                                      </p:cBhvr>
                                    </p:animEffect>
                                    <p:set>
                                      <p:cBhvr>
                                        <p:cTn id="42" dur="1" fill="hold">
                                          <p:stCondLst>
                                            <p:cond delay="499"/>
                                          </p:stCondLst>
                                        </p:cTn>
                                        <p:tgtEl>
                                          <p:spTgt spid="2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32"/>
                                        </p:tgtEl>
                                      </p:cBhvr>
                                    </p:animEffect>
                                    <p:set>
                                      <p:cBhvr>
                                        <p:cTn id="57" dur="1" fill="hold">
                                          <p:stCondLst>
                                            <p:cond delay="499"/>
                                          </p:stCondLst>
                                        </p:cTn>
                                        <p:tgtEl>
                                          <p:spTgt spid="32"/>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31"/>
                                        </p:tgtEl>
                                      </p:cBhvr>
                                    </p:animEffect>
                                    <p:set>
                                      <p:cBhvr>
                                        <p:cTn id="62"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animBg="1"/>
      <p:bldP spid="20" grpId="0" animBg="1"/>
      <p:bldP spid="25" grpId="0" animBg="1"/>
      <p:bldP spid="26" grpId="0" animBg="1"/>
      <p:bldP spid="31"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500D9-2B5F-4007-B4CE-FCCBAA601F0C}"/>
              </a:ext>
            </a:extLst>
          </p:cNvPr>
          <p:cNvSpPr>
            <a:spLocks noGrp="1"/>
          </p:cNvSpPr>
          <p:nvPr>
            <p:ph type="title"/>
          </p:nvPr>
        </p:nvSpPr>
        <p:spPr/>
        <p:txBody>
          <a:bodyPr/>
          <a:lstStyle/>
          <a:p>
            <a:r>
              <a:rPr lang="en-GB" dirty="0"/>
              <a:t>3F-1 Use and understand fraction notation</a:t>
            </a:r>
          </a:p>
        </p:txBody>
      </p:sp>
      <p:sp>
        <p:nvSpPr>
          <p:cNvPr id="16" name="TextBox 15">
            <a:extLst>
              <a:ext uri="{FF2B5EF4-FFF2-40B4-BE49-F238E27FC236}">
                <a16:creationId xmlns:a16="http://schemas.microsoft.com/office/drawing/2014/main" id="{5980B9A3-CD59-4144-8EA0-A760E962E12C}"/>
              </a:ext>
            </a:extLst>
          </p:cNvPr>
          <p:cNvSpPr txBox="1"/>
          <p:nvPr/>
        </p:nvSpPr>
        <p:spPr>
          <a:xfrm>
            <a:off x="8718626" y="2410667"/>
            <a:ext cx="3311450" cy="2062103"/>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Which name matches which </a:t>
            </a:r>
            <a:r>
              <a:rPr kumimoji="0" lang="en-GB" sz="2000" b="0" i="0" u="none" strike="noStrike" kern="1200" cap="none" spc="0" normalizeH="0" baseline="0" noProof="0" dirty="0">
                <a:ln>
                  <a:noFill/>
                </a:ln>
                <a:solidFill>
                  <a:srgbClr val="585858"/>
                </a:solidFill>
                <a:effectLst/>
                <a:uLnTx/>
                <a:uFillTx/>
                <a:latin typeface="Arial"/>
                <a:ea typeface="+mn-ea"/>
                <a:cs typeface="+mn-cs"/>
              </a:rPr>
              <a:t>shape</a:t>
            </a:r>
            <a:r>
              <a:rPr kumimoji="0" lang="en-GB" sz="2000" b="0" i="0"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 </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Are there any clues?</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Can you explain your thinking to someone else?</a:t>
            </a:r>
          </a:p>
        </p:txBody>
      </p:sp>
      <p:pic>
        <p:nvPicPr>
          <p:cNvPr id="5" name="Picture 4">
            <a:extLst>
              <a:ext uri="{FF2B5EF4-FFF2-40B4-BE49-F238E27FC236}">
                <a16:creationId xmlns:a16="http://schemas.microsoft.com/office/drawing/2014/main" id="{558DB818-5B3D-4AFB-8E58-B8C7B8448294}"/>
              </a:ext>
            </a:extLst>
          </p:cNvPr>
          <p:cNvPicPr>
            <a:picLocks noChangeAspect="1"/>
          </p:cNvPicPr>
          <p:nvPr/>
        </p:nvPicPr>
        <p:blipFill rotWithShape="1">
          <a:blip r:embed="rId3">
            <a:extLst>
              <a:ext uri="{28A0092B-C50C-407E-A947-70E740481C1C}">
                <a14:useLocalDpi xmlns:a14="http://schemas.microsoft.com/office/drawing/2010/main" val="0"/>
              </a:ext>
            </a:extLst>
          </a:blip>
          <a:srcRect b="-9287"/>
          <a:stretch/>
        </p:blipFill>
        <p:spPr>
          <a:xfrm>
            <a:off x="537970" y="1354970"/>
            <a:ext cx="7907446" cy="2012924"/>
          </a:xfrm>
          <a:prstGeom prst="rect">
            <a:avLst/>
          </a:prstGeom>
        </p:spPr>
      </p:pic>
      <p:graphicFrame>
        <p:nvGraphicFramePr>
          <p:cNvPr id="21" name="Object 20">
            <a:extLst>
              <a:ext uri="{FF2B5EF4-FFF2-40B4-BE49-F238E27FC236}">
                <a16:creationId xmlns:a16="http://schemas.microsoft.com/office/drawing/2014/main" id="{6DCDF20F-0EAA-45FA-8F06-02DEE6CE0B83}"/>
              </a:ext>
            </a:extLst>
          </p:cNvPr>
          <p:cNvGraphicFramePr>
            <a:graphicFrameLocks noChangeAspect="1"/>
          </p:cNvGraphicFramePr>
          <p:nvPr/>
        </p:nvGraphicFramePr>
        <p:xfrm>
          <a:off x="1153944" y="3586965"/>
          <a:ext cx="241300" cy="736600"/>
        </p:xfrm>
        <a:graphic>
          <a:graphicData uri="http://schemas.openxmlformats.org/presentationml/2006/ole">
            <mc:AlternateContent xmlns:mc="http://schemas.openxmlformats.org/markup-compatibility/2006">
              <mc:Choice xmlns:v="urn:schemas-microsoft-com:vml" Requires="v">
                <p:oleObj name="Equation" r:id="rId4" imgW="241200" imgH="736560" progId="Equation.DSMT4">
                  <p:embed/>
                </p:oleObj>
              </mc:Choice>
              <mc:Fallback>
                <p:oleObj name="Equation" r:id="rId4" imgW="241200" imgH="736560" progId="Equation.DSMT4">
                  <p:embed/>
                  <p:pic>
                    <p:nvPicPr>
                      <p:cNvPr id="21" name="Object 20">
                        <a:extLst>
                          <a:ext uri="{FF2B5EF4-FFF2-40B4-BE49-F238E27FC236}">
                            <a16:creationId xmlns:a16="http://schemas.microsoft.com/office/drawing/2014/main" id="{6DCDF20F-0EAA-45FA-8F06-02DEE6CE0B83}"/>
                          </a:ext>
                        </a:extLst>
                      </p:cNvPr>
                      <p:cNvPicPr/>
                      <p:nvPr/>
                    </p:nvPicPr>
                    <p:blipFill>
                      <a:blip r:embed="rId5"/>
                      <a:stretch>
                        <a:fillRect/>
                      </a:stretch>
                    </p:blipFill>
                    <p:spPr>
                      <a:xfrm>
                        <a:off x="1153944" y="3586965"/>
                        <a:ext cx="241300" cy="736600"/>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C3203492-9D4C-4462-82C9-87B165FE79C2}"/>
              </a:ext>
            </a:extLst>
          </p:cNvPr>
          <p:cNvGraphicFramePr>
            <a:graphicFrameLocks noChangeAspect="1"/>
          </p:cNvGraphicFramePr>
          <p:nvPr/>
        </p:nvGraphicFramePr>
        <p:xfrm>
          <a:off x="2924501" y="3596381"/>
          <a:ext cx="254000" cy="736600"/>
        </p:xfrm>
        <a:graphic>
          <a:graphicData uri="http://schemas.openxmlformats.org/presentationml/2006/ole">
            <mc:AlternateContent xmlns:mc="http://schemas.openxmlformats.org/markup-compatibility/2006">
              <mc:Choice xmlns:v="urn:schemas-microsoft-com:vml" Requires="v">
                <p:oleObj name="Equation" r:id="rId6" imgW="253800" imgH="736560" progId="Equation.DSMT4">
                  <p:embed/>
                </p:oleObj>
              </mc:Choice>
              <mc:Fallback>
                <p:oleObj name="Equation" r:id="rId6" imgW="253800" imgH="736560" progId="Equation.DSMT4">
                  <p:embed/>
                  <p:pic>
                    <p:nvPicPr>
                      <p:cNvPr id="27" name="Object 26">
                        <a:extLst>
                          <a:ext uri="{FF2B5EF4-FFF2-40B4-BE49-F238E27FC236}">
                            <a16:creationId xmlns:a16="http://schemas.microsoft.com/office/drawing/2014/main" id="{C3203492-9D4C-4462-82C9-87B165FE79C2}"/>
                          </a:ext>
                        </a:extLst>
                      </p:cNvPr>
                      <p:cNvPicPr/>
                      <p:nvPr/>
                    </p:nvPicPr>
                    <p:blipFill>
                      <a:blip r:embed="rId7"/>
                      <a:stretch>
                        <a:fillRect/>
                      </a:stretch>
                    </p:blipFill>
                    <p:spPr>
                      <a:xfrm>
                        <a:off x="2924501" y="3596381"/>
                        <a:ext cx="254000" cy="7366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4C252D6A-6500-4B41-BC9C-CAC71A4D551C}"/>
              </a:ext>
            </a:extLst>
          </p:cNvPr>
          <p:cNvGraphicFramePr>
            <a:graphicFrameLocks noChangeAspect="1"/>
          </p:cNvGraphicFramePr>
          <p:nvPr/>
        </p:nvGraphicFramePr>
        <p:xfrm>
          <a:off x="4691766" y="3590030"/>
          <a:ext cx="241300" cy="736600"/>
        </p:xfrm>
        <a:graphic>
          <a:graphicData uri="http://schemas.openxmlformats.org/presentationml/2006/ole">
            <mc:AlternateContent xmlns:mc="http://schemas.openxmlformats.org/markup-compatibility/2006">
              <mc:Choice xmlns:v="urn:schemas-microsoft-com:vml" Requires="v">
                <p:oleObj name="Equation" r:id="rId8" imgW="241200" imgH="736560" progId="Equation.DSMT4">
                  <p:embed/>
                </p:oleObj>
              </mc:Choice>
              <mc:Fallback>
                <p:oleObj name="Equation" r:id="rId8" imgW="241200" imgH="736560" progId="Equation.DSMT4">
                  <p:embed/>
                  <p:pic>
                    <p:nvPicPr>
                      <p:cNvPr id="33" name="Object 32">
                        <a:extLst>
                          <a:ext uri="{FF2B5EF4-FFF2-40B4-BE49-F238E27FC236}">
                            <a16:creationId xmlns:a16="http://schemas.microsoft.com/office/drawing/2014/main" id="{4C252D6A-6500-4B41-BC9C-CAC71A4D551C}"/>
                          </a:ext>
                        </a:extLst>
                      </p:cNvPr>
                      <p:cNvPicPr/>
                      <p:nvPr/>
                    </p:nvPicPr>
                    <p:blipFill>
                      <a:blip r:embed="rId9"/>
                      <a:stretch>
                        <a:fillRect/>
                      </a:stretch>
                    </p:blipFill>
                    <p:spPr>
                      <a:xfrm>
                        <a:off x="4691766" y="3590030"/>
                        <a:ext cx="241300" cy="736600"/>
                      </a:xfrm>
                      <a:prstGeom prst="rect">
                        <a:avLst/>
                      </a:prstGeom>
                    </p:spPr>
                  </p:pic>
                </p:oleObj>
              </mc:Fallback>
            </mc:AlternateContent>
          </a:graphicData>
        </a:graphic>
      </p:graphicFrame>
      <p:graphicFrame>
        <p:nvGraphicFramePr>
          <p:cNvPr id="36" name="Object 35">
            <a:extLst>
              <a:ext uri="{FF2B5EF4-FFF2-40B4-BE49-F238E27FC236}">
                <a16:creationId xmlns:a16="http://schemas.microsoft.com/office/drawing/2014/main" id="{50706B99-7F0A-4F39-8F43-05EB7B55F535}"/>
              </a:ext>
            </a:extLst>
          </p:cNvPr>
          <p:cNvGraphicFramePr>
            <a:graphicFrameLocks noChangeAspect="1"/>
          </p:cNvGraphicFramePr>
          <p:nvPr/>
        </p:nvGraphicFramePr>
        <p:xfrm>
          <a:off x="6359241" y="3590249"/>
          <a:ext cx="254000" cy="723900"/>
        </p:xfrm>
        <a:graphic>
          <a:graphicData uri="http://schemas.openxmlformats.org/presentationml/2006/ole">
            <mc:AlternateContent xmlns:mc="http://schemas.openxmlformats.org/markup-compatibility/2006">
              <mc:Choice xmlns:v="urn:schemas-microsoft-com:vml" Requires="v">
                <p:oleObj name="Equation" r:id="rId10" imgW="253800" imgH="723600" progId="Equation.DSMT4">
                  <p:embed/>
                </p:oleObj>
              </mc:Choice>
              <mc:Fallback>
                <p:oleObj name="Equation" r:id="rId10" imgW="253800" imgH="723600" progId="Equation.DSMT4">
                  <p:embed/>
                  <p:pic>
                    <p:nvPicPr>
                      <p:cNvPr id="36" name="Object 35">
                        <a:extLst>
                          <a:ext uri="{FF2B5EF4-FFF2-40B4-BE49-F238E27FC236}">
                            <a16:creationId xmlns:a16="http://schemas.microsoft.com/office/drawing/2014/main" id="{50706B99-7F0A-4F39-8F43-05EB7B55F535}"/>
                          </a:ext>
                        </a:extLst>
                      </p:cNvPr>
                      <p:cNvPicPr/>
                      <p:nvPr/>
                    </p:nvPicPr>
                    <p:blipFill>
                      <a:blip r:embed="rId11"/>
                      <a:stretch>
                        <a:fillRect/>
                      </a:stretch>
                    </p:blipFill>
                    <p:spPr>
                      <a:xfrm>
                        <a:off x="6359241" y="3590249"/>
                        <a:ext cx="254000" cy="7239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7DE9F0D-CFDB-4D47-9B36-78B153FBBBE9}"/>
              </a:ext>
            </a:extLst>
          </p:cNvPr>
          <p:cNvGraphicFramePr>
            <a:graphicFrameLocks noChangeAspect="1"/>
          </p:cNvGraphicFramePr>
          <p:nvPr/>
        </p:nvGraphicFramePr>
        <p:xfrm>
          <a:off x="7868306" y="3610996"/>
          <a:ext cx="228600" cy="723900"/>
        </p:xfrm>
        <a:graphic>
          <a:graphicData uri="http://schemas.openxmlformats.org/presentationml/2006/ole">
            <mc:AlternateContent xmlns:mc="http://schemas.openxmlformats.org/markup-compatibility/2006">
              <mc:Choice xmlns:v="urn:schemas-microsoft-com:vml" Requires="v">
                <p:oleObj name="Equation" r:id="rId12" imgW="228600" imgH="723600" progId="Equation.DSMT4">
                  <p:embed/>
                </p:oleObj>
              </mc:Choice>
              <mc:Fallback>
                <p:oleObj name="Equation" r:id="rId12" imgW="228600" imgH="723600" progId="Equation.DSMT4">
                  <p:embed/>
                  <p:pic>
                    <p:nvPicPr>
                      <p:cNvPr id="6" name="Object 5">
                        <a:extLst>
                          <a:ext uri="{FF2B5EF4-FFF2-40B4-BE49-F238E27FC236}">
                            <a16:creationId xmlns:a16="http://schemas.microsoft.com/office/drawing/2014/main" id="{87DE9F0D-CFDB-4D47-9B36-78B153FBBBE9}"/>
                          </a:ext>
                        </a:extLst>
                      </p:cNvPr>
                      <p:cNvPicPr/>
                      <p:nvPr/>
                    </p:nvPicPr>
                    <p:blipFill>
                      <a:blip r:embed="rId13"/>
                      <a:stretch>
                        <a:fillRect/>
                      </a:stretch>
                    </p:blipFill>
                    <p:spPr>
                      <a:xfrm>
                        <a:off x="7868306" y="3610996"/>
                        <a:ext cx="228600" cy="723900"/>
                      </a:xfrm>
                      <a:prstGeom prst="rect">
                        <a:avLst/>
                      </a:prstGeom>
                    </p:spPr>
                  </p:pic>
                </p:oleObj>
              </mc:Fallback>
            </mc:AlternateContent>
          </a:graphicData>
        </a:graphic>
      </p:graphicFrame>
      <p:sp>
        <p:nvSpPr>
          <p:cNvPr id="51" name="TextBox 50">
            <a:extLst>
              <a:ext uri="{FF2B5EF4-FFF2-40B4-BE49-F238E27FC236}">
                <a16:creationId xmlns:a16="http://schemas.microsoft.com/office/drawing/2014/main" id="{B117E192-61EF-407C-9E8C-6CCF657824D6}"/>
              </a:ext>
            </a:extLst>
          </p:cNvPr>
          <p:cNvSpPr txBox="1"/>
          <p:nvPr/>
        </p:nvSpPr>
        <p:spPr>
          <a:xfrm>
            <a:off x="472899" y="5379922"/>
            <a:ext cx="177690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one-quarter</a:t>
            </a:r>
          </a:p>
        </p:txBody>
      </p:sp>
      <p:sp>
        <p:nvSpPr>
          <p:cNvPr id="55" name="TextBox 54">
            <a:extLst>
              <a:ext uri="{FF2B5EF4-FFF2-40B4-BE49-F238E27FC236}">
                <a16:creationId xmlns:a16="http://schemas.microsoft.com/office/drawing/2014/main" id="{05689412-F0D4-4473-BC25-BD94A6ABA717}"/>
              </a:ext>
            </a:extLst>
          </p:cNvPr>
          <p:cNvSpPr txBox="1"/>
          <p:nvPr/>
        </p:nvSpPr>
        <p:spPr>
          <a:xfrm>
            <a:off x="2251913" y="5164856"/>
            <a:ext cx="177690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one-third</a:t>
            </a:r>
          </a:p>
        </p:txBody>
      </p:sp>
      <p:sp>
        <p:nvSpPr>
          <p:cNvPr id="57" name="TextBox 56">
            <a:extLst>
              <a:ext uri="{FF2B5EF4-FFF2-40B4-BE49-F238E27FC236}">
                <a16:creationId xmlns:a16="http://schemas.microsoft.com/office/drawing/2014/main" id="{9D69B0E0-2E1B-42BC-B9D8-D9A970FE4C75}"/>
              </a:ext>
            </a:extLst>
          </p:cNvPr>
          <p:cNvSpPr txBox="1"/>
          <p:nvPr/>
        </p:nvSpPr>
        <p:spPr>
          <a:xfrm>
            <a:off x="3829736" y="5594989"/>
            <a:ext cx="177690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one-half</a:t>
            </a:r>
          </a:p>
        </p:txBody>
      </p:sp>
      <p:sp>
        <p:nvSpPr>
          <p:cNvPr id="59" name="TextBox 58">
            <a:extLst>
              <a:ext uri="{FF2B5EF4-FFF2-40B4-BE49-F238E27FC236}">
                <a16:creationId xmlns:a16="http://schemas.microsoft.com/office/drawing/2014/main" id="{E763DEDA-045E-442E-8E31-73EC11AD4EA6}"/>
              </a:ext>
            </a:extLst>
          </p:cNvPr>
          <p:cNvSpPr txBox="1"/>
          <p:nvPr/>
        </p:nvSpPr>
        <p:spPr>
          <a:xfrm>
            <a:off x="5411773" y="5164856"/>
            <a:ext cx="177690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one-sixth</a:t>
            </a:r>
          </a:p>
        </p:txBody>
      </p:sp>
      <p:sp>
        <p:nvSpPr>
          <p:cNvPr id="61" name="TextBox 60">
            <a:extLst>
              <a:ext uri="{FF2B5EF4-FFF2-40B4-BE49-F238E27FC236}">
                <a16:creationId xmlns:a16="http://schemas.microsoft.com/office/drawing/2014/main" id="{12980980-D700-4578-B6D9-D3C256AA4EAA}"/>
              </a:ext>
            </a:extLst>
          </p:cNvPr>
          <p:cNvSpPr txBox="1"/>
          <p:nvPr/>
        </p:nvSpPr>
        <p:spPr>
          <a:xfrm>
            <a:off x="6979853" y="5546677"/>
            <a:ext cx="1776907"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one-fifth</a:t>
            </a:r>
          </a:p>
        </p:txBody>
      </p:sp>
    </p:spTree>
    <p:extLst>
      <p:ext uri="{BB962C8B-B14F-4D97-AF65-F5344CB8AC3E}">
        <p14:creationId xmlns:p14="http://schemas.microsoft.com/office/powerpoint/2010/main" val="156395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2.08333E-6 -4.07407E-6 L -0.15794 -0.05486 " pathEditMode="relative" rAng="0" ptsTypes="AA">
                                      <p:cBhvr>
                                        <p:cTn id="6" dur="2000" fill="hold"/>
                                        <p:tgtEl>
                                          <p:spTgt spid="55"/>
                                        </p:tgtEl>
                                        <p:attrNameLst>
                                          <p:attrName>ppt_x</p:attrName>
                                          <p:attrName>ppt_y</p:attrName>
                                        </p:attrNameLst>
                                      </p:cBhvr>
                                      <p:rCtr x="-7904" y="-2755"/>
                                    </p:animMotion>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grpId="0" nodeType="clickEffect">
                                  <p:stCondLst>
                                    <p:cond delay="0"/>
                                  </p:stCondLst>
                                  <p:childTnLst>
                                    <p:animMotion origin="layout" path="M -2.5E-6 -1.11111E-6 L -0.39023 -0.11065 " pathEditMode="relative" rAng="0" ptsTypes="AA">
                                      <p:cBhvr>
                                        <p:cTn id="10" dur="2000" fill="hold"/>
                                        <p:tgtEl>
                                          <p:spTgt spid="61"/>
                                        </p:tgtEl>
                                        <p:attrNameLst>
                                          <p:attrName>ppt_x</p:attrName>
                                          <p:attrName>ppt_y</p:attrName>
                                        </p:attrNameLst>
                                      </p:cBhvr>
                                      <p:rCtr x="-19518" y="-5532"/>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grpId="0" nodeType="clickEffect">
                                  <p:stCondLst>
                                    <p:cond delay="0"/>
                                  </p:stCondLst>
                                  <p:childTnLst>
                                    <p:animMotion origin="layout" path="M 3.33333E-6 -4.07407E-6 L -0.12149 -0.05486 " pathEditMode="relative" rAng="0" ptsTypes="AA">
                                      <p:cBhvr>
                                        <p:cTn id="14" dur="2000" fill="hold"/>
                                        <p:tgtEl>
                                          <p:spTgt spid="59"/>
                                        </p:tgtEl>
                                        <p:attrNameLst>
                                          <p:attrName>ppt_x</p:attrName>
                                          <p:attrName>ppt_y</p:attrName>
                                        </p:attrNameLst>
                                      </p:cBhvr>
                                      <p:rCtr x="-6081" y="-2755"/>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grpId="0" nodeType="clickEffect">
                                  <p:stCondLst>
                                    <p:cond delay="0"/>
                                  </p:stCondLst>
                                  <p:childTnLst>
                                    <p:animMotion origin="layout" path="M 1.38778E-17 4.44444E-6 L 0.41901 -0.1176 " pathEditMode="relative" rAng="0" ptsTypes="AA">
                                      <p:cBhvr>
                                        <p:cTn id="18" dur="2000" fill="hold"/>
                                        <p:tgtEl>
                                          <p:spTgt spid="51"/>
                                        </p:tgtEl>
                                        <p:attrNameLst>
                                          <p:attrName>ppt_x</p:attrName>
                                          <p:attrName>ppt_y</p:attrName>
                                        </p:attrNameLst>
                                      </p:cBhvr>
                                      <p:rCtr x="20951" y="-5880"/>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grpId="0" nodeType="clickEffect">
                                  <p:stCondLst>
                                    <p:cond delay="0"/>
                                  </p:stCondLst>
                                  <p:childTnLst>
                                    <p:animMotion origin="layout" path="M 8.33333E-7 4.44444E-6 L 0.27409 -0.11968 " pathEditMode="relative" rAng="0" ptsTypes="AA">
                                      <p:cBhvr>
                                        <p:cTn id="22" dur="2000" fill="hold"/>
                                        <p:tgtEl>
                                          <p:spTgt spid="57"/>
                                        </p:tgtEl>
                                        <p:attrNameLst>
                                          <p:attrName>ppt_x</p:attrName>
                                          <p:attrName>ppt_y</p:attrName>
                                        </p:attrNameLst>
                                      </p:cBhvr>
                                      <p:rCtr x="13698" y="-5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5" grpId="0"/>
      <p:bldP spid="57" grpId="0"/>
      <p:bldP spid="59" grpId="0"/>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286615-7DF9-4631-82D6-5FA914F77F9D}"/>
              </a:ext>
            </a:extLst>
          </p:cNvPr>
          <p:cNvSpPr>
            <a:spLocks noGrp="1"/>
          </p:cNvSpPr>
          <p:nvPr>
            <p:ph type="title"/>
          </p:nvPr>
        </p:nvSpPr>
        <p:spPr/>
        <p:txBody>
          <a:bodyPr/>
          <a:lstStyle/>
          <a:p>
            <a:r>
              <a:rPr lang="en-GB" dirty="0"/>
              <a:t>3F-1 Use and understand fraction notation</a:t>
            </a:r>
          </a:p>
        </p:txBody>
      </p:sp>
      <p:pic>
        <p:nvPicPr>
          <p:cNvPr id="5" name="Picture 4">
            <a:extLst>
              <a:ext uri="{FF2B5EF4-FFF2-40B4-BE49-F238E27FC236}">
                <a16:creationId xmlns:a16="http://schemas.microsoft.com/office/drawing/2014/main" id="{226CD6C3-8215-40B9-9112-7A4A5ABA0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78592"/>
            <a:ext cx="6662245" cy="4037971"/>
          </a:xfrm>
          <a:prstGeom prst="rect">
            <a:avLst/>
          </a:prstGeom>
        </p:spPr>
      </p:pic>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1343D504-7B1A-4E2B-96C3-7E91B1FFA16F}"/>
                  </a:ext>
                </a:extLst>
              </p:cNvPr>
              <p:cNvSpPr txBox="1">
                <a:spLocks/>
              </p:cNvSpPr>
              <p:nvPr/>
            </p:nvSpPr>
            <p:spPr>
              <a:xfrm>
                <a:off x="6177724" y="1232850"/>
                <a:ext cx="5280851" cy="334178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Practise moving between the name, written notation and visual representation for a fraction.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 we say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7</m:t>
                        </m:r>
                      </m:den>
                    </m:f>
                  </m:oMath>
                </a14:m>
                <a:r>
                  <a:rPr kumimoji="0" lang="en-GB" sz="2000" b="0" i="0" u="none" strike="noStrike" kern="1200" cap="none" spc="0" normalizeH="0" noProof="0" dirty="0">
                    <a:ln>
                      <a:noFill/>
                    </a:ln>
                    <a:solidFill>
                      <a:srgbClr val="585858"/>
                    </a:solidFill>
                    <a:effectLst/>
                    <a:uLnTx/>
                    <a:uFillTx/>
                    <a:latin typeface="Arial"/>
                    <a:ea typeface="+mn-ea"/>
                    <a:cs typeface="+mn-cs"/>
                  </a:rPr>
                  <a:t> in words</a:t>
                </a:r>
                <a:r>
                  <a:rPr kumimoji="0" lang="en-GB" sz="2000" b="0" i="0" u="none" strike="noStrike" kern="1200" cap="none" spc="0" normalizeH="0" baseline="0" noProof="0" dirty="0">
                    <a:ln>
                      <a:noFill/>
                    </a:ln>
                    <a:solidFill>
                      <a:srgbClr val="585858"/>
                    </a:solidFill>
                    <a:effectLst/>
                    <a:uLnTx/>
                    <a:uFillTx/>
                    <a:latin typeface="Arial"/>
                    <a:ea typeface="+mn-ea"/>
                    <a:cs typeface="+mn-cs"/>
                  </a:rPr>
                  <a: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do we write one-twelfth. As you write, use the sentences again: </a:t>
                </a:r>
                <a:r>
                  <a:rPr kumimoji="0" lang="en-GB" sz="20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The whole has been divided... </a:t>
                </a:r>
                <a:r>
                  <a:rPr kumimoji="0" lang="en-GB" sz="2000" b="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Make some cards like these of different unit fractions and play a matching game by turning the cards over.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Who is the first to collect a whole set of three matching cards?</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10" name="Content Placeholder 2">
                <a:extLst>
                  <a:ext uri="{FF2B5EF4-FFF2-40B4-BE49-F238E27FC236}">
                    <a16:creationId xmlns:a16="http://schemas.microsoft.com/office/drawing/2014/main" id="{1343D504-7B1A-4E2B-96C3-7E91B1FFA16F}"/>
                  </a:ext>
                </a:extLst>
              </p:cNvPr>
              <p:cNvSpPr txBox="1">
                <a:spLocks noRot="1" noChangeAspect="1" noMove="1" noResize="1" noEditPoints="1" noAdjustHandles="1" noChangeArrowheads="1" noChangeShapeType="1" noTextEdit="1"/>
              </p:cNvSpPr>
              <p:nvPr/>
            </p:nvSpPr>
            <p:spPr>
              <a:xfrm>
                <a:off x="6177724" y="1232850"/>
                <a:ext cx="5280851" cy="3341781"/>
              </a:xfrm>
              <a:prstGeom prst="rect">
                <a:avLst/>
              </a:prstGeom>
              <a:blipFill>
                <a:blip r:embed="rId4"/>
                <a:stretch>
                  <a:fillRect l="-1038" r="-2191" b="-59307"/>
                </a:stretch>
              </a:blipFill>
            </p:spPr>
            <p:txBody>
              <a:bodyPr/>
              <a:lstStyle/>
              <a:p>
                <a:r>
                  <a:rPr lang="en-GB">
                    <a:noFill/>
                  </a:rPr>
                  <a:t> </a:t>
                </a:r>
              </a:p>
            </p:txBody>
          </p:sp>
        </mc:Fallback>
      </mc:AlternateContent>
    </p:spTree>
    <p:extLst>
      <p:ext uri="{BB962C8B-B14F-4D97-AF65-F5344CB8AC3E}">
        <p14:creationId xmlns:p14="http://schemas.microsoft.com/office/powerpoint/2010/main" val="4056535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F096D69-48A0-4787-9AD2-956064F1FDEA}"/>
              </a:ext>
            </a:extLst>
          </p:cNvPr>
          <p:cNvSpPr txBox="1">
            <a:spLocks/>
          </p:cNvSpPr>
          <p:nvPr/>
        </p:nvSpPr>
        <p:spPr>
          <a:xfrm>
            <a:off x="616743" y="3169564"/>
            <a:ext cx="1095851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many equal parts has the whole ribbon been divided into?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What fraction of the whole ribbon is each equal part?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How much of the ribbon has been cut off?</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You could try folding some paper strips into equal parts and cutting one part off.</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30537D91-82C7-4DF6-A677-69792DB436CE}"/>
              </a:ext>
            </a:extLst>
          </p:cNvPr>
          <p:cNvSpPr>
            <a:spLocks noGrp="1"/>
          </p:cNvSpPr>
          <p:nvPr>
            <p:ph type="title"/>
          </p:nvPr>
        </p:nvSpPr>
        <p:spPr/>
        <p:txBody>
          <a:bodyPr/>
          <a:lstStyle/>
          <a:p>
            <a:r>
              <a:rPr lang="en-GB" dirty="0"/>
              <a:t>3F-1 Use and understand fraction notation</a:t>
            </a:r>
          </a:p>
        </p:txBody>
      </p:sp>
      <p:pic>
        <p:nvPicPr>
          <p:cNvPr id="5" name="Picture 4">
            <a:extLst>
              <a:ext uri="{FF2B5EF4-FFF2-40B4-BE49-F238E27FC236}">
                <a16:creationId xmlns:a16="http://schemas.microsoft.com/office/drawing/2014/main" id="{68F9A0A6-6B12-4ED5-BF47-B468CE763A7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1331259"/>
            <a:ext cx="6599292" cy="1156442"/>
          </a:xfrm>
          <a:prstGeom prst="rect">
            <a:avLst/>
          </a:prstGeom>
        </p:spPr>
      </p:pic>
      <p:pic>
        <p:nvPicPr>
          <p:cNvPr id="28" name="Picture 27">
            <a:extLst>
              <a:ext uri="{FF2B5EF4-FFF2-40B4-BE49-F238E27FC236}">
                <a16:creationId xmlns:a16="http://schemas.microsoft.com/office/drawing/2014/main" id="{E2C8F819-7E5B-47FD-ACA2-90CB52DD094C}"/>
              </a:ext>
            </a:extLst>
          </p:cNvPr>
          <p:cNvPicPr>
            <a:picLocks noChangeAspect="1"/>
          </p:cNvPicPr>
          <p:nvPr/>
        </p:nvPicPr>
        <p:blipFill rotWithShape="1">
          <a:blip r:embed="rId4">
            <a:extLst>
              <a:ext uri="{28A0092B-C50C-407E-A947-70E740481C1C}">
                <a14:useLocalDpi xmlns:a14="http://schemas.microsoft.com/office/drawing/2010/main" val="0"/>
              </a:ext>
            </a:extLst>
          </a:blip>
          <a:srcRect r="-15042"/>
          <a:stretch/>
        </p:blipFill>
        <p:spPr>
          <a:xfrm>
            <a:off x="8724901" y="1330332"/>
            <a:ext cx="1523999" cy="1177333"/>
          </a:xfrm>
          <a:prstGeom prst="rect">
            <a:avLst/>
          </a:prstGeom>
        </p:spPr>
      </p:pic>
      <p:pic>
        <p:nvPicPr>
          <p:cNvPr id="19" name="Picture 18">
            <a:extLst>
              <a:ext uri="{FF2B5EF4-FFF2-40B4-BE49-F238E27FC236}">
                <a16:creationId xmlns:a16="http://schemas.microsoft.com/office/drawing/2014/main" id="{B4457A74-3822-458A-86D5-8EC0CE7393E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311167" y="2215169"/>
            <a:ext cx="827465" cy="1156443"/>
          </a:xfrm>
          <a:prstGeom prst="rect">
            <a:avLst/>
          </a:prstGeom>
        </p:spPr>
      </p:pic>
      <p:pic>
        <p:nvPicPr>
          <p:cNvPr id="23" name="Picture 22">
            <a:extLst>
              <a:ext uri="{FF2B5EF4-FFF2-40B4-BE49-F238E27FC236}">
                <a16:creationId xmlns:a16="http://schemas.microsoft.com/office/drawing/2014/main" id="{5DE80992-0A04-4ADE-8B07-9C9D23DF41C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658100" y="1351931"/>
            <a:ext cx="1066801" cy="791504"/>
          </a:xfrm>
          <a:prstGeom prst="rect">
            <a:avLst/>
          </a:prstGeom>
        </p:spPr>
      </p:pic>
      <p:pic>
        <p:nvPicPr>
          <p:cNvPr id="8" name="Picture 7">
            <a:extLst>
              <a:ext uri="{FF2B5EF4-FFF2-40B4-BE49-F238E27FC236}">
                <a16:creationId xmlns:a16="http://schemas.microsoft.com/office/drawing/2014/main" id="{04A6FC20-7352-45E6-A56E-F71BCF89C9D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322320" y="1347327"/>
            <a:ext cx="5486401" cy="1275768"/>
          </a:xfrm>
          <a:prstGeom prst="rect">
            <a:avLst/>
          </a:prstGeom>
        </p:spPr>
      </p:pic>
      <p:pic>
        <p:nvPicPr>
          <p:cNvPr id="13" name="Picture 12">
            <a:extLst>
              <a:ext uri="{FF2B5EF4-FFF2-40B4-BE49-F238E27FC236}">
                <a16:creationId xmlns:a16="http://schemas.microsoft.com/office/drawing/2014/main" id="{E153BE31-01DA-4C46-92FB-C8CF41B78E3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161283" y="1331258"/>
            <a:ext cx="5921383" cy="1156442"/>
          </a:xfrm>
          <a:prstGeom prst="rect">
            <a:avLst/>
          </a:prstGeom>
        </p:spPr>
      </p:pic>
      <p:pic>
        <p:nvPicPr>
          <p:cNvPr id="18" name="Picture 17">
            <a:extLst>
              <a:ext uri="{FF2B5EF4-FFF2-40B4-BE49-F238E27FC236}">
                <a16:creationId xmlns:a16="http://schemas.microsoft.com/office/drawing/2014/main" id="{9A029CC8-A72D-47B3-A621-EDC35E66F934}"/>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8082664" y="1331258"/>
            <a:ext cx="1948054" cy="1156442"/>
          </a:xfrm>
          <a:prstGeom prst="rect">
            <a:avLst/>
          </a:prstGeom>
        </p:spPr>
      </p:pic>
      <p:pic>
        <p:nvPicPr>
          <p:cNvPr id="20" name="Picture 19">
            <a:extLst>
              <a:ext uri="{FF2B5EF4-FFF2-40B4-BE49-F238E27FC236}">
                <a16:creationId xmlns:a16="http://schemas.microsoft.com/office/drawing/2014/main" id="{CB651CC1-3BE1-4021-8211-4D97C7FC822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629408" y="2207056"/>
            <a:ext cx="827465" cy="1156443"/>
          </a:xfrm>
          <a:prstGeom prst="rect">
            <a:avLst/>
          </a:prstGeom>
        </p:spPr>
      </p:pic>
      <p:pic>
        <p:nvPicPr>
          <p:cNvPr id="21" name="Picture 20">
            <a:extLst>
              <a:ext uri="{FF2B5EF4-FFF2-40B4-BE49-F238E27FC236}">
                <a16:creationId xmlns:a16="http://schemas.microsoft.com/office/drawing/2014/main" id="{0EA55374-1F83-45FC-BD2F-1B1B232632B5}"/>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7255201" y="1351931"/>
            <a:ext cx="827465" cy="792000"/>
          </a:xfrm>
          <a:prstGeom prst="rect">
            <a:avLst/>
          </a:prstGeom>
        </p:spPr>
      </p:pic>
      <p:pic>
        <p:nvPicPr>
          <p:cNvPr id="22" name="Picture 21">
            <a:extLst>
              <a:ext uri="{FF2B5EF4-FFF2-40B4-BE49-F238E27FC236}">
                <a16:creationId xmlns:a16="http://schemas.microsoft.com/office/drawing/2014/main" id="{BD5CA31D-896C-43AA-B3D1-55F34C29B8C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3048000" y="1347327"/>
            <a:ext cx="5034665" cy="1019701"/>
          </a:xfrm>
          <a:prstGeom prst="rect">
            <a:avLst/>
          </a:prstGeom>
        </p:spPr>
      </p:pic>
      <p:sp>
        <p:nvSpPr>
          <p:cNvPr id="4" name="TextBox 19">
            <a:extLst>
              <a:ext uri="{FF2B5EF4-FFF2-40B4-BE49-F238E27FC236}">
                <a16:creationId xmlns:a16="http://schemas.microsoft.com/office/drawing/2014/main" id="{53790001-3C21-46B1-9A7B-DC77F08EB85E}"/>
              </a:ext>
            </a:extLst>
          </p:cNvPr>
          <p:cNvSpPr txBox="1"/>
          <p:nvPr/>
        </p:nvSpPr>
        <p:spPr>
          <a:xfrm>
            <a:off x="2049857" y="5125428"/>
            <a:ext cx="5993283" cy="103412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a:ea typeface="+mn-ea"/>
                <a:cs typeface="+mn-cs"/>
              </a:rPr>
              <a:t>The whole has been divided into ____ equal parts.</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lvl="0">
              <a:buNone/>
              <a:defRPr/>
            </a:pPr>
            <a:r>
              <a:rPr kumimoji="0" lang="en-GB" sz="1800" b="0" i="1" u="none" strike="noStrike" kern="1200" cap="none" spc="0" normalizeH="0" baseline="0" noProof="0" dirty="0">
                <a:ln>
                  <a:noFill/>
                </a:ln>
                <a:solidFill>
                  <a:srgbClr val="585858"/>
                </a:solidFill>
                <a:effectLst/>
                <a:uLnTx/>
                <a:uFillTx/>
                <a:latin typeface="Arial"/>
                <a:ea typeface="+mn-ea"/>
                <a:cs typeface="+mn-cs"/>
              </a:rPr>
              <a:t>Each equal part is </a:t>
            </a:r>
            <a:r>
              <a:rPr lang="en-GB" sz="1800" i="1" dirty="0">
                <a:solidFill>
                  <a:srgbClr val="585858"/>
                </a:solidFill>
                <a:latin typeface="Arial"/>
              </a:rPr>
              <a:t>one- ____ </a:t>
            </a:r>
            <a:r>
              <a:rPr kumimoji="0" lang="en-GB" sz="1800" b="0" i="1" u="none" strike="noStrike" kern="1200" cap="none" spc="0" normalizeH="0" baseline="0" noProof="0" dirty="0">
                <a:ln>
                  <a:noFill/>
                </a:ln>
                <a:solidFill>
                  <a:srgbClr val="585858"/>
                </a:solidFill>
                <a:effectLst/>
                <a:uLnTx/>
                <a:uFillTx/>
                <a:latin typeface="Arial"/>
                <a:ea typeface="+mn-ea"/>
                <a:cs typeface="+mn-cs"/>
              </a:rPr>
              <a:t>of the whole.</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lvl="0">
              <a:buNone/>
              <a:defRPr/>
            </a:pPr>
            <a:r>
              <a:rPr lang="en-GB" sz="1800" i="1" dirty="0">
                <a:solidFill>
                  <a:srgbClr val="585858"/>
                </a:solidFill>
                <a:latin typeface="Arial"/>
              </a:rPr>
              <a:t>One- ____ </a:t>
            </a:r>
            <a:r>
              <a:rPr kumimoji="0" lang="en-GB" sz="1800" b="0" i="1" u="none" strike="noStrike" kern="1200" cap="none" spc="0" normalizeH="0" baseline="0" noProof="0" dirty="0">
                <a:ln>
                  <a:noFill/>
                </a:ln>
                <a:solidFill>
                  <a:srgbClr val="585858"/>
                </a:solidFill>
                <a:effectLst/>
                <a:uLnTx/>
                <a:uFillTx/>
                <a:latin typeface="Arial"/>
                <a:ea typeface="+mn-ea"/>
                <a:cs typeface="+mn-cs"/>
              </a:rPr>
              <a:t>of the whole ribbon has been cut off.</a:t>
            </a:r>
            <a:endParaRPr kumimoji="0" lang="en-GB" sz="1800" b="0" i="1" u="none" strike="noStrike" kern="1200" cap="none" spc="0" normalizeH="0" baseline="0" noProof="0" dirty="0">
              <a:ln>
                <a:noFill/>
              </a:ln>
              <a:solidFill>
                <a:srgbClr val="585858"/>
              </a:solidFill>
              <a:effectLst/>
              <a:uLnTx/>
              <a:uFillTx/>
              <a:ea typeface="+mn-ea"/>
              <a:cs typeface="+mn-cs"/>
            </a:endParaRPr>
          </a:p>
        </p:txBody>
      </p:sp>
    </p:spTree>
    <p:extLst>
      <p:ext uri="{BB962C8B-B14F-4D97-AF65-F5344CB8AC3E}">
        <p14:creationId xmlns:p14="http://schemas.microsoft.com/office/powerpoint/2010/main" val="103248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500"/>
                            </p:stCondLst>
                            <p:childTnLst>
                              <p:par>
                                <p:cTn id="22" presetID="64" presetClass="path" presetSubtype="0" accel="50000" decel="50000" fill="hold" nodeType="afterEffect">
                                  <p:stCondLst>
                                    <p:cond delay="0"/>
                                  </p:stCondLst>
                                  <p:childTnLst>
                                    <p:animMotion origin="layout" path="M -4.16667E-6 -2.22222E-6 L -4.16667E-6 -0.25 " pathEditMode="relative" rAng="0" ptsTypes="AA">
                                      <p:cBhvr>
                                        <p:cTn id="23" dur="2000" fill="hold"/>
                                        <p:tgtEl>
                                          <p:spTgt spid="19"/>
                                        </p:tgtEl>
                                        <p:attrNameLst>
                                          <p:attrName>ppt_x</p:attrName>
                                          <p:attrName>ppt_y</p:attrName>
                                        </p:attrNameLst>
                                      </p:cBhvr>
                                      <p:rCtr x="0" y="-12500"/>
                                    </p:animMotion>
                                  </p:childTnLst>
                                </p:cTn>
                              </p:par>
                            </p:childTnLst>
                          </p:cTn>
                        </p:par>
                        <p:par>
                          <p:cTn id="24" fill="hold">
                            <p:stCondLst>
                              <p:cond delay="2500"/>
                            </p:stCondLst>
                            <p:childTnLst>
                              <p:par>
                                <p:cTn id="25" presetID="63" presetClass="path" presetSubtype="0" accel="50000" decel="50000" fill="hold" nodeType="afterEffect">
                                  <p:stCondLst>
                                    <p:cond delay="0"/>
                                  </p:stCondLst>
                                  <p:childTnLst>
                                    <p:animMotion origin="layout" path="M 5E-6 5.55112E-17 L 0.03803 5.55112E-17 " pathEditMode="relative" rAng="0" ptsTypes="AA">
                                      <p:cBhvr>
                                        <p:cTn id="26" dur="2000" fill="hold"/>
                                        <p:tgtEl>
                                          <p:spTgt spid="28"/>
                                        </p:tgtEl>
                                        <p:attrNameLst>
                                          <p:attrName>ppt_x</p:attrName>
                                          <p:attrName>ppt_y</p:attrName>
                                        </p:attrNameLst>
                                      </p:cBhvr>
                                      <p:rCtr x="1901" y="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par>
                          <p:cTn id="65" fill="hold">
                            <p:stCondLst>
                              <p:cond delay="500"/>
                            </p:stCondLst>
                            <p:childTnLst>
                              <p:par>
                                <p:cTn id="66" presetID="64" presetClass="path" presetSubtype="0" accel="50000" decel="50000" fill="hold" nodeType="afterEffect">
                                  <p:stCondLst>
                                    <p:cond delay="0"/>
                                  </p:stCondLst>
                                  <p:childTnLst>
                                    <p:animMotion origin="layout" path="M 8.33333E-7 -2.22222E-6 L 8.33333E-7 -0.25 " pathEditMode="relative" rAng="0" ptsTypes="AA">
                                      <p:cBhvr>
                                        <p:cTn id="67" dur="2000" fill="hold"/>
                                        <p:tgtEl>
                                          <p:spTgt spid="20"/>
                                        </p:tgtEl>
                                        <p:attrNameLst>
                                          <p:attrName>ppt_x</p:attrName>
                                          <p:attrName>ppt_y</p:attrName>
                                        </p:attrNameLst>
                                      </p:cBhvr>
                                      <p:rCtr x="0" y="-12500"/>
                                    </p:animMotion>
                                  </p:childTnLst>
                                </p:cTn>
                              </p:par>
                            </p:childTnLst>
                          </p:cTn>
                        </p:par>
                        <p:par>
                          <p:cTn id="68" fill="hold">
                            <p:stCondLst>
                              <p:cond delay="2500"/>
                            </p:stCondLst>
                            <p:childTnLst>
                              <p:par>
                                <p:cTn id="69" presetID="63" presetClass="path" presetSubtype="0" accel="50000" decel="50000" fill="hold" nodeType="afterEffect">
                                  <p:stCondLst>
                                    <p:cond delay="0"/>
                                  </p:stCondLst>
                                  <p:childTnLst>
                                    <p:animMotion origin="layout" path="M 1.45833E-6 -1.11111E-6 L 0.03802 -1.11111E-6 " pathEditMode="relative" rAng="0" ptsTypes="AA">
                                      <p:cBhvr>
                                        <p:cTn id="70" dur="2000" fill="hold"/>
                                        <p:tgtEl>
                                          <p:spTgt spid="18"/>
                                        </p:tgtEl>
                                        <p:attrNameLst>
                                          <p:attrName>ppt_x</p:attrName>
                                          <p:attrName>ppt_y</p:attrName>
                                        </p:attrNameLst>
                                      </p:cBhvr>
                                      <p:rCtr x="1901" y="0"/>
                                    </p:animMotion>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9CC980-C881-4933-AD82-0DCC04A51DC1}"/>
              </a:ext>
            </a:extLst>
          </p:cNvPr>
          <p:cNvSpPr>
            <a:spLocks noGrp="1"/>
          </p:cNvSpPr>
          <p:nvPr>
            <p:ph type="title"/>
          </p:nvPr>
        </p:nvSpPr>
        <p:spPr/>
        <p:txBody>
          <a:bodyPr/>
          <a:lstStyle/>
          <a:p>
            <a:r>
              <a:rPr lang="en-GB" dirty="0"/>
              <a:t>3F-1 Use and understand fraction notation</a:t>
            </a:r>
          </a:p>
        </p:txBody>
      </p:sp>
      <p:pic>
        <p:nvPicPr>
          <p:cNvPr id="4" name="Picture 3">
            <a:extLst>
              <a:ext uri="{FF2B5EF4-FFF2-40B4-BE49-F238E27FC236}">
                <a16:creationId xmlns:a16="http://schemas.microsoft.com/office/drawing/2014/main" id="{A99C5603-AE11-4C1A-BAE0-DC9EB36F9C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341102"/>
            <a:ext cx="7907446" cy="2304732"/>
          </a:xfrm>
          <a:prstGeom prst="rect">
            <a:avLst/>
          </a:prstGeom>
        </p:spPr>
      </p:pic>
      <p:pic>
        <p:nvPicPr>
          <p:cNvPr id="11" name="Picture 10">
            <a:extLst>
              <a:ext uri="{FF2B5EF4-FFF2-40B4-BE49-F238E27FC236}">
                <a16:creationId xmlns:a16="http://schemas.microsoft.com/office/drawing/2014/main" id="{F0EFF27C-371F-4BA4-9F86-0EAEE3BA188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613304" y="1529370"/>
            <a:ext cx="381000" cy="392906"/>
          </a:xfrm>
          <a:prstGeom prst="rect">
            <a:avLst/>
          </a:prstGeom>
        </p:spPr>
      </p:pic>
      <p:sp>
        <p:nvSpPr>
          <p:cNvPr id="12" name="Rectangle 11">
            <a:extLst>
              <a:ext uri="{FF2B5EF4-FFF2-40B4-BE49-F238E27FC236}">
                <a16:creationId xmlns:a16="http://schemas.microsoft.com/office/drawing/2014/main" id="{C6D72A85-C03C-4A7D-B17D-A4FA8480EAC7}"/>
              </a:ext>
            </a:extLst>
          </p:cNvPr>
          <p:cNvSpPr/>
          <p:nvPr/>
        </p:nvSpPr>
        <p:spPr>
          <a:xfrm>
            <a:off x="5701185" y="1341103"/>
            <a:ext cx="444911" cy="76944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400" b="0" i="0" u="none" strike="noStrike" kern="1200" cap="none" spc="0" normalizeH="0" baseline="0" noProof="0" dirty="0">
                <a:ln>
                  <a:noFill/>
                </a:ln>
                <a:solidFill>
                  <a:srgbClr val="008000"/>
                </a:solidFill>
                <a:effectLst/>
                <a:uLnTx/>
                <a:uFillTx/>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6" name="Picture 15">
            <a:extLst>
              <a:ext uri="{FF2B5EF4-FFF2-40B4-BE49-F238E27FC236}">
                <a16:creationId xmlns:a16="http://schemas.microsoft.com/office/drawing/2014/main" id="{B0A4CA78-8F65-4A1B-BAAE-D7FCBC04E62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751199" y="1529370"/>
            <a:ext cx="381000" cy="392906"/>
          </a:xfrm>
          <a:prstGeom prst="rect">
            <a:avLst/>
          </a:prstGeom>
        </p:spPr>
      </p:pic>
      <p:pic>
        <p:nvPicPr>
          <p:cNvPr id="18" name="Picture 17">
            <a:extLst>
              <a:ext uri="{FF2B5EF4-FFF2-40B4-BE49-F238E27FC236}">
                <a16:creationId xmlns:a16="http://schemas.microsoft.com/office/drawing/2014/main" id="{1CE7F91E-FF4C-454F-93AF-EE274C3C1E7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866843" y="1529370"/>
            <a:ext cx="381000" cy="392906"/>
          </a:xfrm>
          <a:prstGeom prst="rect">
            <a:avLst/>
          </a:prstGeom>
        </p:spPr>
      </p:pic>
      <p:sp>
        <p:nvSpPr>
          <p:cNvPr id="5" name="TextBox 19">
            <a:extLst>
              <a:ext uri="{FF2B5EF4-FFF2-40B4-BE49-F238E27FC236}">
                <a16:creationId xmlns:a16="http://schemas.microsoft.com/office/drawing/2014/main" id="{84EBA66E-98C2-4D6F-BFF4-5E40B1132E3A}"/>
              </a:ext>
            </a:extLst>
          </p:cNvPr>
          <p:cNvSpPr txBox="1"/>
          <p:nvPr/>
        </p:nvSpPr>
        <p:spPr>
          <a:xfrm>
            <a:off x="623888" y="5169470"/>
            <a:ext cx="750831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denominator is the number of </a:t>
            </a:r>
            <a:r>
              <a:rPr kumimoji="0" lang="en-GB" sz="2000" u="none" strike="noStrike" kern="1200" cap="none" spc="0" normalizeH="0" baseline="0" noProof="0" dirty="0">
                <a:ln>
                  <a:noFill/>
                </a:ln>
                <a:solidFill>
                  <a:srgbClr val="585858"/>
                </a:solidFill>
                <a:effectLst/>
                <a:uLnTx/>
                <a:uFillTx/>
                <a:latin typeface="Arial" panose="020B0604020202020204" pitchFamily="34" charset="0"/>
                <a:ea typeface="+mn-ea"/>
                <a:cs typeface="+mn-cs"/>
              </a:rPr>
              <a:t>equal</a:t>
            </a:r>
            <a:r>
              <a:rPr kumimoji="0" lang="en-GB" sz="2000" b="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parts in the whole.   </a:t>
            </a:r>
          </a:p>
        </p:txBody>
      </p:sp>
      <p:sp>
        <p:nvSpPr>
          <p:cNvPr id="6" name="Content Placeholder 2">
            <a:extLst>
              <a:ext uri="{FF2B5EF4-FFF2-40B4-BE49-F238E27FC236}">
                <a16:creationId xmlns:a16="http://schemas.microsoft.com/office/drawing/2014/main" id="{8DBF5BCB-F1DC-4C70-A0D2-E99D6CF62089}"/>
              </a:ext>
            </a:extLst>
          </p:cNvPr>
          <p:cNvSpPr txBox="1">
            <a:spLocks/>
          </p:cNvSpPr>
          <p:nvPr/>
        </p:nvSpPr>
        <p:spPr>
          <a:xfrm>
            <a:off x="623888" y="3614268"/>
            <a:ext cx="1095851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ea typeface="+mn-ea"/>
                <a:cs typeface="+mn-cs"/>
              </a:rPr>
              <a:t>Does each shape show the given fraction?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ea typeface="+mn-ea"/>
                <a:cs typeface="+mn-cs"/>
              </a:rPr>
              <a:t>Can you explain your thinking for each answer?</a:t>
            </a:r>
          </a:p>
          <a:p>
            <a:pPr marL="0" marR="0" lvl="0" indent="0" algn="l" defTabSz="914400" rtl="0" eaLnBrk="0" fontAlgn="base" latinLnBrk="0" hangingPunct="0">
              <a:lnSpc>
                <a:spcPct val="120000"/>
              </a:lnSpc>
              <a:spcBef>
                <a:spcPts val="600"/>
              </a:spcBef>
              <a:spcAft>
                <a:spcPts val="600"/>
              </a:spcAft>
              <a:buClr>
                <a:srgbClr val="00628C"/>
              </a:buClr>
              <a:buSzTx/>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0178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3F-1 </a:t>
            </a:r>
            <a:br>
              <a:rPr lang="en-GB" sz="2400" dirty="0"/>
            </a:br>
            <a:r>
              <a:rPr lang="en-GB" sz="2400" i="1" dirty="0"/>
              <a:t>Interpret and write proper fractions to represent 1 or several parts of a whole that is divided into equal parts.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3F-1.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F33D77-EE44-478A-9C87-F744BC5E1632}"/>
              </a:ext>
            </a:extLst>
          </p:cNvPr>
          <p:cNvSpPr>
            <a:spLocks noGrp="1"/>
          </p:cNvSpPr>
          <p:nvPr>
            <p:ph type="title"/>
          </p:nvPr>
        </p:nvSpPr>
        <p:spPr/>
        <p:txBody>
          <a:bodyPr/>
          <a:lstStyle/>
          <a:p>
            <a:r>
              <a:rPr lang="en-GB" dirty="0"/>
              <a:t>3F-1 Use and understand fraction notation</a:t>
            </a:r>
          </a:p>
        </p:txBody>
      </p:sp>
      <p:sp>
        <p:nvSpPr>
          <p:cNvPr id="10" name="TextBox 9">
            <a:extLst>
              <a:ext uri="{FF2B5EF4-FFF2-40B4-BE49-F238E27FC236}">
                <a16:creationId xmlns:a16="http://schemas.microsoft.com/office/drawing/2014/main" id="{6C1AC37E-E853-4B41-B9B9-4863BE122502}"/>
              </a:ext>
            </a:extLst>
          </p:cNvPr>
          <p:cNvSpPr txBox="1"/>
          <p:nvPr/>
        </p:nvSpPr>
        <p:spPr>
          <a:xfrm>
            <a:off x="1666568" y="4540935"/>
            <a:ext cx="35101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1 one-sixth = one-sixth</a:t>
            </a:r>
          </a:p>
        </p:txBody>
      </p:sp>
      <p:pic>
        <p:nvPicPr>
          <p:cNvPr id="12" name="Picture 11">
            <a:extLst>
              <a:ext uri="{FF2B5EF4-FFF2-40B4-BE49-F238E27FC236}">
                <a16:creationId xmlns:a16="http://schemas.microsoft.com/office/drawing/2014/main" id="{CCEAAD7F-306F-4D64-864B-D3CF41ECECB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64126" y="1795833"/>
            <a:ext cx="6043152" cy="2266950"/>
          </a:xfrm>
          <a:prstGeom prst="rect">
            <a:avLst/>
          </a:prstGeom>
        </p:spPr>
      </p:pic>
      <p:pic>
        <p:nvPicPr>
          <p:cNvPr id="14" name="Picture 13">
            <a:extLst>
              <a:ext uri="{FF2B5EF4-FFF2-40B4-BE49-F238E27FC236}">
                <a16:creationId xmlns:a16="http://schemas.microsoft.com/office/drawing/2014/main" id="{B2341BB0-A9A6-4175-8F85-8ED8EEDE9F9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35974" y="1907380"/>
            <a:ext cx="6371304" cy="2266950"/>
          </a:xfrm>
          <a:prstGeom prst="rect">
            <a:avLst/>
          </a:prstGeom>
        </p:spPr>
      </p:pic>
      <p:sp>
        <p:nvSpPr>
          <p:cNvPr id="18" name="Rectangle 17">
            <a:extLst>
              <a:ext uri="{FF2B5EF4-FFF2-40B4-BE49-F238E27FC236}">
                <a16:creationId xmlns:a16="http://schemas.microsoft.com/office/drawing/2014/main" id="{7AE31613-1BEE-4FB5-8DF4-A6995BE64EA2}"/>
              </a:ext>
            </a:extLst>
          </p:cNvPr>
          <p:cNvSpPr/>
          <p:nvPr/>
        </p:nvSpPr>
        <p:spPr>
          <a:xfrm>
            <a:off x="1179871" y="4245965"/>
            <a:ext cx="4807974" cy="11431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3C846FD8-A61C-4500-A905-A93B47D4FE82}"/>
              </a:ext>
            </a:extLst>
          </p:cNvPr>
          <p:cNvSpPr txBox="1"/>
          <p:nvPr/>
        </p:nvSpPr>
        <p:spPr>
          <a:xfrm>
            <a:off x="1666568" y="4540935"/>
            <a:ext cx="351011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2 one-sixths = two-sixths</a:t>
            </a:r>
          </a:p>
        </p:txBody>
      </p:sp>
      <p:pic>
        <p:nvPicPr>
          <p:cNvPr id="19" name="Picture 18">
            <a:extLst>
              <a:ext uri="{FF2B5EF4-FFF2-40B4-BE49-F238E27FC236}">
                <a16:creationId xmlns:a16="http://schemas.microsoft.com/office/drawing/2014/main" id="{80BDA2F9-CC2E-4CB6-BEC7-8B811D734C4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64126" y="1814079"/>
            <a:ext cx="6043152" cy="2358541"/>
          </a:xfrm>
          <a:prstGeom prst="rect">
            <a:avLst/>
          </a:prstGeom>
        </p:spPr>
      </p:pic>
      <p:sp>
        <p:nvSpPr>
          <p:cNvPr id="21" name="Rectangle 20">
            <a:extLst>
              <a:ext uri="{FF2B5EF4-FFF2-40B4-BE49-F238E27FC236}">
                <a16:creationId xmlns:a16="http://schemas.microsoft.com/office/drawing/2014/main" id="{56ED3332-CDC0-4FD4-8F2C-080FA021B195}"/>
              </a:ext>
            </a:extLst>
          </p:cNvPr>
          <p:cNvSpPr/>
          <p:nvPr/>
        </p:nvSpPr>
        <p:spPr>
          <a:xfrm>
            <a:off x="1017639" y="4183361"/>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E18F14A0-663D-4614-B30C-9FB1E260E0AC}"/>
              </a:ext>
            </a:extLst>
          </p:cNvPr>
          <p:cNvSpPr txBox="1"/>
          <p:nvPr/>
        </p:nvSpPr>
        <p:spPr>
          <a:xfrm>
            <a:off x="1342105" y="4540934"/>
            <a:ext cx="415904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3 one-sixths = three-sixths</a:t>
            </a:r>
          </a:p>
        </p:txBody>
      </p:sp>
      <p:pic>
        <p:nvPicPr>
          <p:cNvPr id="28" name="Picture 27">
            <a:extLst>
              <a:ext uri="{FF2B5EF4-FFF2-40B4-BE49-F238E27FC236}">
                <a16:creationId xmlns:a16="http://schemas.microsoft.com/office/drawing/2014/main" id="{18B704CD-DCF7-4367-8C1F-B61EB55369D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0" y="1795833"/>
            <a:ext cx="6607278" cy="2450132"/>
          </a:xfrm>
          <a:prstGeom prst="rect">
            <a:avLst/>
          </a:prstGeom>
        </p:spPr>
      </p:pic>
      <p:sp>
        <p:nvSpPr>
          <p:cNvPr id="29" name="Rectangle 28">
            <a:extLst>
              <a:ext uri="{FF2B5EF4-FFF2-40B4-BE49-F238E27FC236}">
                <a16:creationId xmlns:a16="http://schemas.microsoft.com/office/drawing/2014/main" id="{E841D6BB-F98C-491C-92A9-F3FB64163A34}"/>
              </a:ext>
            </a:extLst>
          </p:cNvPr>
          <p:cNvSpPr/>
          <p:nvPr/>
        </p:nvSpPr>
        <p:spPr>
          <a:xfrm>
            <a:off x="1017638" y="4081028"/>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TextBox 29">
            <a:extLst>
              <a:ext uri="{FF2B5EF4-FFF2-40B4-BE49-F238E27FC236}">
                <a16:creationId xmlns:a16="http://schemas.microsoft.com/office/drawing/2014/main" id="{4511867A-D00A-4F44-9543-323B6AC8E8F5}"/>
              </a:ext>
            </a:extLst>
          </p:cNvPr>
          <p:cNvSpPr txBox="1"/>
          <p:nvPr/>
        </p:nvSpPr>
        <p:spPr>
          <a:xfrm>
            <a:off x="1342104" y="4538462"/>
            <a:ext cx="415904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4 one-sixths = four-sixths</a:t>
            </a:r>
          </a:p>
        </p:txBody>
      </p:sp>
      <p:pic>
        <p:nvPicPr>
          <p:cNvPr id="34" name="Picture 33">
            <a:extLst>
              <a:ext uri="{FF2B5EF4-FFF2-40B4-BE49-F238E27FC236}">
                <a16:creationId xmlns:a16="http://schemas.microsoft.com/office/drawing/2014/main" id="{FFF9DAE7-FEF5-48C6-B3DA-CE27E8D333E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17638" y="1795833"/>
            <a:ext cx="4970207" cy="2387528"/>
          </a:xfrm>
          <a:prstGeom prst="rect">
            <a:avLst/>
          </a:prstGeom>
        </p:spPr>
      </p:pic>
      <p:sp>
        <p:nvSpPr>
          <p:cNvPr id="37" name="Rectangle 36">
            <a:extLst>
              <a:ext uri="{FF2B5EF4-FFF2-40B4-BE49-F238E27FC236}">
                <a16:creationId xmlns:a16="http://schemas.microsoft.com/office/drawing/2014/main" id="{63179A4A-1D7C-4F6F-BB22-C93C779F980C}"/>
              </a:ext>
            </a:extLst>
          </p:cNvPr>
          <p:cNvSpPr/>
          <p:nvPr/>
        </p:nvSpPr>
        <p:spPr>
          <a:xfrm>
            <a:off x="1327355" y="4052649"/>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40B00702-D68F-4AF5-83FC-4842B4B6EE37}"/>
              </a:ext>
            </a:extLst>
          </p:cNvPr>
          <p:cNvSpPr txBox="1"/>
          <p:nvPr/>
        </p:nvSpPr>
        <p:spPr>
          <a:xfrm>
            <a:off x="1371739" y="4535990"/>
            <a:ext cx="415904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5 one-sixths = five-sixths</a:t>
            </a:r>
          </a:p>
        </p:txBody>
      </p:sp>
      <p:pic>
        <p:nvPicPr>
          <p:cNvPr id="40" name="Picture 39">
            <a:extLst>
              <a:ext uri="{FF2B5EF4-FFF2-40B4-BE49-F238E27FC236}">
                <a16:creationId xmlns:a16="http://schemas.microsoft.com/office/drawing/2014/main" id="{184226C4-D1AC-468F-83EF-03D3414EEA68}"/>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35974" y="1793362"/>
            <a:ext cx="6607278" cy="2295469"/>
          </a:xfrm>
          <a:prstGeom prst="rect">
            <a:avLst/>
          </a:prstGeom>
        </p:spPr>
      </p:pic>
      <p:sp>
        <p:nvSpPr>
          <p:cNvPr id="41" name="Rectangle 40">
            <a:extLst>
              <a:ext uri="{FF2B5EF4-FFF2-40B4-BE49-F238E27FC236}">
                <a16:creationId xmlns:a16="http://schemas.microsoft.com/office/drawing/2014/main" id="{FB6438DE-F59B-4CD4-971A-64DEE77D7274}"/>
              </a:ext>
            </a:extLst>
          </p:cNvPr>
          <p:cNvSpPr/>
          <p:nvPr/>
        </p:nvSpPr>
        <p:spPr>
          <a:xfrm>
            <a:off x="1563330" y="4090059"/>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TextBox 41">
            <a:extLst>
              <a:ext uri="{FF2B5EF4-FFF2-40B4-BE49-F238E27FC236}">
                <a16:creationId xmlns:a16="http://schemas.microsoft.com/office/drawing/2014/main" id="{E8C2CCC9-0921-48FB-B276-7632D16CCF9D}"/>
              </a:ext>
            </a:extLst>
          </p:cNvPr>
          <p:cNvSpPr txBox="1"/>
          <p:nvPr/>
        </p:nvSpPr>
        <p:spPr>
          <a:xfrm>
            <a:off x="1312469" y="4539913"/>
            <a:ext cx="415904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one-sixths = six-sixths</a:t>
            </a:r>
          </a:p>
        </p:txBody>
      </p:sp>
      <p:pic>
        <p:nvPicPr>
          <p:cNvPr id="46" name="Picture 45">
            <a:extLst>
              <a:ext uri="{FF2B5EF4-FFF2-40B4-BE49-F238E27FC236}">
                <a16:creationId xmlns:a16="http://schemas.microsoft.com/office/drawing/2014/main" id="{817DFF1B-08F5-487B-B87B-47FC0B923758}"/>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1017638" y="1812367"/>
            <a:ext cx="5589641" cy="2540440"/>
          </a:xfrm>
          <a:prstGeom prst="rect">
            <a:avLst/>
          </a:prstGeom>
        </p:spPr>
      </p:pic>
      <p:sp>
        <p:nvSpPr>
          <p:cNvPr id="6" name="Content Placeholder 2">
            <a:extLst>
              <a:ext uri="{FF2B5EF4-FFF2-40B4-BE49-F238E27FC236}">
                <a16:creationId xmlns:a16="http://schemas.microsoft.com/office/drawing/2014/main" id="{EEA5E420-B574-457B-AF95-9B7EAA8CA7DA}"/>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Describe the fraction that you can see in two ways as shown.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5 one-sixths the same as?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two-sixths the same as?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1806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fade">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fade">
                                      <p:cBhvr>
                                        <p:cTn id="82" dur="500"/>
                                        <p:tgtEl>
                                          <p:spTgt spid="42"/>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animBg="1"/>
      <p:bldP spid="15" grpId="0"/>
      <p:bldP spid="21" grpId="0" animBg="1"/>
      <p:bldP spid="23" grpId="0"/>
      <p:bldP spid="29" grpId="0" animBg="1"/>
      <p:bldP spid="30" grpId="0"/>
      <p:bldP spid="37" grpId="0" animBg="1"/>
      <p:bldP spid="38" grpId="0"/>
      <p:bldP spid="41" grpId="0" animBg="1"/>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FB66FA-90D6-4E4F-83FD-66BACAFF76D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64179" y="1557753"/>
            <a:ext cx="7907446" cy="630001"/>
          </a:xfrm>
          <a:prstGeom prst="rect">
            <a:avLst/>
          </a:prstGeom>
        </p:spPr>
      </p:pic>
      <p:pic>
        <p:nvPicPr>
          <p:cNvPr id="8" name="Picture 7">
            <a:extLst>
              <a:ext uri="{FF2B5EF4-FFF2-40B4-BE49-F238E27FC236}">
                <a16:creationId xmlns:a16="http://schemas.microsoft.com/office/drawing/2014/main" id="{C923B537-ECE0-4BF3-BC42-489577CFB61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64179" y="1554202"/>
            <a:ext cx="831904" cy="630001"/>
          </a:xfrm>
          <a:prstGeom prst="rect">
            <a:avLst/>
          </a:prstGeom>
        </p:spPr>
      </p:pic>
      <p:sp>
        <p:nvSpPr>
          <p:cNvPr id="3" name="Title 2">
            <a:extLst>
              <a:ext uri="{FF2B5EF4-FFF2-40B4-BE49-F238E27FC236}">
                <a16:creationId xmlns:a16="http://schemas.microsoft.com/office/drawing/2014/main" id="{38C12785-E54D-424A-9FEF-E3C789133C14}"/>
              </a:ext>
            </a:extLst>
          </p:cNvPr>
          <p:cNvSpPr>
            <a:spLocks noGrp="1"/>
          </p:cNvSpPr>
          <p:nvPr>
            <p:ph type="title"/>
          </p:nvPr>
        </p:nvSpPr>
        <p:spPr/>
        <p:txBody>
          <a:bodyPr/>
          <a:lstStyle/>
          <a:p>
            <a:r>
              <a:rPr lang="en-GB" dirty="0"/>
              <a:t>3F-1 Use and understand fraction notation</a:t>
            </a:r>
          </a:p>
        </p:txBody>
      </p:sp>
      <p:pic>
        <p:nvPicPr>
          <p:cNvPr id="11" name="Picture 10">
            <a:extLst>
              <a:ext uri="{FF2B5EF4-FFF2-40B4-BE49-F238E27FC236}">
                <a16:creationId xmlns:a16="http://schemas.microsoft.com/office/drawing/2014/main" id="{26434699-801F-43F2-90C7-ACA0EC1817C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371402" y="1570827"/>
            <a:ext cx="624681" cy="774027"/>
          </a:xfrm>
          <a:prstGeom prst="rect">
            <a:avLst/>
          </a:prstGeom>
        </p:spPr>
      </p:pic>
      <p:sp>
        <p:nvSpPr>
          <p:cNvPr id="31" name="TextBox 30">
            <a:extLst>
              <a:ext uri="{FF2B5EF4-FFF2-40B4-BE49-F238E27FC236}">
                <a16:creationId xmlns:a16="http://schemas.microsoft.com/office/drawing/2014/main" id="{AFB2531D-D30D-4C3F-911D-B14C6327E0FC}"/>
              </a:ext>
            </a:extLst>
          </p:cNvPr>
          <p:cNvSpPr txBox="1"/>
          <p:nvPr/>
        </p:nvSpPr>
        <p:spPr>
          <a:xfrm>
            <a:off x="4038380" y="2906121"/>
            <a:ext cx="415904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1 one-tenth = one-tenth</a:t>
            </a:r>
          </a:p>
        </p:txBody>
      </p:sp>
      <p:sp>
        <p:nvSpPr>
          <p:cNvPr id="36" name="Rectangle 35">
            <a:extLst>
              <a:ext uri="{FF2B5EF4-FFF2-40B4-BE49-F238E27FC236}">
                <a16:creationId xmlns:a16="http://schemas.microsoft.com/office/drawing/2014/main" id="{5F5F77EA-9EBE-4E7C-9640-B088331013F3}"/>
              </a:ext>
            </a:extLst>
          </p:cNvPr>
          <p:cNvSpPr/>
          <p:nvPr/>
        </p:nvSpPr>
        <p:spPr>
          <a:xfrm>
            <a:off x="3713913" y="2359716"/>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 name="TextBox 42">
            <a:extLst>
              <a:ext uri="{FF2B5EF4-FFF2-40B4-BE49-F238E27FC236}">
                <a16:creationId xmlns:a16="http://schemas.microsoft.com/office/drawing/2014/main" id="{D63D587A-1AF7-4BBD-9598-FA79A33F1B26}"/>
              </a:ext>
            </a:extLst>
          </p:cNvPr>
          <p:cNvSpPr txBox="1"/>
          <p:nvPr/>
        </p:nvSpPr>
        <p:spPr>
          <a:xfrm>
            <a:off x="4038379" y="2906121"/>
            <a:ext cx="415904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2 one-tenths = two-tenths</a:t>
            </a:r>
          </a:p>
        </p:txBody>
      </p:sp>
      <p:pic>
        <p:nvPicPr>
          <p:cNvPr id="45" name="Picture 44">
            <a:extLst>
              <a:ext uri="{FF2B5EF4-FFF2-40B4-BE49-F238E27FC236}">
                <a16:creationId xmlns:a16="http://schemas.microsoft.com/office/drawing/2014/main" id="{E7A0F153-4BEC-4AD1-A99B-7F1919708BE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996083" y="1555413"/>
            <a:ext cx="778669" cy="630001"/>
          </a:xfrm>
          <a:prstGeom prst="rect">
            <a:avLst/>
          </a:prstGeom>
        </p:spPr>
      </p:pic>
      <p:pic>
        <p:nvPicPr>
          <p:cNvPr id="48" name="Picture 47">
            <a:extLst>
              <a:ext uri="{FF2B5EF4-FFF2-40B4-BE49-F238E27FC236}">
                <a16:creationId xmlns:a16="http://schemas.microsoft.com/office/drawing/2014/main" id="{0D087558-55E3-48E7-AA1F-D9A6EF0B5A1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203305" y="1564140"/>
            <a:ext cx="352373" cy="774027"/>
          </a:xfrm>
          <a:prstGeom prst="rect">
            <a:avLst/>
          </a:prstGeom>
        </p:spPr>
      </p:pic>
      <p:sp>
        <p:nvSpPr>
          <p:cNvPr id="50" name="Rectangle 49">
            <a:extLst>
              <a:ext uri="{FF2B5EF4-FFF2-40B4-BE49-F238E27FC236}">
                <a16:creationId xmlns:a16="http://schemas.microsoft.com/office/drawing/2014/main" id="{1405C131-ADBE-43EA-9049-90FA274B21D2}"/>
              </a:ext>
            </a:extLst>
          </p:cNvPr>
          <p:cNvSpPr/>
          <p:nvPr/>
        </p:nvSpPr>
        <p:spPr>
          <a:xfrm>
            <a:off x="3713913" y="2333404"/>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8206E43F-FB62-4142-99CA-2101415E3052}"/>
              </a:ext>
            </a:extLst>
          </p:cNvPr>
          <p:cNvSpPr txBox="1"/>
          <p:nvPr/>
        </p:nvSpPr>
        <p:spPr>
          <a:xfrm>
            <a:off x="4038379" y="2906121"/>
            <a:ext cx="415904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3 one-tenths = three-tenths</a:t>
            </a:r>
          </a:p>
        </p:txBody>
      </p:sp>
      <p:pic>
        <p:nvPicPr>
          <p:cNvPr id="54" name="Picture 53">
            <a:extLst>
              <a:ext uri="{FF2B5EF4-FFF2-40B4-BE49-F238E27FC236}">
                <a16:creationId xmlns:a16="http://schemas.microsoft.com/office/drawing/2014/main" id="{7415A7C5-B924-4D2D-895A-47538A02A498}"/>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762897" y="1557062"/>
            <a:ext cx="790524" cy="630001"/>
          </a:xfrm>
          <a:prstGeom prst="rect">
            <a:avLst/>
          </a:prstGeom>
        </p:spPr>
      </p:pic>
      <p:pic>
        <p:nvPicPr>
          <p:cNvPr id="55" name="Picture 54">
            <a:extLst>
              <a:ext uri="{FF2B5EF4-FFF2-40B4-BE49-F238E27FC236}">
                <a16:creationId xmlns:a16="http://schemas.microsoft.com/office/drawing/2014/main" id="{F4C886BC-4FBE-4B83-8051-FF1ACEF9B1B6}"/>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915246" y="1565789"/>
            <a:ext cx="431006" cy="774027"/>
          </a:xfrm>
          <a:prstGeom prst="rect">
            <a:avLst/>
          </a:prstGeom>
        </p:spPr>
      </p:pic>
      <p:sp>
        <p:nvSpPr>
          <p:cNvPr id="59" name="Rectangle 58">
            <a:extLst>
              <a:ext uri="{FF2B5EF4-FFF2-40B4-BE49-F238E27FC236}">
                <a16:creationId xmlns:a16="http://schemas.microsoft.com/office/drawing/2014/main" id="{1D7F3940-0FDC-4EB2-B541-BF0B7CC8FB2B}"/>
              </a:ext>
            </a:extLst>
          </p:cNvPr>
          <p:cNvSpPr/>
          <p:nvPr/>
        </p:nvSpPr>
        <p:spPr>
          <a:xfrm>
            <a:off x="3762897" y="2480704"/>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0" name="TextBox 59">
            <a:extLst>
              <a:ext uri="{FF2B5EF4-FFF2-40B4-BE49-F238E27FC236}">
                <a16:creationId xmlns:a16="http://schemas.microsoft.com/office/drawing/2014/main" id="{2C7EE85E-D366-4D87-97BA-DD13E00FAB42}"/>
              </a:ext>
            </a:extLst>
          </p:cNvPr>
          <p:cNvSpPr txBox="1"/>
          <p:nvPr/>
        </p:nvSpPr>
        <p:spPr>
          <a:xfrm>
            <a:off x="4038378" y="2899103"/>
            <a:ext cx="415904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4 one-tenths = four-tenths</a:t>
            </a:r>
          </a:p>
        </p:txBody>
      </p:sp>
      <p:pic>
        <p:nvPicPr>
          <p:cNvPr id="63" name="Picture 62">
            <a:extLst>
              <a:ext uri="{FF2B5EF4-FFF2-40B4-BE49-F238E27FC236}">
                <a16:creationId xmlns:a16="http://schemas.microsoft.com/office/drawing/2014/main" id="{53BA2A1D-9872-4E96-8288-2CF3C6CCD1A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545138" y="1557338"/>
            <a:ext cx="790524" cy="630001"/>
          </a:xfrm>
          <a:prstGeom prst="rect">
            <a:avLst/>
          </a:prstGeom>
        </p:spPr>
      </p:pic>
      <p:pic>
        <p:nvPicPr>
          <p:cNvPr id="64" name="Picture 63">
            <a:extLst>
              <a:ext uri="{FF2B5EF4-FFF2-40B4-BE49-F238E27FC236}">
                <a16:creationId xmlns:a16="http://schemas.microsoft.com/office/drawing/2014/main" id="{DE535064-30B9-4228-AE74-18CD7D3A4048}"/>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697487" y="1566065"/>
            <a:ext cx="431006" cy="774027"/>
          </a:xfrm>
          <a:prstGeom prst="rect">
            <a:avLst/>
          </a:prstGeom>
        </p:spPr>
      </p:pic>
      <p:sp>
        <p:nvSpPr>
          <p:cNvPr id="67" name="Rectangle 66">
            <a:extLst>
              <a:ext uri="{FF2B5EF4-FFF2-40B4-BE49-F238E27FC236}">
                <a16:creationId xmlns:a16="http://schemas.microsoft.com/office/drawing/2014/main" id="{DAE2746D-F0E3-439F-86A6-81332E95DC01}"/>
              </a:ext>
            </a:extLst>
          </p:cNvPr>
          <p:cNvSpPr/>
          <p:nvPr/>
        </p:nvSpPr>
        <p:spPr>
          <a:xfrm>
            <a:off x="3800996" y="2576035"/>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8" name="TextBox 67">
            <a:extLst>
              <a:ext uri="{FF2B5EF4-FFF2-40B4-BE49-F238E27FC236}">
                <a16:creationId xmlns:a16="http://schemas.microsoft.com/office/drawing/2014/main" id="{F33D01B2-898E-4D1B-BA3F-4C4136C23A6B}"/>
              </a:ext>
            </a:extLst>
          </p:cNvPr>
          <p:cNvSpPr txBox="1"/>
          <p:nvPr/>
        </p:nvSpPr>
        <p:spPr>
          <a:xfrm>
            <a:off x="4038378" y="2891607"/>
            <a:ext cx="415904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5 one-tenths = five-tenths</a:t>
            </a:r>
          </a:p>
        </p:txBody>
      </p:sp>
      <p:pic>
        <p:nvPicPr>
          <p:cNvPr id="71" name="Picture 70">
            <a:extLst>
              <a:ext uri="{FF2B5EF4-FFF2-40B4-BE49-F238E27FC236}">
                <a16:creationId xmlns:a16="http://schemas.microsoft.com/office/drawing/2014/main" id="{E95D0CDA-0234-44A7-A11F-33AAB856D66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327378" y="1553826"/>
            <a:ext cx="790524" cy="630001"/>
          </a:xfrm>
          <a:prstGeom prst="rect">
            <a:avLst/>
          </a:prstGeom>
        </p:spPr>
      </p:pic>
      <p:pic>
        <p:nvPicPr>
          <p:cNvPr id="72" name="Picture 71">
            <a:extLst>
              <a:ext uri="{FF2B5EF4-FFF2-40B4-BE49-F238E27FC236}">
                <a16:creationId xmlns:a16="http://schemas.microsoft.com/office/drawing/2014/main" id="{B7770F44-B167-4FAE-BF7A-D81F3B56359B}"/>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479727" y="1562553"/>
            <a:ext cx="431006" cy="774027"/>
          </a:xfrm>
          <a:prstGeom prst="rect">
            <a:avLst/>
          </a:prstGeom>
        </p:spPr>
      </p:pic>
      <p:sp>
        <p:nvSpPr>
          <p:cNvPr id="75" name="Rectangle 74">
            <a:extLst>
              <a:ext uri="{FF2B5EF4-FFF2-40B4-BE49-F238E27FC236}">
                <a16:creationId xmlns:a16="http://schemas.microsoft.com/office/drawing/2014/main" id="{D462232C-2D1C-4C37-9725-0E5D0A79607C}"/>
              </a:ext>
            </a:extLst>
          </p:cNvPr>
          <p:cNvSpPr/>
          <p:nvPr/>
        </p:nvSpPr>
        <p:spPr>
          <a:xfrm>
            <a:off x="3555677" y="2352698"/>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76" name="TextBox 75">
            <a:extLst>
              <a:ext uri="{FF2B5EF4-FFF2-40B4-BE49-F238E27FC236}">
                <a16:creationId xmlns:a16="http://schemas.microsoft.com/office/drawing/2014/main" id="{51C4211B-D9AB-402D-83D3-7557062259E2}"/>
              </a:ext>
            </a:extLst>
          </p:cNvPr>
          <p:cNvSpPr txBox="1"/>
          <p:nvPr/>
        </p:nvSpPr>
        <p:spPr>
          <a:xfrm>
            <a:off x="4038378" y="2899941"/>
            <a:ext cx="415904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6 one-tenths = six-tenths</a:t>
            </a:r>
          </a:p>
        </p:txBody>
      </p:sp>
      <p:pic>
        <p:nvPicPr>
          <p:cNvPr id="79" name="Picture 78">
            <a:extLst>
              <a:ext uri="{FF2B5EF4-FFF2-40B4-BE49-F238E27FC236}">
                <a16:creationId xmlns:a16="http://schemas.microsoft.com/office/drawing/2014/main" id="{2FA29EEC-FACB-4861-A1A3-453D62192EB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09618" y="1556339"/>
            <a:ext cx="790524" cy="630001"/>
          </a:xfrm>
          <a:prstGeom prst="rect">
            <a:avLst/>
          </a:prstGeom>
        </p:spPr>
      </p:pic>
      <p:pic>
        <p:nvPicPr>
          <p:cNvPr id="80" name="Picture 79">
            <a:extLst>
              <a:ext uri="{FF2B5EF4-FFF2-40B4-BE49-F238E27FC236}">
                <a16:creationId xmlns:a16="http://schemas.microsoft.com/office/drawing/2014/main" id="{E543A9A3-4BAD-4EFD-B42B-D6C7556B3F7D}"/>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6261967" y="1565066"/>
            <a:ext cx="431006" cy="774027"/>
          </a:xfrm>
          <a:prstGeom prst="rect">
            <a:avLst/>
          </a:prstGeom>
        </p:spPr>
      </p:pic>
      <p:sp>
        <p:nvSpPr>
          <p:cNvPr id="83" name="Rectangle 82">
            <a:extLst>
              <a:ext uri="{FF2B5EF4-FFF2-40B4-BE49-F238E27FC236}">
                <a16:creationId xmlns:a16="http://schemas.microsoft.com/office/drawing/2014/main" id="{2A3B06D3-FE9D-496A-A38E-F843926BC7DE}"/>
              </a:ext>
            </a:extLst>
          </p:cNvPr>
          <p:cNvSpPr/>
          <p:nvPr/>
        </p:nvSpPr>
        <p:spPr>
          <a:xfrm>
            <a:off x="3811881" y="2658578"/>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84" name="TextBox 83">
            <a:extLst>
              <a:ext uri="{FF2B5EF4-FFF2-40B4-BE49-F238E27FC236}">
                <a16:creationId xmlns:a16="http://schemas.microsoft.com/office/drawing/2014/main" id="{AAB195AC-CEF0-47BD-83DB-86E9196748BC}"/>
              </a:ext>
            </a:extLst>
          </p:cNvPr>
          <p:cNvSpPr txBox="1"/>
          <p:nvPr/>
        </p:nvSpPr>
        <p:spPr>
          <a:xfrm>
            <a:off x="4039568" y="2906120"/>
            <a:ext cx="415904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7 one-tenths = seven-tenths</a:t>
            </a:r>
          </a:p>
        </p:txBody>
      </p:sp>
      <p:pic>
        <p:nvPicPr>
          <p:cNvPr id="87" name="Picture 86">
            <a:extLst>
              <a:ext uri="{FF2B5EF4-FFF2-40B4-BE49-F238E27FC236}">
                <a16:creationId xmlns:a16="http://schemas.microsoft.com/office/drawing/2014/main" id="{2B65EA64-6B6A-4A5A-B45D-4C5BABE86B9D}"/>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882945" y="1557338"/>
            <a:ext cx="790524" cy="630001"/>
          </a:xfrm>
          <a:prstGeom prst="rect">
            <a:avLst/>
          </a:prstGeom>
        </p:spPr>
      </p:pic>
      <p:pic>
        <p:nvPicPr>
          <p:cNvPr id="88" name="Picture 87">
            <a:extLst>
              <a:ext uri="{FF2B5EF4-FFF2-40B4-BE49-F238E27FC236}">
                <a16:creationId xmlns:a16="http://schemas.microsoft.com/office/drawing/2014/main" id="{2C849FFE-FF3B-42F4-AC4E-77D303D7357E}"/>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035294" y="1566065"/>
            <a:ext cx="431006" cy="774027"/>
          </a:xfrm>
          <a:prstGeom prst="rect">
            <a:avLst/>
          </a:prstGeom>
        </p:spPr>
      </p:pic>
      <p:sp>
        <p:nvSpPr>
          <p:cNvPr id="91" name="Rectangle 90">
            <a:extLst>
              <a:ext uri="{FF2B5EF4-FFF2-40B4-BE49-F238E27FC236}">
                <a16:creationId xmlns:a16="http://schemas.microsoft.com/office/drawing/2014/main" id="{B6300FB7-B0DA-443A-9720-DC0FBD87DB03}"/>
              </a:ext>
            </a:extLst>
          </p:cNvPr>
          <p:cNvSpPr/>
          <p:nvPr/>
        </p:nvSpPr>
        <p:spPr>
          <a:xfrm>
            <a:off x="3550525" y="2576035"/>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92" name="TextBox 91">
            <a:extLst>
              <a:ext uri="{FF2B5EF4-FFF2-40B4-BE49-F238E27FC236}">
                <a16:creationId xmlns:a16="http://schemas.microsoft.com/office/drawing/2014/main" id="{371792E8-65F1-4CD0-9BCA-F4DE4999ED40}"/>
              </a:ext>
            </a:extLst>
          </p:cNvPr>
          <p:cNvSpPr txBox="1"/>
          <p:nvPr/>
        </p:nvSpPr>
        <p:spPr>
          <a:xfrm>
            <a:off x="4038378" y="2909789"/>
            <a:ext cx="415904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8 one-tenths = eight-tenths</a:t>
            </a:r>
          </a:p>
        </p:txBody>
      </p:sp>
      <p:pic>
        <p:nvPicPr>
          <p:cNvPr id="95" name="Picture 94">
            <a:extLst>
              <a:ext uri="{FF2B5EF4-FFF2-40B4-BE49-F238E27FC236}">
                <a16:creationId xmlns:a16="http://schemas.microsoft.com/office/drawing/2014/main" id="{20D6A4B7-17A9-45B8-9DFB-E6491405AF5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666377" y="1555014"/>
            <a:ext cx="790524" cy="630001"/>
          </a:xfrm>
          <a:prstGeom prst="rect">
            <a:avLst/>
          </a:prstGeom>
        </p:spPr>
      </p:pic>
      <p:pic>
        <p:nvPicPr>
          <p:cNvPr id="96" name="Picture 95">
            <a:extLst>
              <a:ext uri="{FF2B5EF4-FFF2-40B4-BE49-F238E27FC236}">
                <a16:creationId xmlns:a16="http://schemas.microsoft.com/office/drawing/2014/main" id="{C5E57331-8FE2-404A-8A73-F2B3C931BF68}"/>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818726" y="1563741"/>
            <a:ext cx="431006" cy="774027"/>
          </a:xfrm>
          <a:prstGeom prst="rect">
            <a:avLst/>
          </a:prstGeom>
        </p:spPr>
      </p:pic>
      <p:sp>
        <p:nvSpPr>
          <p:cNvPr id="99" name="Rectangle 98">
            <a:extLst>
              <a:ext uri="{FF2B5EF4-FFF2-40B4-BE49-F238E27FC236}">
                <a16:creationId xmlns:a16="http://schemas.microsoft.com/office/drawing/2014/main" id="{303F2752-FF84-4BFE-B7EB-168F5375E9BE}"/>
              </a:ext>
            </a:extLst>
          </p:cNvPr>
          <p:cNvSpPr/>
          <p:nvPr/>
        </p:nvSpPr>
        <p:spPr>
          <a:xfrm>
            <a:off x="3840182" y="2747998"/>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0" name="TextBox 99">
            <a:extLst>
              <a:ext uri="{FF2B5EF4-FFF2-40B4-BE49-F238E27FC236}">
                <a16:creationId xmlns:a16="http://schemas.microsoft.com/office/drawing/2014/main" id="{605BB9C0-135E-4159-AC3A-CE24DDEE09E2}"/>
              </a:ext>
            </a:extLst>
          </p:cNvPr>
          <p:cNvSpPr txBox="1"/>
          <p:nvPr/>
        </p:nvSpPr>
        <p:spPr>
          <a:xfrm>
            <a:off x="4045010" y="2909789"/>
            <a:ext cx="415904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9 one-tenths = nine-tenths</a:t>
            </a:r>
          </a:p>
        </p:txBody>
      </p:sp>
      <p:pic>
        <p:nvPicPr>
          <p:cNvPr id="103" name="Picture 102">
            <a:extLst>
              <a:ext uri="{FF2B5EF4-FFF2-40B4-BE49-F238E27FC236}">
                <a16:creationId xmlns:a16="http://schemas.microsoft.com/office/drawing/2014/main" id="{4493E097-48C3-44FC-890F-5D1F6F92AA36}"/>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8449145" y="1557597"/>
            <a:ext cx="790524" cy="630001"/>
          </a:xfrm>
          <a:prstGeom prst="rect">
            <a:avLst/>
          </a:prstGeom>
        </p:spPr>
      </p:pic>
      <p:pic>
        <p:nvPicPr>
          <p:cNvPr id="104" name="Picture 103">
            <a:extLst>
              <a:ext uri="{FF2B5EF4-FFF2-40B4-BE49-F238E27FC236}">
                <a16:creationId xmlns:a16="http://schemas.microsoft.com/office/drawing/2014/main" id="{0F24EEA6-A177-4B50-9135-6A72241B65E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8601494" y="1566324"/>
            <a:ext cx="431006" cy="774027"/>
          </a:xfrm>
          <a:prstGeom prst="rect">
            <a:avLst/>
          </a:prstGeom>
        </p:spPr>
      </p:pic>
      <p:sp>
        <p:nvSpPr>
          <p:cNvPr id="107" name="Rectangle 106">
            <a:extLst>
              <a:ext uri="{FF2B5EF4-FFF2-40B4-BE49-F238E27FC236}">
                <a16:creationId xmlns:a16="http://schemas.microsoft.com/office/drawing/2014/main" id="{57BA1D9F-0513-47E5-BE5D-D7112D8AB746}"/>
              </a:ext>
            </a:extLst>
          </p:cNvPr>
          <p:cNvSpPr/>
          <p:nvPr/>
        </p:nvSpPr>
        <p:spPr>
          <a:xfrm>
            <a:off x="3907452" y="2553690"/>
            <a:ext cx="4807974" cy="1554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8" name="TextBox 107">
            <a:extLst>
              <a:ext uri="{FF2B5EF4-FFF2-40B4-BE49-F238E27FC236}">
                <a16:creationId xmlns:a16="http://schemas.microsoft.com/office/drawing/2014/main" id="{5F1CB8A2-50EA-4514-BB66-513E16DDB22D}"/>
              </a:ext>
            </a:extLst>
          </p:cNvPr>
          <p:cNvSpPr txBox="1"/>
          <p:nvPr/>
        </p:nvSpPr>
        <p:spPr>
          <a:xfrm>
            <a:off x="4048639" y="2918863"/>
            <a:ext cx="4159045"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10 one-tenths = ten-tenths</a:t>
            </a:r>
          </a:p>
        </p:txBody>
      </p:sp>
      <p:pic>
        <p:nvPicPr>
          <p:cNvPr id="111" name="Picture 110">
            <a:extLst>
              <a:ext uri="{FF2B5EF4-FFF2-40B4-BE49-F238E27FC236}">
                <a16:creationId xmlns:a16="http://schemas.microsoft.com/office/drawing/2014/main" id="{C25BDEC9-1959-499D-81C6-680B090B36A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9228415" y="1557338"/>
            <a:ext cx="790524" cy="630001"/>
          </a:xfrm>
          <a:prstGeom prst="rect">
            <a:avLst/>
          </a:prstGeom>
        </p:spPr>
      </p:pic>
      <p:pic>
        <p:nvPicPr>
          <p:cNvPr id="112" name="Picture 111">
            <a:extLst>
              <a:ext uri="{FF2B5EF4-FFF2-40B4-BE49-F238E27FC236}">
                <a16:creationId xmlns:a16="http://schemas.microsoft.com/office/drawing/2014/main" id="{6474839A-00B0-4BB8-932B-1CD0F452A3E1}"/>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9380764" y="1566065"/>
            <a:ext cx="431006" cy="774027"/>
          </a:xfrm>
          <a:prstGeom prst="rect">
            <a:avLst/>
          </a:prstGeom>
        </p:spPr>
      </p:pic>
      <p:sp>
        <p:nvSpPr>
          <p:cNvPr id="7" name="Content Placeholder 2">
            <a:extLst>
              <a:ext uri="{FF2B5EF4-FFF2-40B4-BE49-F238E27FC236}">
                <a16:creationId xmlns:a16="http://schemas.microsoft.com/office/drawing/2014/main" id="{5801061C-CDBF-4526-BCD0-0D051829BB84}"/>
              </a:ext>
            </a:extLst>
          </p:cNvPr>
          <p:cNvSpPr txBox="1">
            <a:spLocks/>
          </p:cNvSpPr>
          <p:nvPr/>
        </p:nvSpPr>
        <p:spPr>
          <a:xfrm>
            <a:off x="623888" y="3614268"/>
            <a:ext cx="1095851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Describe the fraction that you can see in two ways as shown.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7 one-tenths the same as?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nine-tenths the same as?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Try practising this with fractions with other denominators.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7378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500"/>
                                        <p:tgtEl>
                                          <p:spTgt spid="50"/>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fade">
                                      <p:cBhvr>
                                        <p:cTn id="61" dur="500"/>
                                        <p:tgtEl>
                                          <p:spTgt spid="63"/>
                                        </p:tgtEl>
                                      </p:cBhvr>
                                    </p:animEffect>
                                  </p:childTnLst>
                                </p:cTn>
                              </p:par>
                            </p:childTnLst>
                          </p:cTn>
                        </p:par>
                        <p:par>
                          <p:cTn id="62" fill="hold">
                            <p:stCondLst>
                              <p:cond delay="1000"/>
                            </p:stCondLst>
                            <p:childTnLst>
                              <p:par>
                                <p:cTn id="63" presetID="10" presetClass="entr" presetSubtype="0" fill="hold" nodeType="after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fade">
                                      <p:cBhvr>
                                        <p:cTn id="70" dur="500"/>
                                        <p:tgtEl>
                                          <p:spTgt spid="6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500"/>
                                        <p:tgtEl>
                                          <p:spTgt spid="67"/>
                                        </p:tgtEl>
                                      </p:cBhvr>
                                    </p:animEffec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fade">
                                      <p:cBhvr>
                                        <p:cTn id="79" dur="500"/>
                                        <p:tgtEl>
                                          <p:spTgt spid="71"/>
                                        </p:tgtEl>
                                      </p:cBhvr>
                                    </p:animEffect>
                                  </p:childTnLst>
                                </p:cTn>
                              </p:par>
                            </p:childTnLst>
                          </p:cTn>
                        </p:par>
                        <p:par>
                          <p:cTn id="80" fill="hold">
                            <p:stCondLst>
                              <p:cond delay="1000"/>
                            </p:stCondLst>
                            <p:childTnLst>
                              <p:par>
                                <p:cTn id="81" presetID="10" presetClass="entr" presetSubtype="0" fill="hold"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500"/>
                                        <p:tgtEl>
                                          <p:spTgt spid="72"/>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fade">
                                      <p:cBhvr>
                                        <p:cTn id="88" dur="500"/>
                                        <p:tgtEl>
                                          <p:spTgt spid="6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fade">
                                      <p:cBhvr>
                                        <p:cTn id="93" dur="500"/>
                                        <p:tgtEl>
                                          <p:spTgt spid="75"/>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500"/>
                                        <p:tgtEl>
                                          <p:spTgt spid="79"/>
                                        </p:tgtEl>
                                      </p:cBhvr>
                                    </p:animEffect>
                                  </p:childTnLst>
                                </p:cTn>
                              </p:par>
                            </p:childTnLst>
                          </p:cTn>
                        </p:par>
                        <p:par>
                          <p:cTn id="98" fill="hold">
                            <p:stCondLst>
                              <p:cond delay="1000"/>
                            </p:stCondLst>
                            <p:childTnLst>
                              <p:par>
                                <p:cTn id="99" presetID="10" presetClass="entr" presetSubtype="0" fill="hold" nodeType="afterEffect">
                                  <p:stCondLst>
                                    <p:cond delay="0"/>
                                  </p:stCondLst>
                                  <p:childTnLst>
                                    <p:set>
                                      <p:cBhvr>
                                        <p:cTn id="100" dur="1" fill="hold">
                                          <p:stCondLst>
                                            <p:cond delay="0"/>
                                          </p:stCondLst>
                                        </p:cTn>
                                        <p:tgtEl>
                                          <p:spTgt spid="80"/>
                                        </p:tgtEl>
                                        <p:attrNameLst>
                                          <p:attrName>style.visibility</p:attrName>
                                        </p:attrNameLst>
                                      </p:cBhvr>
                                      <p:to>
                                        <p:strVal val="visible"/>
                                      </p:to>
                                    </p:set>
                                    <p:animEffect transition="in" filter="fade">
                                      <p:cBhvr>
                                        <p:cTn id="101" dur="500"/>
                                        <p:tgtEl>
                                          <p:spTgt spid="8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76"/>
                                        </p:tgtEl>
                                        <p:attrNameLst>
                                          <p:attrName>style.visibility</p:attrName>
                                        </p:attrNameLst>
                                      </p:cBhvr>
                                      <p:to>
                                        <p:strVal val="visible"/>
                                      </p:to>
                                    </p:set>
                                    <p:animEffect transition="in" filter="fade">
                                      <p:cBhvr>
                                        <p:cTn id="106" dur="500"/>
                                        <p:tgtEl>
                                          <p:spTgt spid="76"/>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fade">
                                      <p:cBhvr>
                                        <p:cTn id="111" dur="500"/>
                                        <p:tgtEl>
                                          <p:spTgt spid="83"/>
                                        </p:tgtEl>
                                      </p:cBhvr>
                                    </p:animEffect>
                                  </p:childTnLst>
                                </p:cTn>
                              </p:par>
                            </p:childTnLst>
                          </p:cTn>
                        </p:par>
                        <p:par>
                          <p:cTn id="112" fill="hold">
                            <p:stCondLst>
                              <p:cond delay="500"/>
                            </p:stCondLst>
                            <p:childTnLst>
                              <p:par>
                                <p:cTn id="113" presetID="10" presetClass="entr" presetSubtype="0" fill="hold" nodeType="afterEffect">
                                  <p:stCondLst>
                                    <p:cond delay="0"/>
                                  </p:stCondLst>
                                  <p:childTnLst>
                                    <p:set>
                                      <p:cBhvr>
                                        <p:cTn id="114" dur="1" fill="hold">
                                          <p:stCondLst>
                                            <p:cond delay="0"/>
                                          </p:stCondLst>
                                        </p:cTn>
                                        <p:tgtEl>
                                          <p:spTgt spid="87"/>
                                        </p:tgtEl>
                                        <p:attrNameLst>
                                          <p:attrName>style.visibility</p:attrName>
                                        </p:attrNameLst>
                                      </p:cBhvr>
                                      <p:to>
                                        <p:strVal val="visible"/>
                                      </p:to>
                                    </p:set>
                                    <p:animEffect transition="in" filter="fade">
                                      <p:cBhvr>
                                        <p:cTn id="115" dur="500"/>
                                        <p:tgtEl>
                                          <p:spTgt spid="87"/>
                                        </p:tgtEl>
                                      </p:cBhvr>
                                    </p:animEffect>
                                  </p:childTnLst>
                                </p:cTn>
                              </p:par>
                            </p:childTnLst>
                          </p:cTn>
                        </p:par>
                        <p:par>
                          <p:cTn id="116" fill="hold">
                            <p:stCondLst>
                              <p:cond delay="1000"/>
                            </p:stCondLst>
                            <p:childTnLst>
                              <p:par>
                                <p:cTn id="117" presetID="10" presetClass="entr" presetSubtype="0" fill="hold" nodeType="afterEffect">
                                  <p:stCondLst>
                                    <p:cond delay="0"/>
                                  </p:stCondLst>
                                  <p:childTnLst>
                                    <p:set>
                                      <p:cBhvr>
                                        <p:cTn id="118" dur="1" fill="hold">
                                          <p:stCondLst>
                                            <p:cond delay="0"/>
                                          </p:stCondLst>
                                        </p:cTn>
                                        <p:tgtEl>
                                          <p:spTgt spid="88"/>
                                        </p:tgtEl>
                                        <p:attrNameLst>
                                          <p:attrName>style.visibility</p:attrName>
                                        </p:attrNameLst>
                                      </p:cBhvr>
                                      <p:to>
                                        <p:strVal val="visible"/>
                                      </p:to>
                                    </p:set>
                                    <p:animEffect transition="in" filter="fade">
                                      <p:cBhvr>
                                        <p:cTn id="119" dur="500"/>
                                        <p:tgtEl>
                                          <p:spTgt spid="88"/>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500"/>
                                        <p:tgtEl>
                                          <p:spTgt spid="84"/>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91"/>
                                        </p:tgtEl>
                                        <p:attrNameLst>
                                          <p:attrName>style.visibility</p:attrName>
                                        </p:attrNameLst>
                                      </p:cBhvr>
                                      <p:to>
                                        <p:strVal val="visible"/>
                                      </p:to>
                                    </p:set>
                                    <p:animEffect transition="in" filter="fade">
                                      <p:cBhvr>
                                        <p:cTn id="129" dur="500"/>
                                        <p:tgtEl>
                                          <p:spTgt spid="91"/>
                                        </p:tgtEl>
                                      </p:cBhvr>
                                    </p:animEffect>
                                  </p:childTnLst>
                                </p:cTn>
                              </p:par>
                            </p:childTnLst>
                          </p:cTn>
                        </p:par>
                        <p:par>
                          <p:cTn id="130" fill="hold">
                            <p:stCondLst>
                              <p:cond delay="500"/>
                            </p:stCondLst>
                            <p:childTnLst>
                              <p:par>
                                <p:cTn id="131" presetID="10" presetClass="entr" presetSubtype="0" fill="hold"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500"/>
                                        <p:tgtEl>
                                          <p:spTgt spid="95"/>
                                        </p:tgtEl>
                                      </p:cBhvr>
                                    </p:animEffect>
                                  </p:childTnLst>
                                </p:cTn>
                              </p:par>
                            </p:childTnLst>
                          </p:cTn>
                        </p:par>
                        <p:par>
                          <p:cTn id="134" fill="hold">
                            <p:stCondLst>
                              <p:cond delay="1000"/>
                            </p:stCondLst>
                            <p:childTnLst>
                              <p:par>
                                <p:cTn id="135" presetID="10" presetClass="entr" presetSubtype="0" fill="hold" nodeType="afterEffect">
                                  <p:stCondLst>
                                    <p:cond delay="0"/>
                                  </p:stCondLst>
                                  <p:childTnLst>
                                    <p:set>
                                      <p:cBhvr>
                                        <p:cTn id="136" dur="1" fill="hold">
                                          <p:stCondLst>
                                            <p:cond delay="0"/>
                                          </p:stCondLst>
                                        </p:cTn>
                                        <p:tgtEl>
                                          <p:spTgt spid="96"/>
                                        </p:tgtEl>
                                        <p:attrNameLst>
                                          <p:attrName>style.visibility</p:attrName>
                                        </p:attrNameLst>
                                      </p:cBhvr>
                                      <p:to>
                                        <p:strVal val="visible"/>
                                      </p:to>
                                    </p:set>
                                    <p:animEffect transition="in" filter="fade">
                                      <p:cBhvr>
                                        <p:cTn id="137" dur="500"/>
                                        <p:tgtEl>
                                          <p:spTgt spid="96"/>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92"/>
                                        </p:tgtEl>
                                        <p:attrNameLst>
                                          <p:attrName>style.visibility</p:attrName>
                                        </p:attrNameLst>
                                      </p:cBhvr>
                                      <p:to>
                                        <p:strVal val="visible"/>
                                      </p:to>
                                    </p:set>
                                    <p:animEffect transition="in" filter="fade">
                                      <p:cBhvr>
                                        <p:cTn id="142" dur="500"/>
                                        <p:tgtEl>
                                          <p:spTgt spid="92"/>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99"/>
                                        </p:tgtEl>
                                        <p:attrNameLst>
                                          <p:attrName>style.visibility</p:attrName>
                                        </p:attrNameLst>
                                      </p:cBhvr>
                                      <p:to>
                                        <p:strVal val="visible"/>
                                      </p:to>
                                    </p:set>
                                    <p:animEffect transition="in" filter="fade">
                                      <p:cBhvr>
                                        <p:cTn id="147" dur="500"/>
                                        <p:tgtEl>
                                          <p:spTgt spid="99"/>
                                        </p:tgtEl>
                                      </p:cBhvr>
                                    </p:animEffect>
                                  </p:childTnLst>
                                </p:cTn>
                              </p:par>
                            </p:childTnLst>
                          </p:cTn>
                        </p:par>
                        <p:par>
                          <p:cTn id="148" fill="hold">
                            <p:stCondLst>
                              <p:cond delay="500"/>
                            </p:stCondLst>
                            <p:childTnLst>
                              <p:par>
                                <p:cTn id="149" presetID="10" presetClass="entr" presetSubtype="0" fill="hold" nodeType="afterEffect">
                                  <p:stCondLst>
                                    <p:cond delay="0"/>
                                  </p:stCondLst>
                                  <p:childTnLst>
                                    <p:set>
                                      <p:cBhvr>
                                        <p:cTn id="150" dur="1" fill="hold">
                                          <p:stCondLst>
                                            <p:cond delay="0"/>
                                          </p:stCondLst>
                                        </p:cTn>
                                        <p:tgtEl>
                                          <p:spTgt spid="103"/>
                                        </p:tgtEl>
                                        <p:attrNameLst>
                                          <p:attrName>style.visibility</p:attrName>
                                        </p:attrNameLst>
                                      </p:cBhvr>
                                      <p:to>
                                        <p:strVal val="visible"/>
                                      </p:to>
                                    </p:set>
                                    <p:animEffect transition="in" filter="fade">
                                      <p:cBhvr>
                                        <p:cTn id="151" dur="500"/>
                                        <p:tgtEl>
                                          <p:spTgt spid="103"/>
                                        </p:tgtEl>
                                      </p:cBhvr>
                                    </p:animEffect>
                                  </p:childTnLst>
                                </p:cTn>
                              </p:par>
                            </p:childTnLst>
                          </p:cTn>
                        </p:par>
                        <p:par>
                          <p:cTn id="152" fill="hold">
                            <p:stCondLst>
                              <p:cond delay="1000"/>
                            </p:stCondLst>
                            <p:childTnLst>
                              <p:par>
                                <p:cTn id="153" presetID="10" presetClass="entr" presetSubtype="0"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Effect transition="in" filter="fade">
                                      <p:cBhvr>
                                        <p:cTn id="155" dur="500"/>
                                        <p:tgtEl>
                                          <p:spTgt spid="104"/>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100"/>
                                        </p:tgtEl>
                                        <p:attrNameLst>
                                          <p:attrName>style.visibility</p:attrName>
                                        </p:attrNameLst>
                                      </p:cBhvr>
                                      <p:to>
                                        <p:strVal val="visible"/>
                                      </p:to>
                                    </p:set>
                                    <p:animEffect transition="in" filter="fade">
                                      <p:cBhvr>
                                        <p:cTn id="160" dur="500"/>
                                        <p:tgtEl>
                                          <p:spTgt spid="100"/>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107"/>
                                        </p:tgtEl>
                                        <p:attrNameLst>
                                          <p:attrName>style.visibility</p:attrName>
                                        </p:attrNameLst>
                                      </p:cBhvr>
                                      <p:to>
                                        <p:strVal val="visible"/>
                                      </p:to>
                                    </p:set>
                                    <p:animEffect transition="in" filter="fade">
                                      <p:cBhvr>
                                        <p:cTn id="165" dur="500"/>
                                        <p:tgtEl>
                                          <p:spTgt spid="107"/>
                                        </p:tgtEl>
                                      </p:cBhvr>
                                    </p:animEffect>
                                  </p:childTnLst>
                                </p:cTn>
                              </p:par>
                            </p:childTnLst>
                          </p:cTn>
                        </p:par>
                        <p:par>
                          <p:cTn id="166" fill="hold">
                            <p:stCondLst>
                              <p:cond delay="500"/>
                            </p:stCondLst>
                            <p:childTnLst>
                              <p:par>
                                <p:cTn id="167" presetID="10" presetClass="entr" presetSubtype="0" fill="hold" nodeType="afterEffect">
                                  <p:stCondLst>
                                    <p:cond delay="0"/>
                                  </p:stCondLst>
                                  <p:childTnLst>
                                    <p:set>
                                      <p:cBhvr>
                                        <p:cTn id="168" dur="1" fill="hold">
                                          <p:stCondLst>
                                            <p:cond delay="0"/>
                                          </p:stCondLst>
                                        </p:cTn>
                                        <p:tgtEl>
                                          <p:spTgt spid="111"/>
                                        </p:tgtEl>
                                        <p:attrNameLst>
                                          <p:attrName>style.visibility</p:attrName>
                                        </p:attrNameLst>
                                      </p:cBhvr>
                                      <p:to>
                                        <p:strVal val="visible"/>
                                      </p:to>
                                    </p:set>
                                    <p:animEffect transition="in" filter="fade">
                                      <p:cBhvr>
                                        <p:cTn id="169" dur="500"/>
                                        <p:tgtEl>
                                          <p:spTgt spid="111"/>
                                        </p:tgtEl>
                                      </p:cBhvr>
                                    </p:animEffect>
                                  </p:childTnLst>
                                </p:cTn>
                              </p:par>
                            </p:childTnLst>
                          </p:cTn>
                        </p:par>
                        <p:par>
                          <p:cTn id="170" fill="hold">
                            <p:stCondLst>
                              <p:cond delay="1000"/>
                            </p:stCondLst>
                            <p:childTnLst>
                              <p:par>
                                <p:cTn id="171" presetID="10" presetClass="entr" presetSubtype="0" fill="hold" nodeType="afterEffect">
                                  <p:stCondLst>
                                    <p:cond delay="0"/>
                                  </p:stCondLst>
                                  <p:childTnLst>
                                    <p:set>
                                      <p:cBhvr>
                                        <p:cTn id="172" dur="1" fill="hold">
                                          <p:stCondLst>
                                            <p:cond delay="0"/>
                                          </p:stCondLst>
                                        </p:cTn>
                                        <p:tgtEl>
                                          <p:spTgt spid="112"/>
                                        </p:tgtEl>
                                        <p:attrNameLst>
                                          <p:attrName>style.visibility</p:attrName>
                                        </p:attrNameLst>
                                      </p:cBhvr>
                                      <p:to>
                                        <p:strVal val="visible"/>
                                      </p:to>
                                    </p:set>
                                    <p:animEffect transition="in" filter="fade">
                                      <p:cBhvr>
                                        <p:cTn id="173" dur="500"/>
                                        <p:tgtEl>
                                          <p:spTgt spid="112"/>
                                        </p:tgtEl>
                                      </p:cBhvr>
                                    </p:animEffec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08"/>
                                        </p:tgtEl>
                                        <p:attrNameLst>
                                          <p:attrName>style.visibility</p:attrName>
                                        </p:attrNameLst>
                                      </p:cBhvr>
                                      <p:to>
                                        <p:strVal val="visible"/>
                                      </p:to>
                                    </p:set>
                                    <p:animEffect transition="in" filter="fade">
                                      <p:cBhvr>
                                        <p:cTn id="178" dur="500"/>
                                        <p:tgtEl>
                                          <p:spTgt spid="108"/>
                                        </p:tgtEl>
                                      </p:cBhvr>
                                    </p:animEffec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animBg="1"/>
      <p:bldP spid="43" grpId="0"/>
      <p:bldP spid="50" grpId="0" animBg="1"/>
      <p:bldP spid="51" grpId="0"/>
      <p:bldP spid="59" grpId="0" animBg="1"/>
      <p:bldP spid="60" grpId="0"/>
      <p:bldP spid="67" grpId="0" animBg="1"/>
      <p:bldP spid="68" grpId="0"/>
      <p:bldP spid="75" grpId="0" animBg="1"/>
      <p:bldP spid="76" grpId="0"/>
      <p:bldP spid="83" grpId="0" animBg="1"/>
      <p:bldP spid="84" grpId="0"/>
      <p:bldP spid="91" grpId="0" animBg="1"/>
      <p:bldP spid="92" grpId="0"/>
      <p:bldP spid="99" grpId="0" animBg="1"/>
      <p:bldP spid="100" grpId="0"/>
      <p:bldP spid="107" grpId="0" animBg="1"/>
      <p:bldP spid="10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98E30-ADE2-4452-9310-6AE2460C6603}"/>
              </a:ext>
            </a:extLst>
          </p:cNvPr>
          <p:cNvSpPr>
            <a:spLocks noGrp="1"/>
          </p:cNvSpPr>
          <p:nvPr>
            <p:ph type="title"/>
          </p:nvPr>
        </p:nvSpPr>
        <p:spPr/>
        <p:txBody>
          <a:bodyPr/>
          <a:lstStyle/>
          <a:p>
            <a:r>
              <a:rPr lang="en-GB" dirty="0"/>
              <a:t>3F-1 Use and understand fraction notation</a:t>
            </a:r>
          </a:p>
        </p:txBody>
      </p:sp>
      <p:pic>
        <p:nvPicPr>
          <p:cNvPr id="9" name="Picture 8">
            <a:extLst>
              <a:ext uri="{FF2B5EF4-FFF2-40B4-BE49-F238E27FC236}">
                <a16:creationId xmlns:a16="http://schemas.microsoft.com/office/drawing/2014/main" id="{CE546A64-DCA6-4734-BEE7-3657BD32EDF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392623" y="3864693"/>
            <a:ext cx="504825" cy="121445"/>
          </a:xfrm>
          <a:prstGeom prst="rect">
            <a:avLst/>
          </a:prstGeom>
        </p:spPr>
      </p:pic>
      <p:pic>
        <p:nvPicPr>
          <p:cNvPr id="10" name="Picture 9">
            <a:extLst>
              <a:ext uri="{FF2B5EF4-FFF2-40B4-BE49-F238E27FC236}">
                <a16:creationId xmlns:a16="http://schemas.microsoft.com/office/drawing/2014/main" id="{DFDE139A-8FAE-45CE-9EEE-2A9D8CAAA902}"/>
              </a:ext>
            </a:extLst>
          </p:cNvPr>
          <p:cNvPicPr>
            <a:picLocks noChangeAspect="1"/>
          </p:cNvPicPr>
          <p:nvPr/>
        </p:nvPicPr>
        <p:blipFill rotWithShape="1">
          <a:blip r:embed="rId4">
            <a:extLst>
              <a:ext uri="{28A0092B-C50C-407E-A947-70E740481C1C}">
                <a14:useLocalDpi xmlns:a14="http://schemas.microsoft.com/office/drawing/2010/main" val="0"/>
              </a:ext>
            </a:extLst>
          </a:blip>
          <a:srcRect t="-7158"/>
          <a:stretch/>
        </p:blipFill>
        <p:spPr>
          <a:xfrm>
            <a:off x="761784" y="1354970"/>
            <a:ext cx="3630839" cy="2631167"/>
          </a:xfrm>
          <a:prstGeom prst="rect">
            <a:avLst/>
          </a:prstGeom>
        </p:spPr>
      </p:pic>
      <p:sp>
        <p:nvSpPr>
          <p:cNvPr id="13" name="Freeform: Shape 12">
            <a:extLst>
              <a:ext uri="{FF2B5EF4-FFF2-40B4-BE49-F238E27FC236}">
                <a16:creationId xmlns:a16="http://schemas.microsoft.com/office/drawing/2014/main" id="{C821DDFB-4329-495D-908B-42E3900E1FAC}"/>
              </a:ext>
            </a:extLst>
          </p:cNvPr>
          <p:cNvSpPr/>
          <p:nvPr/>
        </p:nvSpPr>
        <p:spPr>
          <a:xfrm>
            <a:off x="558583" y="2849941"/>
            <a:ext cx="2919775" cy="1364342"/>
          </a:xfrm>
          <a:custGeom>
            <a:avLst/>
            <a:gdLst>
              <a:gd name="connsiteX0" fmla="*/ 464457 w 2919775"/>
              <a:gd name="connsiteY0" fmla="*/ 116114 h 1364342"/>
              <a:gd name="connsiteX1" fmla="*/ 377372 w 2919775"/>
              <a:gd name="connsiteY1" fmla="*/ 188685 h 1364342"/>
              <a:gd name="connsiteX2" fmla="*/ 159657 w 2919775"/>
              <a:gd name="connsiteY2" fmla="*/ 304800 h 1364342"/>
              <a:gd name="connsiteX3" fmla="*/ 116114 w 2919775"/>
              <a:gd name="connsiteY3" fmla="*/ 348342 h 1364342"/>
              <a:gd name="connsiteX4" fmla="*/ 101600 w 2919775"/>
              <a:gd name="connsiteY4" fmla="*/ 391885 h 1364342"/>
              <a:gd name="connsiteX5" fmla="*/ 72572 w 2919775"/>
              <a:gd name="connsiteY5" fmla="*/ 464457 h 1364342"/>
              <a:gd name="connsiteX6" fmla="*/ 58057 w 2919775"/>
              <a:gd name="connsiteY6" fmla="*/ 522514 h 1364342"/>
              <a:gd name="connsiteX7" fmla="*/ 29029 w 2919775"/>
              <a:gd name="connsiteY7" fmla="*/ 580571 h 1364342"/>
              <a:gd name="connsiteX8" fmla="*/ 0 w 2919775"/>
              <a:gd name="connsiteY8" fmla="*/ 667657 h 1364342"/>
              <a:gd name="connsiteX9" fmla="*/ 14514 w 2919775"/>
              <a:gd name="connsiteY9" fmla="*/ 1117600 h 1364342"/>
              <a:gd name="connsiteX10" fmla="*/ 58057 w 2919775"/>
              <a:gd name="connsiteY10" fmla="*/ 1146628 h 1364342"/>
              <a:gd name="connsiteX11" fmla="*/ 159657 w 2919775"/>
              <a:gd name="connsiteY11" fmla="*/ 1175657 h 1364342"/>
              <a:gd name="connsiteX12" fmla="*/ 928914 w 2919775"/>
              <a:gd name="connsiteY12" fmla="*/ 1190171 h 1364342"/>
              <a:gd name="connsiteX13" fmla="*/ 1045029 w 2919775"/>
              <a:gd name="connsiteY13" fmla="*/ 1204685 h 1364342"/>
              <a:gd name="connsiteX14" fmla="*/ 1103086 w 2919775"/>
              <a:gd name="connsiteY14" fmla="*/ 1233714 h 1364342"/>
              <a:gd name="connsiteX15" fmla="*/ 1349829 w 2919775"/>
              <a:gd name="connsiteY15" fmla="*/ 1262742 h 1364342"/>
              <a:gd name="connsiteX16" fmla="*/ 1596572 w 2919775"/>
              <a:gd name="connsiteY16" fmla="*/ 1277257 h 1364342"/>
              <a:gd name="connsiteX17" fmla="*/ 2264229 w 2919775"/>
              <a:gd name="connsiteY17" fmla="*/ 1335314 h 1364342"/>
              <a:gd name="connsiteX18" fmla="*/ 2540000 w 2919775"/>
              <a:gd name="connsiteY18" fmla="*/ 1364342 h 1364342"/>
              <a:gd name="connsiteX19" fmla="*/ 2699657 w 2919775"/>
              <a:gd name="connsiteY19" fmla="*/ 1349828 h 1364342"/>
              <a:gd name="connsiteX20" fmla="*/ 2786743 w 2919775"/>
              <a:gd name="connsiteY20" fmla="*/ 1262742 h 1364342"/>
              <a:gd name="connsiteX21" fmla="*/ 2888343 w 2919775"/>
              <a:gd name="connsiteY21" fmla="*/ 1175657 h 1364342"/>
              <a:gd name="connsiteX22" fmla="*/ 2917372 w 2919775"/>
              <a:gd name="connsiteY22" fmla="*/ 1074057 h 1364342"/>
              <a:gd name="connsiteX23" fmla="*/ 2873829 w 2919775"/>
              <a:gd name="connsiteY23" fmla="*/ 812800 h 1364342"/>
              <a:gd name="connsiteX24" fmla="*/ 2830286 w 2919775"/>
              <a:gd name="connsiteY24" fmla="*/ 769257 h 1364342"/>
              <a:gd name="connsiteX25" fmla="*/ 2757714 w 2919775"/>
              <a:gd name="connsiteY25" fmla="*/ 667657 h 1364342"/>
              <a:gd name="connsiteX26" fmla="*/ 2699657 w 2919775"/>
              <a:gd name="connsiteY26" fmla="*/ 580571 h 1364342"/>
              <a:gd name="connsiteX27" fmla="*/ 2670629 w 2919775"/>
              <a:gd name="connsiteY27" fmla="*/ 537028 h 1364342"/>
              <a:gd name="connsiteX28" fmla="*/ 2627086 w 2919775"/>
              <a:gd name="connsiteY28" fmla="*/ 435428 h 1364342"/>
              <a:gd name="connsiteX29" fmla="*/ 2612572 w 2919775"/>
              <a:gd name="connsiteY29" fmla="*/ 391885 h 1364342"/>
              <a:gd name="connsiteX30" fmla="*/ 2510972 w 2919775"/>
              <a:gd name="connsiteY30" fmla="*/ 275771 h 1364342"/>
              <a:gd name="connsiteX31" fmla="*/ 2452914 w 2919775"/>
              <a:gd name="connsiteY31" fmla="*/ 188685 h 1364342"/>
              <a:gd name="connsiteX32" fmla="*/ 2351314 w 2919775"/>
              <a:gd name="connsiteY32" fmla="*/ 58057 h 1364342"/>
              <a:gd name="connsiteX33" fmla="*/ 2307772 w 2919775"/>
              <a:gd name="connsiteY33" fmla="*/ 29028 h 1364342"/>
              <a:gd name="connsiteX34" fmla="*/ 2206172 w 2919775"/>
              <a:gd name="connsiteY34" fmla="*/ 14514 h 1364342"/>
              <a:gd name="connsiteX35" fmla="*/ 2148114 w 2919775"/>
              <a:gd name="connsiteY35" fmla="*/ 0 h 1364342"/>
              <a:gd name="connsiteX36" fmla="*/ 870857 w 2919775"/>
              <a:gd name="connsiteY36" fmla="*/ 14514 h 1364342"/>
              <a:gd name="connsiteX37" fmla="*/ 566057 w 2919775"/>
              <a:gd name="connsiteY37" fmla="*/ 43542 h 1364342"/>
              <a:gd name="connsiteX38" fmla="*/ 449943 w 2919775"/>
              <a:gd name="connsiteY38" fmla="*/ 58057 h 136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919775" h="1364342">
                <a:moveTo>
                  <a:pt x="464457" y="116114"/>
                </a:moveTo>
                <a:cubicBezTo>
                  <a:pt x="435429" y="140304"/>
                  <a:pt x="409615" y="168981"/>
                  <a:pt x="377372" y="188685"/>
                </a:cubicBezTo>
                <a:cubicBezTo>
                  <a:pt x="364935" y="196286"/>
                  <a:pt x="209550" y="263223"/>
                  <a:pt x="159657" y="304800"/>
                </a:cubicBezTo>
                <a:cubicBezTo>
                  <a:pt x="143888" y="317940"/>
                  <a:pt x="130628" y="333828"/>
                  <a:pt x="116114" y="348342"/>
                </a:cubicBezTo>
                <a:cubicBezTo>
                  <a:pt x="111276" y="362856"/>
                  <a:pt x="106972" y="377560"/>
                  <a:pt x="101600" y="391885"/>
                </a:cubicBezTo>
                <a:cubicBezTo>
                  <a:pt x="92452" y="416280"/>
                  <a:pt x="80811" y="439740"/>
                  <a:pt x="72572" y="464457"/>
                </a:cubicBezTo>
                <a:cubicBezTo>
                  <a:pt x="66264" y="483381"/>
                  <a:pt x="65061" y="503836"/>
                  <a:pt x="58057" y="522514"/>
                </a:cubicBezTo>
                <a:cubicBezTo>
                  <a:pt x="50460" y="542773"/>
                  <a:pt x="37065" y="560482"/>
                  <a:pt x="29029" y="580571"/>
                </a:cubicBezTo>
                <a:cubicBezTo>
                  <a:pt x="17665" y="608981"/>
                  <a:pt x="9676" y="638628"/>
                  <a:pt x="0" y="667657"/>
                </a:cubicBezTo>
                <a:cubicBezTo>
                  <a:pt x="4838" y="817638"/>
                  <a:pt x="-3543" y="968631"/>
                  <a:pt x="14514" y="1117600"/>
                </a:cubicBezTo>
                <a:cubicBezTo>
                  <a:pt x="16613" y="1134917"/>
                  <a:pt x="41861" y="1140150"/>
                  <a:pt x="58057" y="1146628"/>
                </a:cubicBezTo>
                <a:cubicBezTo>
                  <a:pt x="90760" y="1159709"/>
                  <a:pt x="124479" y="1173898"/>
                  <a:pt x="159657" y="1175657"/>
                </a:cubicBezTo>
                <a:cubicBezTo>
                  <a:pt x="415802" y="1188464"/>
                  <a:pt x="672495" y="1185333"/>
                  <a:pt x="928914" y="1190171"/>
                </a:cubicBezTo>
                <a:cubicBezTo>
                  <a:pt x="967619" y="1195009"/>
                  <a:pt x="1007187" y="1195225"/>
                  <a:pt x="1045029" y="1204685"/>
                </a:cubicBezTo>
                <a:cubicBezTo>
                  <a:pt x="1066020" y="1209933"/>
                  <a:pt x="1081831" y="1229666"/>
                  <a:pt x="1103086" y="1233714"/>
                </a:cubicBezTo>
                <a:cubicBezTo>
                  <a:pt x="1184438" y="1249210"/>
                  <a:pt x="1267335" y="1255463"/>
                  <a:pt x="1349829" y="1262742"/>
                </a:cubicBezTo>
                <a:cubicBezTo>
                  <a:pt x="1431900" y="1269984"/>
                  <a:pt x="1514392" y="1271387"/>
                  <a:pt x="1596572" y="1277257"/>
                </a:cubicBezTo>
                <a:cubicBezTo>
                  <a:pt x="1837509" y="1294467"/>
                  <a:pt x="2026756" y="1311567"/>
                  <a:pt x="2264229" y="1335314"/>
                </a:cubicBezTo>
                <a:lnTo>
                  <a:pt x="2540000" y="1364342"/>
                </a:lnTo>
                <a:cubicBezTo>
                  <a:pt x="2593219" y="1359504"/>
                  <a:pt x="2648023" y="1363597"/>
                  <a:pt x="2699657" y="1349828"/>
                </a:cubicBezTo>
                <a:cubicBezTo>
                  <a:pt x="2753297" y="1335524"/>
                  <a:pt x="2757544" y="1297780"/>
                  <a:pt x="2786743" y="1262742"/>
                </a:cubicBezTo>
                <a:cubicBezTo>
                  <a:pt x="2820435" y="1222313"/>
                  <a:pt x="2845634" y="1207689"/>
                  <a:pt x="2888343" y="1175657"/>
                </a:cubicBezTo>
                <a:cubicBezTo>
                  <a:pt x="2898019" y="1141790"/>
                  <a:pt x="2915697" y="1109239"/>
                  <a:pt x="2917372" y="1074057"/>
                </a:cubicBezTo>
                <a:cubicBezTo>
                  <a:pt x="2921410" y="989261"/>
                  <a:pt x="2926822" y="886991"/>
                  <a:pt x="2873829" y="812800"/>
                </a:cubicBezTo>
                <a:cubicBezTo>
                  <a:pt x="2861898" y="796097"/>
                  <a:pt x="2844800" y="783771"/>
                  <a:pt x="2830286" y="769257"/>
                </a:cubicBezTo>
                <a:cubicBezTo>
                  <a:pt x="2801617" y="683248"/>
                  <a:pt x="2836430" y="766051"/>
                  <a:pt x="2757714" y="667657"/>
                </a:cubicBezTo>
                <a:cubicBezTo>
                  <a:pt x="2735920" y="640414"/>
                  <a:pt x="2719009" y="609600"/>
                  <a:pt x="2699657" y="580571"/>
                </a:cubicBezTo>
                <a:lnTo>
                  <a:pt x="2670629" y="537028"/>
                </a:lnTo>
                <a:cubicBezTo>
                  <a:pt x="2640419" y="416195"/>
                  <a:pt x="2677204" y="535666"/>
                  <a:pt x="2627086" y="435428"/>
                </a:cubicBezTo>
                <a:cubicBezTo>
                  <a:pt x="2620244" y="421744"/>
                  <a:pt x="2620681" y="404859"/>
                  <a:pt x="2612572" y="391885"/>
                </a:cubicBezTo>
                <a:cubicBezTo>
                  <a:pt x="2583042" y="344638"/>
                  <a:pt x="2549021" y="313821"/>
                  <a:pt x="2510972" y="275771"/>
                </a:cubicBezTo>
                <a:cubicBezTo>
                  <a:pt x="2483212" y="192495"/>
                  <a:pt x="2516336" y="270227"/>
                  <a:pt x="2452914" y="188685"/>
                </a:cubicBezTo>
                <a:cubicBezTo>
                  <a:pt x="2393288" y="112024"/>
                  <a:pt x="2413750" y="110088"/>
                  <a:pt x="2351314" y="58057"/>
                </a:cubicBezTo>
                <a:cubicBezTo>
                  <a:pt x="2337913" y="46890"/>
                  <a:pt x="2324480" y="34040"/>
                  <a:pt x="2307772" y="29028"/>
                </a:cubicBezTo>
                <a:cubicBezTo>
                  <a:pt x="2275004" y="19198"/>
                  <a:pt x="2239831" y="20634"/>
                  <a:pt x="2206172" y="14514"/>
                </a:cubicBezTo>
                <a:cubicBezTo>
                  <a:pt x="2186546" y="10946"/>
                  <a:pt x="2167467" y="4838"/>
                  <a:pt x="2148114" y="0"/>
                </a:cubicBezTo>
                <a:lnTo>
                  <a:pt x="870857" y="14514"/>
                </a:lnTo>
                <a:cubicBezTo>
                  <a:pt x="768836" y="17322"/>
                  <a:pt x="667444" y="31843"/>
                  <a:pt x="566057" y="43542"/>
                </a:cubicBezTo>
                <a:cubicBezTo>
                  <a:pt x="415590" y="60904"/>
                  <a:pt x="555612" y="58057"/>
                  <a:pt x="449943" y="58057"/>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53D2C369-7172-4744-AA60-75E5C99D0BE7}"/>
              </a:ext>
            </a:extLst>
          </p:cNvPr>
          <p:cNvPicPr>
            <a:picLocks noChangeAspect="1"/>
          </p:cNvPicPr>
          <p:nvPr/>
        </p:nvPicPr>
        <p:blipFill rotWithShape="1">
          <a:blip r:embed="rId5">
            <a:extLst>
              <a:ext uri="{28A0092B-C50C-407E-A947-70E740481C1C}">
                <a14:useLocalDpi xmlns:a14="http://schemas.microsoft.com/office/drawing/2010/main" val="0"/>
              </a:ext>
            </a:extLst>
          </a:blip>
          <a:srcRect l="-6963"/>
          <a:stretch/>
        </p:blipFill>
        <p:spPr>
          <a:xfrm>
            <a:off x="363548" y="2776462"/>
            <a:ext cx="3352801" cy="2933700"/>
          </a:xfrm>
          <a:prstGeom prst="ellipse">
            <a:avLst/>
          </a:prstGeom>
        </p:spPr>
      </p:pic>
      <p:pic>
        <p:nvPicPr>
          <p:cNvPr id="15" name="Picture 14">
            <a:extLst>
              <a:ext uri="{FF2B5EF4-FFF2-40B4-BE49-F238E27FC236}">
                <a16:creationId xmlns:a16="http://schemas.microsoft.com/office/drawing/2014/main" id="{A478AE6D-7A93-47B2-8226-2E4D9CFF2990}"/>
              </a:ext>
            </a:extLst>
          </p:cNvPr>
          <p:cNvPicPr>
            <a:picLocks noChangeAspect="1"/>
          </p:cNvPicPr>
          <p:nvPr/>
        </p:nvPicPr>
        <p:blipFill rotWithShape="1">
          <a:blip r:embed="rId6">
            <a:extLst>
              <a:ext uri="{28A0092B-C50C-407E-A947-70E740481C1C}">
                <a14:useLocalDpi xmlns:a14="http://schemas.microsoft.com/office/drawing/2010/main" val="0"/>
              </a:ext>
            </a:extLst>
          </a:blip>
          <a:srcRect l="-9826"/>
          <a:stretch/>
        </p:blipFill>
        <p:spPr>
          <a:xfrm>
            <a:off x="256958" y="2776463"/>
            <a:ext cx="3630838" cy="2933701"/>
          </a:xfrm>
          <a:prstGeom prst="ellipse">
            <a:avLst/>
          </a:prstGeom>
        </p:spPr>
      </p:pic>
      <p:pic>
        <p:nvPicPr>
          <p:cNvPr id="16" name="Picture 15">
            <a:extLst>
              <a:ext uri="{FF2B5EF4-FFF2-40B4-BE49-F238E27FC236}">
                <a16:creationId xmlns:a16="http://schemas.microsoft.com/office/drawing/2014/main" id="{978A3DB9-1CF2-41BA-BE2C-A2D6449F03F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216184" y="3986136"/>
            <a:ext cx="681263" cy="968376"/>
          </a:xfrm>
          <a:prstGeom prst="rect">
            <a:avLst/>
          </a:prstGeom>
        </p:spPr>
      </p:pic>
      <p:pic>
        <p:nvPicPr>
          <p:cNvPr id="18" name="Picture 17">
            <a:extLst>
              <a:ext uri="{FF2B5EF4-FFF2-40B4-BE49-F238E27FC236}">
                <a16:creationId xmlns:a16="http://schemas.microsoft.com/office/drawing/2014/main" id="{1B8EC265-8AFB-4A54-8D78-8169F6412447}"/>
              </a:ext>
            </a:extLst>
          </p:cNvPr>
          <p:cNvPicPr>
            <a:picLocks noChangeAspect="1"/>
          </p:cNvPicPr>
          <p:nvPr/>
        </p:nvPicPr>
        <p:blipFill rotWithShape="1">
          <a:blip r:embed="rId8">
            <a:extLst>
              <a:ext uri="{28A0092B-C50C-407E-A947-70E740481C1C}">
                <a14:useLocalDpi xmlns:a14="http://schemas.microsoft.com/office/drawing/2010/main" val="0"/>
              </a:ext>
            </a:extLst>
          </a:blip>
          <a:srcRect r="-808"/>
          <a:stretch/>
        </p:blipFill>
        <p:spPr>
          <a:xfrm>
            <a:off x="4881574" y="4112683"/>
            <a:ext cx="3630838" cy="1597479"/>
          </a:xfrm>
          <a:prstGeom prst="rect">
            <a:avLst/>
          </a:prstGeom>
        </p:spPr>
      </p:pic>
      <p:pic>
        <p:nvPicPr>
          <p:cNvPr id="22" name="Picture 21">
            <a:extLst>
              <a:ext uri="{FF2B5EF4-FFF2-40B4-BE49-F238E27FC236}">
                <a16:creationId xmlns:a16="http://schemas.microsoft.com/office/drawing/2014/main" id="{0F2D0C40-BC65-4F73-9C13-FC82A4211917}"/>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392622" y="2776463"/>
            <a:ext cx="398237" cy="961685"/>
          </a:xfrm>
          <a:prstGeom prst="rect">
            <a:avLst/>
          </a:prstGeom>
        </p:spPr>
      </p:pic>
      <p:pic>
        <p:nvPicPr>
          <p:cNvPr id="24" name="Picture 23">
            <a:extLst>
              <a:ext uri="{FF2B5EF4-FFF2-40B4-BE49-F238E27FC236}">
                <a16:creationId xmlns:a16="http://schemas.microsoft.com/office/drawing/2014/main" id="{C76789F4-FAD3-4BB6-9C7D-2D520C73D0A8}"/>
              </a:ext>
            </a:extLst>
          </p:cNvPr>
          <p:cNvPicPr>
            <a:picLocks noChangeAspect="1"/>
          </p:cNvPicPr>
          <p:nvPr/>
        </p:nvPicPr>
        <p:blipFill rotWithShape="1">
          <a:blip r:embed="rId10">
            <a:extLst>
              <a:ext uri="{28A0092B-C50C-407E-A947-70E740481C1C}">
                <a14:useLocalDpi xmlns:a14="http://schemas.microsoft.com/office/drawing/2010/main" val="0"/>
              </a:ext>
            </a:extLst>
          </a:blip>
          <a:srcRect r="-788"/>
          <a:stretch/>
        </p:blipFill>
        <p:spPr>
          <a:xfrm>
            <a:off x="4790858" y="1709664"/>
            <a:ext cx="3721554" cy="1724024"/>
          </a:xfrm>
          <a:prstGeom prst="rect">
            <a:avLst/>
          </a:prstGeom>
        </p:spPr>
      </p:pic>
      <p:sp>
        <p:nvSpPr>
          <p:cNvPr id="3" name="Rectangle 2">
            <a:extLst>
              <a:ext uri="{FF2B5EF4-FFF2-40B4-BE49-F238E27FC236}">
                <a16:creationId xmlns:a16="http://schemas.microsoft.com/office/drawing/2014/main" id="{25229407-6069-48A7-B8FA-430F83F8EBF4}"/>
              </a:ext>
            </a:extLst>
          </p:cNvPr>
          <p:cNvSpPr/>
          <p:nvPr/>
        </p:nvSpPr>
        <p:spPr>
          <a:xfrm>
            <a:off x="1954676" y="3058956"/>
            <a:ext cx="316593" cy="73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AFBAB02D-D4E3-4242-BD66-B30A7A1D5176}"/>
              </a:ext>
            </a:extLst>
          </p:cNvPr>
          <p:cNvSpPr/>
          <p:nvPr/>
        </p:nvSpPr>
        <p:spPr>
          <a:xfrm>
            <a:off x="1914081" y="4651793"/>
            <a:ext cx="316593" cy="73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9B85497-2A47-476B-9C71-2D30BEE7B942}"/>
              </a:ext>
            </a:extLst>
          </p:cNvPr>
          <p:cNvSpPr/>
          <p:nvPr/>
        </p:nvSpPr>
        <p:spPr>
          <a:xfrm>
            <a:off x="2664969" y="3374642"/>
            <a:ext cx="316593" cy="73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3C3E174D-E69F-4A3E-B5C3-E8ADFB92F490}"/>
              </a:ext>
            </a:extLst>
          </p:cNvPr>
          <p:cNvSpPr/>
          <p:nvPr/>
        </p:nvSpPr>
        <p:spPr>
          <a:xfrm>
            <a:off x="2664061" y="4369964"/>
            <a:ext cx="316593" cy="73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AA46A746-9A80-4035-A2AE-4982B2F417C6}"/>
              </a:ext>
            </a:extLst>
          </p:cNvPr>
          <p:cNvSpPr/>
          <p:nvPr/>
        </p:nvSpPr>
        <p:spPr>
          <a:xfrm>
            <a:off x="1222498" y="4350541"/>
            <a:ext cx="316593" cy="73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12A23A5F-6C5B-4840-8A72-6A016D96C14A}"/>
              </a:ext>
            </a:extLst>
          </p:cNvPr>
          <p:cNvSpPr/>
          <p:nvPr/>
        </p:nvSpPr>
        <p:spPr>
          <a:xfrm>
            <a:off x="1222497" y="3418014"/>
            <a:ext cx="316593" cy="738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43C3246B-F4B5-4CFC-9522-5D37FE3130F2}"/>
              </a:ext>
            </a:extLst>
          </p:cNvPr>
          <p:cNvPicPr>
            <a:picLocks noChangeAspect="1"/>
          </p:cNvPicPr>
          <p:nvPr/>
        </p:nvPicPr>
        <p:blipFill rotWithShape="1">
          <a:blip r:embed="rId11">
            <a:extLst>
              <a:ext uri="{28A0092B-C50C-407E-A947-70E740481C1C}">
                <a14:useLocalDpi xmlns:a14="http://schemas.microsoft.com/office/drawing/2010/main" val="0"/>
              </a:ext>
            </a:extLst>
          </a:blip>
          <a:srcRect l="-6752"/>
          <a:stretch/>
        </p:blipFill>
        <p:spPr>
          <a:xfrm>
            <a:off x="358558" y="2776462"/>
            <a:ext cx="3529239" cy="2996904"/>
          </a:xfrm>
          <a:prstGeom prst="ellipse">
            <a:avLst/>
          </a:prstGeom>
        </p:spPr>
      </p:pic>
      <p:sp>
        <p:nvSpPr>
          <p:cNvPr id="8" name="Content Placeholder 2">
            <a:extLst>
              <a:ext uri="{FF2B5EF4-FFF2-40B4-BE49-F238E27FC236}">
                <a16:creationId xmlns:a16="http://schemas.microsoft.com/office/drawing/2014/main" id="{F5BF97AC-98D4-482C-B532-15F47D23CC6B}"/>
              </a:ext>
            </a:extLst>
          </p:cNvPr>
          <p:cNvSpPr txBox="1">
            <a:spLocks/>
          </p:cNvSpPr>
          <p:nvPr/>
        </p:nvSpPr>
        <p:spPr>
          <a:xfrm>
            <a:off x="8512412" y="1567970"/>
            <a:ext cx="3630838"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the 6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the 5 represent?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number is the denominator?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number is the numerator?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why the numerator is not 1?</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94952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xit" presetSubtype="0" fill="hold" grpId="0" nodeType="withEffect">
                                  <p:stCondLst>
                                    <p:cond delay="0"/>
                                  </p:stCondLst>
                                  <p:childTnLst>
                                    <p:animEffect transition="out" filter="fade">
                                      <p:cBhvr>
                                        <p:cTn id="25" dur="500"/>
                                        <p:tgtEl>
                                          <p:spTgt spid="26"/>
                                        </p:tgtEl>
                                      </p:cBhvr>
                                    </p:animEffect>
                                    <p:set>
                                      <p:cBhvr>
                                        <p:cTn id="26" dur="1" fill="hold">
                                          <p:stCondLst>
                                            <p:cond delay="499"/>
                                          </p:stCondLst>
                                        </p:cTn>
                                        <p:tgtEl>
                                          <p:spTgt spid="26"/>
                                        </p:tgtEl>
                                        <p:attrNameLst>
                                          <p:attrName>style.visibility</p:attrName>
                                        </p:attrNameLst>
                                      </p:cBhvr>
                                      <p:to>
                                        <p:strVal val="hidden"/>
                                      </p:to>
                                    </p:set>
                                  </p:childTnLst>
                                </p:cTn>
                              </p:par>
                              <p:par>
                                <p:cTn id="27" presetID="10" presetClass="exit" presetSubtype="0" fill="hold" grpId="0" nodeType="with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7"/>
                                        </p:tgtEl>
                                      </p:cBhvr>
                                    </p:animEffect>
                                    <p:set>
                                      <p:cBhvr>
                                        <p:cTn id="38" dur="1" fill="hold">
                                          <p:stCondLst>
                                            <p:cond delay="499"/>
                                          </p:stCondLst>
                                        </p:cTn>
                                        <p:tgtEl>
                                          <p:spTgt spid="17"/>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7" grpId="0" animBg="1"/>
      <p:bldP spid="19" grpId="0" animBg="1"/>
      <p:bldP spid="23"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D1997A-F720-410D-8C6B-8AF8369D261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2253064"/>
            <a:ext cx="7907446" cy="2523881"/>
          </a:xfrm>
          <a:prstGeom prst="rect">
            <a:avLst/>
          </a:prstGeom>
        </p:spPr>
      </p:pic>
      <p:pic>
        <p:nvPicPr>
          <p:cNvPr id="11" name="Picture 10">
            <a:extLst>
              <a:ext uri="{FF2B5EF4-FFF2-40B4-BE49-F238E27FC236}">
                <a16:creationId xmlns:a16="http://schemas.microsoft.com/office/drawing/2014/main" id="{D44B2BE0-75C9-4AE8-81F6-314857568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57590"/>
            <a:ext cx="7907446" cy="3471562"/>
          </a:xfrm>
          <a:prstGeom prst="rect">
            <a:avLst/>
          </a:prstGeom>
        </p:spPr>
      </p:pic>
      <p:pic>
        <p:nvPicPr>
          <p:cNvPr id="18" name="Picture 17">
            <a:extLst>
              <a:ext uri="{FF2B5EF4-FFF2-40B4-BE49-F238E27FC236}">
                <a16:creationId xmlns:a16="http://schemas.microsoft.com/office/drawing/2014/main" id="{C0E5B4FC-CC5B-445F-8137-7755CF3659B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769057" y="3023419"/>
            <a:ext cx="289279" cy="772593"/>
          </a:xfrm>
          <a:prstGeom prst="rect">
            <a:avLst/>
          </a:prstGeom>
        </p:spPr>
      </p:pic>
      <p:sp>
        <p:nvSpPr>
          <p:cNvPr id="3" name="Title 2">
            <a:extLst>
              <a:ext uri="{FF2B5EF4-FFF2-40B4-BE49-F238E27FC236}">
                <a16:creationId xmlns:a16="http://schemas.microsoft.com/office/drawing/2014/main" id="{17AABB64-B6A6-4D1A-B85D-6DE800BC1F29}"/>
              </a:ext>
            </a:extLst>
          </p:cNvPr>
          <p:cNvSpPr>
            <a:spLocks noGrp="1"/>
          </p:cNvSpPr>
          <p:nvPr>
            <p:ph type="title"/>
          </p:nvPr>
        </p:nvSpPr>
        <p:spPr/>
        <p:txBody>
          <a:bodyPr/>
          <a:lstStyle/>
          <a:p>
            <a:r>
              <a:rPr lang="en-GB" dirty="0"/>
              <a:t>3F-1 Use and understand fraction notation</a:t>
            </a:r>
          </a:p>
        </p:txBody>
      </p:sp>
      <p:sp>
        <p:nvSpPr>
          <p:cNvPr id="14" name="Rectangle 13">
            <a:extLst>
              <a:ext uri="{FF2B5EF4-FFF2-40B4-BE49-F238E27FC236}">
                <a16:creationId xmlns:a16="http://schemas.microsoft.com/office/drawing/2014/main" id="{B22090FD-34C7-41F2-8BE1-E8C1D91B61C3}"/>
              </a:ext>
            </a:extLst>
          </p:cNvPr>
          <p:cNvSpPr/>
          <p:nvPr/>
        </p:nvSpPr>
        <p:spPr>
          <a:xfrm>
            <a:off x="6308040" y="2233738"/>
            <a:ext cx="1229711" cy="11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54666185-5D2C-45FF-A3C1-65388F8C01F0}"/>
              </a:ext>
            </a:extLst>
          </p:cNvPr>
          <p:cNvSpPr/>
          <p:nvPr/>
        </p:nvSpPr>
        <p:spPr>
          <a:xfrm>
            <a:off x="6308040" y="3456040"/>
            <a:ext cx="1229711" cy="11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TextBox 19">
            <a:extLst>
              <a:ext uri="{FF2B5EF4-FFF2-40B4-BE49-F238E27FC236}">
                <a16:creationId xmlns:a16="http://schemas.microsoft.com/office/drawing/2014/main" id="{3C4DB5E7-8A84-482D-B439-EA6A613A4CF3}"/>
              </a:ext>
            </a:extLst>
          </p:cNvPr>
          <p:cNvSpPr txBox="1"/>
          <p:nvPr/>
        </p:nvSpPr>
        <p:spPr>
          <a:xfrm>
            <a:off x="899511" y="5158053"/>
            <a:ext cx="6451520"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n-ea"/>
                <a:cs typeface="+mn-cs"/>
              </a:rPr>
              <a:t>The whole has been divided into 3 equal parts.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n-ea"/>
                <a:cs typeface="+mn-cs"/>
              </a:rPr>
              <a:t>2 parts have been shaded.</a:t>
            </a:r>
          </a:p>
        </p:txBody>
      </p:sp>
      <p:sp>
        <p:nvSpPr>
          <p:cNvPr id="6" name="Content Placeholder 2">
            <a:extLst>
              <a:ext uri="{FF2B5EF4-FFF2-40B4-BE49-F238E27FC236}">
                <a16:creationId xmlns:a16="http://schemas.microsoft.com/office/drawing/2014/main" id="{FFCFAF39-C45C-4AF7-BE26-72A7B73340FA}"/>
              </a:ext>
            </a:extLst>
          </p:cNvPr>
          <p:cNvSpPr txBox="1">
            <a:spLocks/>
          </p:cNvSpPr>
          <p:nvPr/>
        </p:nvSpPr>
        <p:spPr>
          <a:xfrm>
            <a:off x="7643726" y="1567970"/>
            <a:ext cx="421291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has the whole been divided into?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are shaded?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the fraction to match this representation? Don’t forget to write it in the correct order, using the sentence.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each number in the fraction represent?</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7705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500"/>
                            </p:stCondLst>
                            <p:childTnLst>
                              <p:par>
                                <p:cTn id="30" presetID="10" presetClass="exit" presetSubtype="0" fill="hold" grpId="0" nodeType="afterEffect">
                                  <p:stCondLst>
                                    <p:cond delay="0"/>
                                  </p:stCondLst>
                                  <p:childTnLst>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par>
                          <p:cTn id="33" fill="hold">
                            <p:stCondLst>
                              <p:cond delay="1000"/>
                            </p:stCondLst>
                            <p:childTnLst>
                              <p:par>
                                <p:cTn id="34" presetID="10" presetClass="exit" presetSubtype="0" fill="hold" grpId="0" nodeType="after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2DE5F4-243E-4BE9-B3C6-89944D5543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550803"/>
            <a:ext cx="7907446" cy="2266160"/>
          </a:xfrm>
          <a:prstGeom prst="rect">
            <a:avLst/>
          </a:prstGeom>
        </p:spPr>
      </p:pic>
      <p:pic>
        <p:nvPicPr>
          <p:cNvPr id="6" name="Picture 5">
            <a:extLst>
              <a:ext uri="{FF2B5EF4-FFF2-40B4-BE49-F238E27FC236}">
                <a16:creationId xmlns:a16="http://schemas.microsoft.com/office/drawing/2014/main" id="{B5791735-4C7B-4FEC-9936-BFED575F82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277" y="1557338"/>
            <a:ext cx="7907446" cy="2256516"/>
          </a:xfrm>
          <a:prstGeom prst="rect">
            <a:avLst/>
          </a:prstGeom>
        </p:spPr>
      </p:pic>
      <p:pic>
        <p:nvPicPr>
          <p:cNvPr id="8" name="Picture 7">
            <a:extLst>
              <a:ext uri="{FF2B5EF4-FFF2-40B4-BE49-F238E27FC236}">
                <a16:creationId xmlns:a16="http://schemas.microsoft.com/office/drawing/2014/main" id="{EB6EA49B-B592-4DFB-8C38-4269CE05BAE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911333" y="2270784"/>
            <a:ext cx="289279" cy="772593"/>
          </a:xfrm>
          <a:prstGeom prst="rect">
            <a:avLst/>
          </a:prstGeom>
        </p:spPr>
      </p:pic>
      <p:sp>
        <p:nvSpPr>
          <p:cNvPr id="3" name="Title 2">
            <a:extLst>
              <a:ext uri="{FF2B5EF4-FFF2-40B4-BE49-F238E27FC236}">
                <a16:creationId xmlns:a16="http://schemas.microsoft.com/office/drawing/2014/main" id="{E00B9F63-2A46-4549-98A5-07198C0F0060}"/>
              </a:ext>
            </a:extLst>
          </p:cNvPr>
          <p:cNvSpPr>
            <a:spLocks noGrp="1"/>
          </p:cNvSpPr>
          <p:nvPr>
            <p:ph type="title"/>
          </p:nvPr>
        </p:nvSpPr>
        <p:spPr/>
        <p:txBody>
          <a:bodyPr/>
          <a:lstStyle/>
          <a:p>
            <a:r>
              <a:rPr lang="en-GB" dirty="0"/>
              <a:t>3F-1 Use and understand fraction notation</a:t>
            </a:r>
          </a:p>
        </p:txBody>
      </p:sp>
      <p:sp>
        <p:nvSpPr>
          <p:cNvPr id="14" name="Rectangle 13">
            <a:extLst>
              <a:ext uri="{FF2B5EF4-FFF2-40B4-BE49-F238E27FC236}">
                <a16:creationId xmlns:a16="http://schemas.microsoft.com/office/drawing/2014/main" id="{B22090FD-34C7-41F2-8BE1-E8C1D91B61C3}"/>
              </a:ext>
            </a:extLst>
          </p:cNvPr>
          <p:cNvSpPr/>
          <p:nvPr/>
        </p:nvSpPr>
        <p:spPr>
          <a:xfrm>
            <a:off x="8755965" y="1443820"/>
            <a:ext cx="1229711" cy="11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54666185-5D2C-45FF-A3C1-65388F8C01F0}"/>
              </a:ext>
            </a:extLst>
          </p:cNvPr>
          <p:cNvSpPr/>
          <p:nvPr/>
        </p:nvSpPr>
        <p:spPr>
          <a:xfrm>
            <a:off x="8450317" y="2712686"/>
            <a:ext cx="1229711" cy="11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Box 19">
            <a:extLst>
              <a:ext uri="{FF2B5EF4-FFF2-40B4-BE49-F238E27FC236}">
                <a16:creationId xmlns:a16="http://schemas.microsoft.com/office/drawing/2014/main" id="{AC8059E2-BA0B-423F-8059-BFE7CCA34B26}"/>
              </a:ext>
            </a:extLst>
          </p:cNvPr>
          <p:cNvSpPr txBox="1"/>
          <p:nvPr/>
        </p:nvSpPr>
        <p:spPr>
          <a:xfrm>
            <a:off x="7577920" y="4420665"/>
            <a:ext cx="3990192" cy="107721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n-ea"/>
                <a:cs typeface="+mn-cs"/>
              </a:rPr>
              <a:t>The whole has been divided into 5 equal parts.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n-ea"/>
                <a:cs typeface="+mn-cs"/>
              </a:rPr>
              <a:t>3 parts have been shaded.</a:t>
            </a:r>
          </a:p>
        </p:txBody>
      </p:sp>
      <p:sp>
        <p:nvSpPr>
          <p:cNvPr id="10" name="Content Placeholder 2">
            <a:extLst>
              <a:ext uri="{FF2B5EF4-FFF2-40B4-BE49-F238E27FC236}">
                <a16:creationId xmlns:a16="http://schemas.microsoft.com/office/drawing/2014/main" id="{0F8DFBFC-9C6D-4E1A-9361-D9BB9C714538}"/>
              </a:ext>
            </a:extLst>
          </p:cNvPr>
          <p:cNvSpPr txBox="1">
            <a:spLocks/>
          </p:cNvSpPr>
          <p:nvPr/>
        </p:nvSpPr>
        <p:spPr>
          <a:xfrm>
            <a:off x="623888" y="3922255"/>
            <a:ext cx="1095851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has the whole been divided into?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are shaded?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the fraction to match this representation?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each number in the fraction represent?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1590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500"/>
                            </p:stCondLst>
                            <p:childTnLst>
                              <p:par>
                                <p:cTn id="30" presetID="10" presetClass="exit" presetSubtype="0" fill="hold" grpId="0" nodeType="afterEffect">
                                  <p:stCondLst>
                                    <p:cond delay="0"/>
                                  </p:stCondLst>
                                  <p:childTnLst>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par>
                          <p:cTn id="33" fill="hold">
                            <p:stCondLst>
                              <p:cond delay="1000"/>
                            </p:stCondLst>
                            <p:childTnLst>
                              <p:par>
                                <p:cTn id="34" presetID="10" presetClass="exit" presetSubtype="0" fill="hold" grpId="0" nodeType="after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52FF97-8F0F-4EC0-B16F-30AFAC099FD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879834" y="1552516"/>
            <a:ext cx="6495395" cy="1890074"/>
          </a:xfrm>
          <a:prstGeom prst="rect">
            <a:avLst/>
          </a:prstGeom>
        </p:spPr>
      </p:pic>
      <p:pic>
        <p:nvPicPr>
          <p:cNvPr id="11" name="Picture 10">
            <a:extLst>
              <a:ext uri="{FF2B5EF4-FFF2-40B4-BE49-F238E27FC236}">
                <a16:creationId xmlns:a16="http://schemas.microsoft.com/office/drawing/2014/main" id="{65CB4B27-C439-4D6D-A90B-DB78642DFE2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911333" y="2096343"/>
            <a:ext cx="289279" cy="802420"/>
          </a:xfrm>
          <a:prstGeom prst="rect">
            <a:avLst/>
          </a:prstGeom>
        </p:spPr>
      </p:pic>
      <p:sp>
        <p:nvSpPr>
          <p:cNvPr id="3" name="Title 2">
            <a:extLst>
              <a:ext uri="{FF2B5EF4-FFF2-40B4-BE49-F238E27FC236}">
                <a16:creationId xmlns:a16="http://schemas.microsoft.com/office/drawing/2014/main" id="{3435A421-4C64-49AA-BFB4-3AA00D328886}"/>
              </a:ext>
            </a:extLst>
          </p:cNvPr>
          <p:cNvSpPr>
            <a:spLocks noGrp="1"/>
          </p:cNvSpPr>
          <p:nvPr>
            <p:ph type="title"/>
          </p:nvPr>
        </p:nvSpPr>
        <p:spPr/>
        <p:txBody>
          <a:bodyPr/>
          <a:lstStyle/>
          <a:p>
            <a:r>
              <a:rPr lang="en-GB" dirty="0"/>
              <a:t>3F-1 Use and understand fraction notation</a:t>
            </a:r>
          </a:p>
        </p:txBody>
      </p:sp>
      <p:sp>
        <p:nvSpPr>
          <p:cNvPr id="14" name="Rectangle 13">
            <a:extLst>
              <a:ext uri="{FF2B5EF4-FFF2-40B4-BE49-F238E27FC236}">
                <a16:creationId xmlns:a16="http://schemas.microsoft.com/office/drawing/2014/main" id="{B22090FD-34C7-41F2-8BE1-E8C1D91B61C3}"/>
              </a:ext>
            </a:extLst>
          </p:cNvPr>
          <p:cNvSpPr/>
          <p:nvPr/>
        </p:nvSpPr>
        <p:spPr>
          <a:xfrm>
            <a:off x="8481519" y="1278418"/>
            <a:ext cx="1229711" cy="11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54666185-5D2C-45FF-A3C1-65388F8C01F0}"/>
              </a:ext>
            </a:extLst>
          </p:cNvPr>
          <p:cNvSpPr/>
          <p:nvPr/>
        </p:nvSpPr>
        <p:spPr>
          <a:xfrm>
            <a:off x="8450317" y="2549934"/>
            <a:ext cx="1229711" cy="11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Picture 8">
            <a:extLst>
              <a:ext uri="{FF2B5EF4-FFF2-40B4-BE49-F238E27FC236}">
                <a16:creationId xmlns:a16="http://schemas.microsoft.com/office/drawing/2014/main" id="{0CAD5BC9-1F14-4229-BC58-967D38BE2A2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478924" y="1557338"/>
            <a:ext cx="4102472" cy="1880430"/>
          </a:xfrm>
          <a:prstGeom prst="rect">
            <a:avLst/>
          </a:prstGeom>
        </p:spPr>
      </p:pic>
      <p:sp>
        <p:nvSpPr>
          <p:cNvPr id="8" name="TextBox 19">
            <a:extLst>
              <a:ext uri="{FF2B5EF4-FFF2-40B4-BE49-F238E27FC236}">
                <a16:creationId xmlns:a16="http://schemas.microsoft.com/office/drawing/2014/main" id="{17DF4C22-67E3-4539-B116-BFEF493CD9FB}"/>
              </a:ext>
            </a:extLst>
          </p:cNvPr>
          <p:cNvSpPr txBox="1"/>
          <p:nvPr/>
        </p:nvSpPr>
        <p:spPr>
          <a:xfrm>
            <a:off x="1678203" y="5624159"/>
            <a:ext cx="5731743"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n-ea"/>
                <a:cs typeface="+mn-cs"/>
              </a:rPr>
              <a:t>The whole has been divided into 4 equal parts.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n-ea"/>
                <a:cs typeface="+mn-cs"/>
              </a:rPr>
              <a:t>3 parts have been shaded.</a:t>
            </a:r>
          </a:p>
        </p:txBody>
      </p:sp>
      <p:sp>
        <p:nvSpPr>
          <p:cNvPr id="16" name="Content Placeholder 2">
            <a:extLst>
              <a:ext uri="{FF2B5EF4-FFF2-40B4-BE49-F238E27FC236}">
                <a16:creationId xmlns:a16="http://schemas.microsoft.com/office/drawing/2014/main" id="{37F77B0D-22D1-4B0F-B719-9D0EA758E98D}"/>
              </a:ext>
            </a:extLst>
          </p:cNvPr>
          <p:cNvSpPr txBox="1">
            <a:spLocks/>
          </p:cNvSpPr>
          <p:nvPr/>
        </p:nvSpPr>
        <p:spPr>
          <a:xfrm>
            <a:off x="623888" y="3614268"/>
            <a:ext cx="1095851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has the whole been divided into?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are shaded?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the fraction to match this representation?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each number in the fraction represent</a:t>
            </a:r>
            <a:r>
              <a:rPr lang="en-GB" sz="2000" dirty="0">
                <a:latin typeface="Arial"/>
              </a:rPr>
              <a:t>?</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4737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500"/>
                            </p:stCondLst>
                            <p:childTnLst>
                              <p:par>
                                <p:cTn id="30" presetID="10" presetClass="exit" presetSubtype="0" fill="hold" grpId="0" nodeType="afterEffect">
                                  <p:stCondLst>
                                    <p:cond delay="0"/>
                                  </p:stCondLst>
                                  <p:childTnLst>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par>
                          <p:cTn id="33" fill="hold">
                            <p:stCondLst>
                              <p:cond delay="1000"/>
                            </p:stCondLst>
                            <p:childTnLst>
                              <p:par>
                                <p:cTn id="34" presetID="10" presetClass="exit" presetSubtype="0" fill="hold" grpId="0" nodeType="after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DDCACA-315E-470D-8F09-8EDD17FF6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277" y="1552516"/>
            <a:ext cx="7907446" cy="1928646"/>
          </a:xfrm>
          <a:prstGeom prst="rect">
            <a:avLst/>
          </a:prstGeom>
        </p:spPr>
      </p:pic>
      <p:pic>
        <p:nvPicPr>
          <p:cNvPr id="7" name="Picture 6">
            <a:extLst>
              <a:ext uri="{FF2B5EF4-FFF2-40B4-BE49-F238E27FC236}">
                <a16:creationId xmlns:a16="http://schemas.microsoft.com/office/drawing/2014/main" id="{E4C8252F-0CCE-4334-9671-8724796AC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277" y="1557338"/>
            <a:ext cx="7907446" cy="1919002"/>
          </a:xfrm>
          <a:prstGeom prst="rect">
            <a:avLst/>
          </a:prstGeom>
        </p:spPr>
      </p:pic>
      <p:pic>
        <p:nvPicPr>
          <p:cNvPr id="10" name="Picture 9">
            <a:extLst>
              <a:ext uri="{FF2B5EF4-FFF2-40B4-BE49-F238E27FC236}">
                <a16:creationId xmlns:a16="http://schemas.microsoft.com/office/drawing/2014/main" id="{A4EE0404-DF18-4644-A11B-FDCB5436A05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943534" y="2144382"/>
            <a:ext cx="262981" cy="744447"/>
          </a:xfrm>
          <a:prstGeom prst="rect">
            <a:avLst/>
          </a:prstGeom>
        </p:spPr>
      </p:pic>
      <p:sp>
        <p:nvSpPr>
          <p:cNvPr id="3" name="Title 2">
            <a:extLst>
              <a:ext uri="{FF2B5EF4-FFF2-40B4-BE49-F238E27FC236}">
                <a16:creationId xmlns:a16="http://schemas.microsoft.com/office/drawing/2014/main" id="{0630B0FC-39A0-4920-BB93-2F433C76204D}"/>
              </a:ext>
            </a:extLst>
          </p:cNvPr>
          <p:cNvSpPr>
            <a:spLocks noGrp="1"/>
          </p:cNvSpPr>
          <p:nvPr>
            <p:ph type="title"/>
          </p:nvPr>
        </p:nvSpPr>
        <p:spPr/>
        <p:txBody>
          <a:bodyPr/>
          <a:lstStyle/>
          <a:p>
            <a:r>
              <a:rPr lang="en-GB" dirty="0"/>
              <a:t>3F-1 Use and understand fraction notation</a:t>
            </a:r>
          </a:p>
        </p:txBody>
      </p:sp>
      <p:sp>
        <p:nvSpPr>
          <p:cNvPr id="14" name="Rectangle 13">
            <a:extLst>
              <a:ext uri="{FF2B5EF4-FFF2-40B4-BE49-F238E27FC236}">
                <a16:creationId xmlns:a16="http://schemas.microsoft.com/office/drawing/2014/main" id="{B22090FD-34C7-41F2-8BE1-E8C1D91B61C3}"/>
              </a:ext>
            </a:extLst>
          </p:cNvPr>
          <p:cNvSpPr/>
          <p:nvPr/>
        </p:nvSpPr>
        <p:spPr>
          <a:xfrm>
            <a:off x="8328678" y="1288420"/>
            <a:ext cx="1229711" cy="11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54666185-5D2C-45FF-A3C1-65388F8C01F0}"/>
              </a:ext>
            </a:extLst>
          </p:cNvPr>
          <p:cNvSpPr/>
          <p:nvPr/>
        </p:nvSpPr>
        <p:spPr>
          <a:xfrm>
            <a:off x="8591659" y="2553035"/>
            <a:ext cx="1229711" cy="1168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extBox 19">
            <a:extLst>
              <a:ext uri="{FF2B5EF4-FFF2-40B4-BE49-F238E27FC236}">
                <a16:creationId xmlns:a16="http://schemas.microsoft.com/office/drawing/2014/main" id="{DACCDC26-B97C-49FD-9333-6FFC43853A30}"/>
              </a:ext>
            </a:extLst>
          </p:cNvPr>
          <p:cNvSpPr txBox="1"/>
          <p:nvPr/>
        </p:nvSpPr>
        <p:spPr>
          <a:xfrm>
            <a:off x="7655837" y="3933428"/>
            <a:ext cx="3926564" cy="107721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n-ea"/>
                <a:cs typeface="+mn-cs"/>
              </a:rPr>
              <a:t>The whole has been divided into 2 equal parts.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n-ea"/>
                <a:cs typeface="+mn-cs"/>
              </a:rPr>
              <a:t>2 parts have been shaded.</a:t>
            </a:r>
          </a:p>
        </p:txBody>
      </p:sp>
      <p:sp>
        <p:nvSpPr>
          <p:cNvPr id="12" name="Content Placeholder 2">
            <a:extLst>
              <a:ext uri="{FF2B5EF4-FFF2-40B4-BE49-F238E27FC236}">
                <a16:creationId xmlns:a16="http://schemas.microsoft.com/office/drawing/2014/main" id="{FC735551-CD79-42A6-927E-2EA22B7724AB}"/>
              </a:ext>
            </a:extLst>
          </p:cNvPr>
          <p:cNvSpPr txBox="1">
            <a:spLocks/>
          </p:cNvSpPr>
          <p:nvPr/>
        </p:nvSpPr>
        <p:spPr>
          <a:xfrm>
            <a:off x="623888" y="3572730"/>
            <a:ext cx="10277475" cy="251688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has the whole been divided into?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are shaded?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the fraction to match this representation?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does each number in the fraction represent?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when the numerator and denominator are the same number?</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7514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500"/>
                            </p:stCondLst>
                            <p:childTnLst>
                              <p:par>
                                <p:cTn id="30" presetID="10" presetClass="exit" presetSubtype="0" fill="hold" grpId="0" nodeType="afterEffect">
                                  <p:stCondLst>
                                    <p:cond delay="0"/>
                                  </p:stCondLst>
                                  <p:childTnLst>
                                    <p:animEffect transition="out" filter="fade">
                                      <p:cBhvr>
                                        <p:cTn id="31" dur="500"/>
                                        <p:tgtEl>
                                          <p:spTgt spid="21"/>
                                        </p:tgtEl>
                                      </p:cBhvr>
                                    </p:animEffect>
                                    <p:set>
                                      <p:cBhvr>
                                        <p:cTn id="32" dur="1" fill="hold">
                                          <p:stCondLst>
                                            <p:cond delay="499"/>
                                          </p:stCondLst>
                                        </p:cTn>
                                        <p:tgtEl>
                                          <p:spTgt spid="21"/>
                                        </p:tgtEl>
                                        <p:attrNameLst>
                                          <p:attrName>style.visibility</p:attrName>
                                        </p:attrNameLst>
                                      </p:cBhvr>
                                      <p:to>
                                        <p:strVal val="hidden"/>
                                      </p:to>
                                    </p:set>
                                  </p:childTnLst>
                                </p:cTn>
                              </p:par>
                            </p:childTnLst>
                          </p:cTn>
                        </p:par>
                        <p:par>
                          <p:cTn id="33" fill="hold">
                            <p:stCondLst>
                              <p:cond delay="1000"/>
                            </p:stCondLst>
                            <p:childTnLst>
                              <p:par>
                                <p:cTn id="34" presetID="10" presetClass="exit" presetSubtype="0" fill="hold" grpId="0" nodeType="after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373EA3-6D1D-470D-99CD-932766FCDD20}"/>
              </a:ext>
            </a:extLst>
          </p:cNvPr>
          <p:cNvSpPr>
            <a:spLocks noGrp="1"/>
          </p:cNvSpPr>
          <p:nvPr>
            <p:ph type="title"/>
          </p:nvPr>
        </p:nvSpPr>
        <p:spPr/>
        <p:txBody>
          <a:bodyPr/>
          <a:lstStyle/>
          <a:p>
            <a:r>
              <a:rPr lang="en-GB" dirty="0"/>
              <a:t>3F-1 Use and understand fraction notation</a:t>
            </a:r>
            <a:br>
              <a:rPr lang="en-GB" kern="0" dirty="0"/>
            </a:br>
            <a:endParaRPr lang="en-GB" dirty="0"/>
          </a:p>
        </p:txBody>
      </p:sp>
      <p:sp>
        <p:nvSpPr>
          <p:cNvPr id="10" name="Rectangle: Rounded Corners 9">
            <a:extLst>
              <a:ext uri="{FF2B5EF4-FFF2-40B4-BE49-F238E27FC236}">
                <a16:creationId xmlns:a16="http://schemas.microsoft.com/office/drawing/2014/main" id="{F2A7B7B6-99A1-42A6-8A5E-C1919BF2D122}"/>
              </a:ext>
            </a:extLst>
          </p:cNvPr>
          <p:cNvSpPr/>
          <p:nvPr/>
        </p:nvSpPr>
        <p:spPr>
          <a:xfrm>
            <a:off x="1422540" y="2028719"/>
            <a:ext cx="814388" cy="29260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 name="Rectangle: Rounded Corners 10">
            <a:extLst>
              <a:ext uri="{FF2B5EF4-FFF2-40B4-BE49-F238E27FC236}">
                <a16:creationId xmlns:a16="http://schemas.microsoft.com/office/drawing/2014/main" id="{016B1306-654D-4585-BCEF-722EA118D191}"/>
              </a:ext>
            </a:extLst>
          </p:cNvPr>
          <p:cNvSpPr/>
          <p:nvPr/>
        </p:nvSpPr>
        <p:spPr>
          <a:xfrm>
            <a:off x="2405520" y="2083019"/>
            <a:ext cx="814388" cy="29260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Rounded Corners 12">
            <a:extLst>
              <a:ext uri="{FF2B5EF4-FFF2-40B4-BE49-F238E27FC236}">
                <a16:creationId xmlns:a16="http://schemas.microsoft.com/office/drawing/2014/main" id="{EC7B2C7D-0957-43C7-89AA-6DA0181BB08E}"/>
              </a:ext>
            </a:extLst>
          </p:cNvPr>
          <p:cNvSpPr/>
          <p:nvPr/>
        </p:nvSpPr>
        <p:spPr>
          <a:xfrm>
            <a:off x="3391834" y="2028719"/>
            <a:ext cx="814388" cy="29260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5" name="Rectangle: Rounded Corners 14">
            <a:extLst>
              <a:ext uri="{FF2B5EF4-FFF2-40B4-BE49-F238E27FC236}">
                <a16:creationId xmlns:a16="http://schemas.microsoft.com/office/drawing/2014/main" id="{D4F31265-EAB9-4783-B331-48F62C082EB2}"/>
              </a:ext>
            </a:extLst>
          </p:cNvPr>
          <p:cNvSpPr/>
          <p:nvPr/>
        </p:nvSpPr>
        <p:spPr>
          <a:xfrm>
            <a:off x="4369284" y="2075399"/>
            <a:ext cx="814388" cy="292609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575D7EAB-6F1F-4696-8895-F9060D105F0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6183" y="2097305"/>
            <a:ext cx="7907446" cy="2926092"/>
          </a:xfrm>
          <a:prstGeom prst="rect">
            <a:avLst/>
          </a:prstGeom>
        </p:spPr>
      </p:pic>
      <p:sp>
        <p:nvSpPr>
          <p:cNvPr id="2" name="Rectangle: Rounded Corners 1">
            <a:extLst>
              <a:ext uri="{FF2B5EF4-FFF2-40B4-BE49-F238E27FC236}">
                <a16:creationId xmlns:a16="http://schemas.microsoft.com/office/drawing/2014/main" id="{B5CF3657-5E0C-4497-9D23-B94328DC191B}"/>
              </a:ext>
            </a:extLst>
          </p:cNvPr>
          <p:cNvSpPr/>
          <p:nvPr/>
        </p:nvSpPr>
        <p:spPr bwMode="auto">
          <a:xfrm>
            <a:off x="1352975" y="2028719"/>
            <a:ext cx="1001468" cy="299467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Rectangle: Rounded Corners 24">
            <a:extLst>
              <a:ext uri="{FF2B5EF4-FFF2-40B4-BE49-F238E27FC236}">
                <a16:creationId xmlns:a16="http://schemas.microsoft.com/office/drawing/2014/main" id="{891AC229-86C4-4E5B-9B8D-EACBB287B8B1}"/>
              </a:ext>
            </a:extLst>
          </p:cNvPr>
          <p:cNvSpPr/>
          <p:nvPr/>
        </p:nvSpPr>
        <p:spPr bwMode="auto">
          <a:xfrm>
            <a:off x="3315650" y="2028719"/>
            <a:ext cx="1951731" cy="299467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Rectangle: Rounded Corners 25">
            <a:extLst>
              <a:ext uri="{FF2B5EF4-FFF2-40B4-BE49-F238E27FC236}">
                <a16:creationId xmlns:a16="http://schemas.microsoft.com/office/drawing/2014/main" id="{466FEFC4-9865-4F9A-9269-6E5E42CAD2D4}"/>
              </a:ext>
            </a:extLst>
          </p:cNvPr>
          <p:cNvSpPr/>
          <p:nvPr/>
        </p:nvSpPr>
        <p:spPr bwMode="auto">
          <a:xfrm>
            <a:off x="1356394" y="2028719"/>
            <a:ext cx="1951731" cy="923461"/>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Rectangle: Rounded Corners 30">
            <a:extLst>
              <a:ext uri="{FF2B5EF4-FFF2-40B4-BE49-F238E27FC236}">
                <a16:creationId xmlns:a16="http://schemas.microsoft.com/office/drawing/2014/main" id="{43056C7A-87C5-4A2F-9962-70C072FD6DEA}"/>
              </a:ext>
            </a:extLst>
          </p:cNvPr>
          <p:cNvSpPr/>
          <p:nvPr/>
        </p:nvSpPr>
        <p:spPr bwMode="auto">
          <a:xfrm>
            <a:off x="1368284" y="3057184"/>
            <a:ext cx="3918512" cy="923461"/>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2" name="Rectangle: Rounded Corners 31">
            <a:extLst>
              <a:ext uri="{FF2B5EF4-FFF2-40B4-BE49-F238E27FC236}">
                <a16:creationId xmlns:a16="http://schemas.microsoft.com/office/drawing/2014/main" id="{DDD48184-73C1-43A3-B045-3EC89F6A4A74}"/>
              </a:ext>
            </a:extLst>
          </p:cNvPr>
          <p:cNvSpPr/>
          <p:nvPr/>
        </p:nvSpPr>
        <p:spPr bwMode="auto">
          <a:xfrm>
            <a:off x="2347319" y="3064327"/>
            <a:ext cx="968331" cy="923461"/>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Rectangle: Rounded Corners 16">
            <a:extLst>
              <a:ext uri="{FF2B5EF4-FFF2-40B4-BE49-F238E27FC236}">
                <a16:creationId xmlns:a16="http://schemas.microsoft.com/office/drawing/2014/main" id="{9DEEB5B7-4ABA-4D8A-8BCC-CB625512F022}"/>
              </a:ext>
            </a:extLst>
          </p:cNvPr>
          <p:cNvSpPr/>
          <p:nvPr/>
        </p:nvSpPr>
        <p:spPr bwMode="auto">
          <a:xfrm>
            <a:off x="2316009" y="2041106"/>
            <a:ext cx="1001468" cy="299467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Rectangle: Rounded Corners 17">
            <a:extLst>
              <a:ext uri="{FF2B5EF4-FFF2-40B4-BE49-F238E27FC236}">
                <a16:creationId xmlns:a16="http://schemas.microsoft.com/office/drawing/2014/main" id="{92C5C7B3-5B9C-459E-B013-2B73CD547707}"/>
              </a:ext>
            </a:extLst>
          </p:cNvPr>
          <p:cNvSpPr/>
          <p:nvPr/>
        </p:nvSpPr>
        <p:spPr bwMode="auto">
          <a:xfrm>
            <a:off x="3284289" y="2041106"/>
            <a:ext cx="1001468" cy="299467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9" name="Rectangle: Rounded Corners 18">
            <a:extLst>
              <a:ext uri="{FF2B5EF4-FFF2-40B4-BE49-F238E27FC236}">
                <a16:creationId xmlns:a16="http://schemas.microsoft.com/office/drawing/2014/main" id="{E35EFE21-0DDC-454C-A142-245E8ADA46E3}"/>
              </a:ext>
            </a:extLst>
          </p:cNvPr>
          <p:cNvSpPr/>
          <p:nvPr/>
        </p:nvSpPr>
        <p:spPr bwMode="auto">
          <a:xfrm>
            <a:off x="1386102" y="2028719"/>
            <a:ext cx="1951731" cy="2994678"/>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Rectangle: Rounded Corners 19">
            <a:extLst>
              <a:ext uri="{FF2B5EF4-FFF2-40B4-BE49-F238E27FC236}">
                <a16:creationId xmlns:a16="http://schemas.microsoft.com/office/drawing/2014/main" id="{77AE3684-46BF-46B6-8851-BA5B4EE33BFF}"/>
              </a:ext>
            </a:extLst>
          </p:cNvPr>
          <p:cNvSpPr/>
          <p:nvPr/>
        </p:nvSpPr>
        <p:spPr bwMode="auto">
          <a:xfrm>
            <a:off x="3325001" y="3044797"/>
            <a:ext cx="1951731" cy="923461"/>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Rectangle: Rounded Corners 21">
            <a:extLst>
              <a:ext uri="{FF2B5EF4-FFF2-40B4-BE49-F238E27FC236}">
                <a16:creationId xmlns:a16="http://schemas.microsoft.com/office/drawing/2014/main" id="{91C5B0EB-57F0-434B-A44E-6F63E5AB32F3}"/>
              </a:ext>
            </a:extLst>
          </p:cNvPr>
          <p:cNvSpPr/>
          <p:nvPr/>
        </p:nvSpPr>
        <p:spPr bwMode="auto">
          <a:xfrm>
            <a:off x="2335461" y="4087316"/>
            <a:ext cx="968331" cy="923461"/>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Rectangle: Rounded Corners 22">
            <a:extLst>
              <a:ext uri="{FF2B5EF4-FFF2-40B4-BE49-F238E27FC236}">
                <a16:creationId xmlns:a16="http://schemas.microsoft.com/office/drawing/2014/main" id="{D446F3BE-8267-471E-AD0E-85F76EFD41E5}"/>
              </a:ext>
            </a:extLst>
          </p:cNvPr>
          <p:cNvSpPr/>
          <p:nvPr/>
        </p:nvSpPr>
        <p:spPr bwMode="auto">
          <a:xfrm>
            <a:off x="3314862" y="4078030"/>
            <a:ext cx="968331" cy="923461"/>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Rectangle: Rounded Corners 23">
            <a:extLst>
              <a:ext uri="{FF2B5EF4-FFF2-40B4-BE49-F238E27FC236}">
                <a16:creationId xmlns:a16="http://schemas.microsoft.com/office/drawing/2014/main" id="{20BB22FD-002E-44C8-873C-8D588D78507D}"/>
              </a:ext>
            </a:extLst>
          </p:cNvPr>
          <p:cNvSpPr/>
          <p:nvPr/>
        </p:nvSpPr>
        <p:spPr bwMode="auto">
          <a:xfrm>
            <a:off x="1386102" y="2060800"/>
            <a:ext cx="3918512" cy="923461"/>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7" name="Rectangle: Rounded Corners 26">
            <a:extLst>
              <a:ext uri="{FF2B5EF4-FFF2-40B4-BE49-F238E27FC236}">
                <a16:creationId xmlns:a16="http://schemas.microsoft.com/office/drawing/2014/main" id="{83DA8219-96C1-409C-B1B4-EE55740FA10C}"/>
              </a:ext>
            </a:extLst>
          </p:cNvPr>
          <p:cNvSpPr/>
          <p:nvPr/>
        </p:nvSpPr>
        <p:spPr bwMode="auto">
          <a:xfrm>
            <a:off x="3319649" y="2048529"/>
            <a:ext cx="968331" cy="923461"/>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Rectangle: Rounded Corners 27">
            <a:extLst>
              <a:ext uri="{FF2B5EF4-FFF2-40B4-BE49-F238E27FC236}">
                <a16:creationId xmlns:a16="http://schemas.microsoft.com/office/drawing/2014/main" id="{AB02DA7C-DCBA-4817-82D3-0E37985DD28B}"/>
              </a:ext>
            </a:extLst>
          </p:cNvPr>
          <p:cNvSpPr/>
          <p:nvPr/>
        </p:nvSpPr>
        <p:spPr bwMode="auto">
          <a:xfrm>
            <a:off x="4299050" y="2039243"/>
            <a:ext cx="968331" cy="923461"/>
          </a:xfrm>
          <a:prstGeom prst="roundRect">
            <a:avLst/>
          </a:prstGeom>
          <a:noFill/>
          <a:ln w="28575"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19">
            <a:extLst>
              <a:ext uri="{FF2B5EF4-FFF2-40B4-BE49-F238E27FC236}">
                <a16:creationId xmlns:a16="http://schemas.microsoft.com/office/drawing/2014/main" id="{6A4E2521-659F-4C5A-952A-2D0A6CBAFFA0}"/>
              </a:ext>
            </a:extLst>
          </p:cNvPr>
          <p:cNvSpPr txBox="1"/>
          <p:nvPr/>
        </p:nvSpPr>
        <p:spPr>
          <a:xfrm>
            <a:off x="1736501" y="5702013"/>
            <a:ext cx="9081752"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denominator tells us the number of equal parts the whole is divided into.</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numerator tells us the number of equal parts selected.</a:t>
            </a:r>
          </a:p>
        </p:txBody>
      </p:sp>
      <p:sp>
        <p:nvSpPr>
          <p:cNvPr id="5" name="Content Placeholder 2">
            <a:extLst>
              <a:ext uri="{FF2B5EF4-FFF2-40B4-BE49-F238E27FC236}">
                <a16:creationId xmlns:a16="http://schemas.microsoft.com/office/drawing/2014/main" id="{EFD67B9C-9780-4DC3-BFEC-13AE1FF145AC}"/>
              </a:ext>
            </a:extLst>
          </p:cNvPr>
          <p:cNvSpPr txBox="1">
            <a:spLocks/>
          </p:cNvSpPr>
          <p:nvPr/>
        </p:nvSpPr>
        <p:spPr>
          <a:xfrm>
            <a:off x="6234460" y="1378019"/>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To work out the fraction of oranges selected, think about the denominator and then the numerator.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has the whole group has been divided into? This is the denominator.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have been selected? This is the numerator.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You could use 12 counters and set some questions like these for a partner to answer.</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0" name="TextBox 29">
            <a:extLst>
              <a:ext uri="{FF2B5EF4-FFF2-40B4-BE49-F238E27FC236}">
                <a16:creationId xmlns:a16="http://schemas.microsoft.com/office/drawing/2014/main" id="{7E23A937-C0AC-4753-BF15-3D646994C446}"/>
              </a:ext>
            </a:extLst>
          </p:cNvPr>
          <p:cNvSpPr txBox="1"/>
          <p:nvPr/>
        </p:nvSpPr>
        <p:spPr>
          <a:xfrm>
            <a:off x="746131" y="1173617"/>
            <a:ext cx="5390389" cy="707886"/>
          </a:xfrm>
          <a:prstGeom prst="rect">
            <a:avLst/>
          </a:prstGeom>
          <a:solidFill>
            <a:schemeClr val="accent2">
              <a:lumMod val="90000"/>
            </a:schemeClr>
          </a:solid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The whole has been divided into 4 equal parts, 3 of them are selected </a:t>
            </a:r>
          </a:p>
        </p:txBody>
      </p:sp>
      <p:sp>
        <p:nvSpPr>
          <p:cNvPr id="33" name="TextBox 32">
            <a:extLst>
              <a:ext uri="{FF2B5EF4-FFF2-40B4-BE49-F238E27FC236}">
                <a16:creationId xmlns:a16="http://schemas.microsoft.com/office/drawing/2014/main" id="{0A99862B-B02B-468F-B341-8EB75B1EE740}"/>
              </a:ext>
            </a:extLst>
          </p:cNvPr>
          <p:cNvSpPr txBox="1"/>
          <p:nvPr/>
        </p:nvSpPr>
        <p:spPr>
          <a:xfrm>
            <a:off x="739771" y="1279372"/>
            <a:ext cx="5390389" cy="707886"/>
          </a:xfrm>
          <a:prstGeom prst="rect">
            <a:avLst/>
          </a:prstGeom>
          <a:solidFill>
            <a:schemeClr val="accent2">
              <a:lumMod val="90000"/>
            </a:schemeClr>
          </a:solid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The whole has been divided into 2 equal parts, 1 of them is one half.</a:t>
            </a:r>
          </a:p>
        </p:txBody>
      </p:sp>
      <p:sp>
        <p:nvSpPr>
          <p:cNvPr id="34" name="TextBox 33">
            <a:extLst>
              <a:ext uri="{FF2B5EF4-FFF2-40B4-BE49-F238E27FC236}">
                <a16:creationId xmlns:a16="http://schemas.microsoft.com/office/drawing/2014/main" id="{BFCEFBA9-19F3-470D-9696-FB48ED4CF10A}"/>
              </a:ext>
            </a:extLst>
          </p:cNvPr>
          <p:cNvSpPr txBox="1"/>
          <p:nvPr/>
        </p:nvSpPr>
        <p:spPr>
          <a:xfrm>
            <a:off x="752491" y="1299268"/>
            <a:ext cx="5390389" cy="707886"/>
          </a:xfrm>
          <a:prstGeom prst="rect">
            <a:avLst/>
          </a:prstGeom>
          <a:solidFill>
            <a:schemeClr val="accent2">
              <a:lumMod val="90000"/>
            </a:schemeClr>
          </a:solid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The whole has been divided into 6 equal parts, 2 of them are selected </a:t>
            </a:r>
          </a:p>
        </p:txBody>
      </p:sp>
      <p:sp>
        <p:nvSpPr>
          <p:cNvPr id="35" name="TextBox 34">
            <a:extLst>
              <a:ext uri="{FF2B5EF4-FFF2-40B4-BE49-F238E27FC236}">
                <a16:creationId xmlns:a16="http://schemas.microsoft.com/office/drawing/2014/main" id="{E7DB19CE-8D5A-4413-9D5D-4EFC80D2EB45}"/>
              </a:ext>
            </a:extLst>
          </p:cNvPr>
          <p:cNvSpPr txBox="1"/>
          <p:nvPr/>
        </p:nvSpPr>
        <p:spPr>
          <a:xfrm>
            <a:off x="769841" y="1209817"/>
            <a:ext cx="5390389" cy="707886"/>
          </a:xfrm>
          <a:prstGeom prst="rect">
            <a:avLst/>
          </a:prstGeom>
          <a:solidFill>
            <a:schemeClr val="accent2">
              <a:lumMod val="90000"/>
            </a:schemeClr>
          </a:solid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The whole has been divided into 3 equal parts, 2 of them are selected.</a:t>
            </a:r>
          </a:p>
        </p:txBody>
      </p:sp>
      <p:sp>
        <p:nvSpPr>
          <p:cNvPr id="36" name="TextBox 35">
            <a:extLst>
              <a:ext uri="{FF2B5EF4-FFF2-40B4-BE49-F238E27FC236}">
                <a16:creationId xmlns:a16="http://schemas.microsoft.com/office/drawing/2014/main" id="{20EBAB08-303E-425F-A277-5B85B367CF5B}"/>
              </a:ext>
            </a:extLst>
          </p:cNvPr>
          <p:cNvSpPr txBox="1"/>
          <p:nvPr/>
        </p:nvSpPr>
        <p:spPr>
          <a:xfrm>
            <a:off x="780932" y="1219422"/>
            <a:ext cx="5390389" cy="707886"/>
          </a:xfrm>
          <a:prstGeom prst="rect">
            <a:avLst/>
          </a:prstGeom>
          <a:solidFill>
            <a:schemeClr val="accent2">
              <a:lumMod val="90000"/>
            </a:schemeClr>
          </a:solid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Myriad Pro" panose="020B0503030403020204" pitchFamily="34" charset="0"/>
                <a:ea typeface="+mn-ea"/>
                <a:cs typeface="+mn-cs"/>
              </a:rPr>
              <a:t>The whole has been divided into 12 equal parts, 5 of them are selected.</a:t>
            </a:r>
          </a:p>
        </p:txBody>
      </p:sp>
    </p:spTree>
    <p:extLst>
      <p:ext uri="{BB962C8B-B14F-4D97-AF65-F5344CB8AC3E}">
        <p14:creationId xmlns:p14="http://schemas.microsoft.com/office/powerpoint/2010/main" val="113231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5"/>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1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26"/>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24"/>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3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32"/>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22"/>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23"/>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27"/>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28"/>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5" grpId="0" animBg="1"/>
      <p:bldP spid="25" grpId="1" animBg="1"/>
      <p:bldP spid="26" grpId="0" animBg="1"/>
      <p:bldP spid="26" grpId="1" animBg="1"/>
      <p:bldP spid="31" grpId="0" animBg="1"/>
      <p:bldP spid="31" grpId="1" animBg="1"/>
      <p:bldP spid="32" grpId="0" animBg="1"/>
      <p:bldP spid="32" grpId="1" animBg="1"/>
      <p:bldP spid="17" grpId="0" animBg="1"/>
      <p:bldP spid="17" grpId="1" animBg="1"/>
      <p:bldP spid="18" grpId="0" animBg="1"/>
      <p:bldP spid="18" grpId="1" animBg="1"/>
      <p:bldP spid="19" grpId="0" animBg="1"/>
      <p:bldP spid="19" grpId="1" animBg="1"/>
      <p:bldP spid="20" grpId="0" animBg="1"/>
      <p:bldP spid="20" grpId="1" animBg="1"/>
      <p:bldP spid="22" grpId="0" animBg="1"/>
      <p:bldP spid="22" grpId="1" animBg="1"/>
      <p:bldP spid="23" grpId="0" animBg="1"/>
      <p:bldP spid="23" grpId="1" animBg="1"/>
      <p:bldP spid="24" grpId="0" animBg="1"/>
      <p:bldP spid="24" grpId="1" animBg="1"/>
      <p:bldP spid="27" grpId="0" animBg="1"/>
      <p:bldP spid="27" grpId="1" animBg="1"/>
      <p:bldP spid="28" grpId="0" animBg="1"/>
      <p:bldP spid="28" grpId="1" animBg="1"/>
      <p:bldP spid="4" grpId="0" animBg="1"/>
      <p:bldP spid="30" grpId="0" animBg="1"/>
      <p:bldP spid="33" grpId="0" animBg="1"/>
      <p:bldP spid="34" grpId="0" animBg="1"/>
      <p:bldP spid="35" grpId="0" animBg="1"/>
      <p:bldP spid="3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772043A-C567-4997-B367-69FB15A64C95}"/>
              </a:ext>
            </a:extLst>
          </p:cNvPr>
          <p:cNvSpPr/>
          <p:nvPr/>
        </p:nvSpPr>
        <p:spPr>
          <a:xfrm>
            <a:off x="4437361" y="4081668"/>
            <a:ext cx="444911" cy="76944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400" b="0" i="0" u="none" strike="noStrike" kern="1200" cap="none" spc="0" normalizeH="0" baseline="0" noProof="0" dirty="0">
                <a:ln>
                  <a:noFill/>
                </a:ln>
                <a:solidFill>
                  <a:srgbClr val="008000"/>
                </a:solidFill>
                <a:effectLst/>
                <a:uLnTx/>
                <a:uFillTx/>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3" name="Picture 12">
            <a:extLst>
              <a:ext uri="{FF2B5EF4-FFF2-40B4-BE49-F238E27FC236}">
                <a16:creationId xmlns:a16="http://schemas.microsoft.com/office/drawing/2014/main" id="{02EF65C4-0978-449B-862C-906396C42DE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60206" y="4269935"/>
            <a:ext cx="381000" cy="392906"/>
          </a:xfrm>
          <a:prstGeom prst="rect">
            <a:avLst/>
          </a:prstGeom>
        </p:spPr>
      </p:pic>
      <p:sp>
        <p:nvSpPr>
          <p:cNvPr id="3" name="Title 2">
            <a:extLst>
              <a:ext uri="{FF2B5EF4-FFF2-40B4-BE49-F238E27FC236}">
                <a16:creationId xmlns:a16="http://schemas.microsoft.com/office/drawing/2014/main" id="{FB5281B1-E982-4C9F-8D03-F08181160947}"/>
              </a:ext>
            </a:extLst>
          </p:cNvPr>
          <p:cNvSpPr>
            <a:spLocks noGrp="1"/>
          </p:cNvSpPr>
          <p:nvPr>
            <p:ph type="title"/>
          </p:nvPr>
        </p:nvSpPr>
        <p:spPr/>
        <p:txBody>
          <a:bodyPr/>
          <a:lstStyle/>
          <a:p>
            <a:r>
              <a:rPr lang="en-GB" dirty="0"/>
              <a:t>3F-1 Use and understand fraction notation</a:t>
            </a:r>
          </a:p>
        </p:txBody>
      </p:sp>
      <p:pic>
        <p:nvPicPr>
          <p:cNvPr id="4" name="Picture 3">
            <a:extLst>
              <a:ext uri="{FF2B5EF4-FFF2-40B4-BE49-F238E27FC236}">
                <a16:creationId xmlns:a16="http://schemas.microsoft.com/office/drawing/2014/main" id="{17EA40C3-7F33-4D4A-B791-F2F9350A9C8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408622" y="2855735"/>
            <a:ext cx="1901372" cy="1986505"/>
          </a:xfrm>
          <a:prstGeom prst="rect">
            <a:avLst/>
          </a:prstGeom>
        </p:spPr>
      </p:pic>
      <p:pic>
        <p:nvPicPr>
          <p:cNvPr id="17" name="Picture 16">
            <a:extLst>
              <a:ext uri="{FF2B5EF4-FFF2-40B4-BE49-F238E27FC236}">
                <a16:creationId xmlns:a16="http://schemas.microsoft.com/office/drawing/2014/main" id="{E1188D26-FBF5-419F-AB9C-D6C0262AE28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285251" y="2864604"/>
            <a:ext cx="2133600" cy="1986505"/>
          </a:xfrm>
          <a:prstGeom prst="rect">
            <a:avLst/>
          </a:prstGeom>
        </p:spPr>
      </p:pic>
      <p:pic>
        <p:nvPicPr>
          <p:cNvPr id="20" name="Picture 19">
            <a:extLst>
              <a:ext uri="{FF2B5EF4-FFF2-40B4-BE49-F238E27FC236}">
                <a16:creationId xmlns:a16="http://schemas.microsoft.com/office/drawing/2014/main" id="{E683B4C6-3C8F-4214-8FFD-B2233AA340B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408622" y="2855735"/>
            <a:ext cx="2315028" cy="1986505"/>
          </a:xfrm>
          <a:prstGeom prst="rect">
            <a:avLst/>
          </a:prstGeom>
        </p:spPr>
      </p:pic>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915B0DF9-FB03-462B-8103-01649E60220A}"/>
                  </a:ext>
                </a:extLst>
              </p:cNvPr>
              <p:cNvSpPr txBox="1">
                <a:spLocks/>
              </p:cNvSpPr>
              <p:nvPr/>
            </p:nvSpPr>
            <p:spPr>
              <a:xfrm>
                <a:off x="6192012" y="1567970"/>
                <a:ext cx="5390389" cy="205743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carefully at each of these representations.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Does the representation show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3</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5</m:t>
                        </m:r>
                      </m:den>
                    </m:f>
                  </m:oMath>
                </a14:m>
                <a:r>
                  <a:rPr kumimoji="0" lang="en-GB" sz="2000" b="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your thinking </a:t>
                </a:r>
                <a:r>
                  <a:rPr kumimoji="0" lang="en-GB" sz="2000" b="0" i="0" u="none" strike="noStrike" kern="1200" cap="none" spc="0" normalizeH="0" baseline="0" noProof="0">
                    <a:ln>
                      <a:noFill/>
                    </a:ln>
                    <a:solidFill>
                      <a:srgbClr val="585858"/>
                    </a:solidFill>
                    <a:effectLst/>
                    <a:uLnTx/>
                    <a:uFillTx/>
                    <a:latin typeface="Arial"/>
                    <a:ea typeface="+mn-ea"/>
                    <a:cs typeface="+mn-cs"/>
                  </a:rPr>
                  <a:t>for each answer?</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2" name="Content Placeholder 2">
                <a:extLst>
                  <a:ext uri="{FF2B5EF4-FFF2-40B4-BE49-F238E27FC236}">
                    <a16:creationId xmlns:a16="http://schemas.microsoft.com/office/drawing/2014/main" id="{915B0DF9-FB03-462B-8103-01649E60220A}"/>
                  </a:ext>
                </a:extLst>
              </p:cNvPr>
              <p:cNvSpPr txBox="1">
                <a:spLocks noRot="1" noChangeAspect="1" noMove="1" noResize="1" noEditPoints="1" noAdjustHandles="1" noChangeArrowheads="1" noChangeShapeType="1" noTextEdit="1"/>
              </p:cNvSpPr>
              <p:nvPr/>
            </p:nvSpPr>
            <p:spPr>
              <a:xfrm>
                <a:off x="6192012" y="1567970"/>
                <a:ext cx="5390389" cy="2057433"/>
              </a:xfrm>
              <a:prstGeom prst="rect">
                <a:avLst/>
              </a:prstGeom>
              <a:blipFill>
                <a:blip r:embed="rId7"/>
                <a:stretch>
                  <a:fillRect l="-1018" b="-19231"/>
                </a:stretch>
              </a:blipFill>
            </p:spPr>
            <p:txBody>
              <a:bodyPr/>
              <a:lstStyle/>
              <a:p>
                <a:r>
                  <a:rPr lang="en-GB">
                    <a:noFill/>
                  </a:rPr>
                  <a:t> </a:t>
                </a:r>
              </a:p>
            </p:txBody>
          </p:sp>
        </mc:Fallback>
      </mc:AlternateContent>
    </p:spTree>
    <p:extLst>
      <p:ext uri="{BB962C8B-B14F-4D97-AF65-F5344CB8AC3E}">
        <p14:creationId xmlns:p14="http://schemas.microsoft.com/office/powerpoint/2010/main" val="154575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991334-8A70-48AF-881D-6FD7774AEFA6}"/>
              </a:ext>
            </a:extLst>
          </p:cNvPr>
          <p:cNvSpPr>
            <a:spLocks noGrp="1"/>
          </p:cNvSpPr>
          <p:nvPr>
            <p:ph type="title"/>
          </p:nvPr>
        </p:nvSpPr>
        <p:spPr/>
        <p:txBody>
          <a:bodyPr/>
          <a:lstStyle/>
          <a:p>
            <a:r>
              <a:rPr lang="en-GB" sz="2400" dirty="0"/>
              <a:t>3F-1: Linked mastery PD materials</a:t>
            </a:r>
          </a:p>
        </p:txBody>
      </p:sp>
      <p:sp>
        <p:nvSpPr>
          <p:cNvPr id="4" name="Content Placeholder 3">
            <a:extLst>
              <a:ext uri="{FF2B5EF4-FFF2-40B4-BE49-F238E27FC236}">
                <a16:creationId xmlns:a16="http://schemas.microsoft.com/office/drawing/2014/main" id="{9A2B523A-5217-4E14-A117-6AB90CAD1228}"/>
              </a:ext>
            </a:extLst>
          </p:cNvPr>
          <p:cNvSpPr>
            <a:spLocks noGrp="1"/>
          </p:cNvSpPr>
          <p:nvPr>
            <p:ph sz="half" idx="2"/>
          </p:nvPr>
        </p:nvSpPr>
        <p:spPr/>
        <p:txBody>
          <a:bodyPr>
            <a:normAutofit fontScale="92500"/>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600" dirty="0">
                <a:hlinkClick r:id="rId3"/>
              </a:rPr>
              <a:t>3.1 Preparing for fractions: the part–whole relationship </a:t>
            </a:r>
            <a:endParaRPr lang="en-GB" sz="1600" dirty="0"/>
          </a:p>
          <a:p>
            <a:pPr marL="585781" lvl="1" indent="-285750">
              <a:lnSpc>
                <a:spcPct val="120000"/>
              </a:lnSpc>
            </a:pPr>
            <a:r>
              <a:rPr lang="en-GB" sz="16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4"/>
              </a:rPr>
              <a:t>3.2 Unit fractions: identifying, representing and comparing </a:t>
            </a:r>
            <a:endParaRPr lang="en-GB" sz="16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585781" lvl="1" indent="-285750">
              <a:lnSpc>
                <a:spcPct val="120000"/>
              </a:lnSpc>
            </a:pPr>
            <a:r>
              <a:rPr lang="en-GB" sz="16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5"/>
              </a:rPr>
              <a:t>3.3 Non-unit fractions: identifying, representing and comparing</a:t>
            </a:r>
            <a:endParaRPr lang="en-GB" sz="16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pic>
        <p:nvPicPr>
          <p:cNvPr id="5" name="Picture 4">
            <a:extLst>
              <a:ext uri="{FF2B5EF4-FFF2-40B4-BE49-F238E27FC236}">
                <a16:creationId xmlns:a16="http://schemas.microsoft.com/office/drawing/2014/main" id="{47B511FA-6CE5-4EF2-96F1-7DE942406DE5}"/>
              </a:ext>
            </a:extLst>
          </p:cNvPr>
          <p:cNvPicPr>
            <a:picLocks noChangeAspect="1"/>
          </p:cNvPicPr>
          <p:nvPr/>
        </p:nvPicPr>
        <p:blipFill>
          <a:blip r:embed="rId6"/>
          <a:stretch>
            <a:fillRect/>
          </a:stretch>
        </p:blipFill>
        <p:spPr>
          <a:xfrm>
            <a:off x="966906" y="1180597"/>
            <a:ext cx="1757326" cy="2476631"/>
          </a:xfrm>
          <a:prstGeom prst="rect">
            <a:avLst/>
          </a:prstGeom>
          <a:ln>
            <a:solidFill>
              <a:schemeClr val="accent1"/>
            </a:solidFill>
          </a:ln>
        </p:spPr>
      </p:pic>
      <p:pic>
        <p:nvPicPr>
          <p:cNvPr id="8" name="Picture 7">
            <a:extLst>
              <a:ext uri="{FF2B5EF4-FFF2-40B4-BE49-F238E27FC236}">
                <a16:creationId xmlns:a16="http://schemas.microsoft.com/office/drawing/2014/main" id="{B620C280-4C78-4853-9B70-EF28917D5BCC}"/>
              </a:ext>
            </a:extLst>
          </p:cNvPr>
          <p:cNvPicPr>
            <a:picLocks noChangeAspect="1"/>
          </p:cNvPicPr>
          <p:nvPr/>
        </p:nvPicPr>
        <p:blipFill>
          <a:blip r:embed="rId7"/>
          <a:stretch>
            <a:fillRect/>
          </a:stretch>
        </p:blipFill>
        <p:spPr>
          <a:xfrm>
            <a:off x="3456203" y="1180597"/>
            <a:ext cx="1759089" cy="2474453"/>
          </a:xfrm>
          <a:prstGeom prst="rect">
            <a:avLst/>
          </a:prstGeom>
          <a:ln>
            <a:solidFill>
              <a:schemeClr val="accent1"/>
            </a:solidFill>
          </a:ln>
        </p:spPr>
      </p:pic>
      <p:pic>
        <p:nvPicPr>
          <p:cNvPr id="11" name="Picture 10">
            <a:extLst>
              <a:ext uri="{FF2B5EF4-FFF2-40B4-BE49-F238E27FC236}">
                <a16:creationId xmlns:a16="http://schemas.microsoft.com/office/drawing/2014/main" id="{3F4BEACD-4256-48E6-A0E0-1473DE44C1CE}"/>
              </a:ext>
            </a:extLst>
          </p:cNvPr>
          <p:cNvPicPr>
            <a:picLocks noChangeAspect="1"/>
          </p:cNvPicPr>
          <p:nvPr/>
        </p:nvPicPr>
        <p:blipFill>
          <a:blip r:embed="rId8"/>
          <a:stretch>
            <a:fillRect/>
          </a:stretch>
        </p:blipFill>
        <p:spPr>
          <a:xfrm>
            <a:off x="2322728" y="3951694"/>
            <a:ext cx="1759089" cy="2475646"/>
          </a:xfrm>
          <a:prstGeom prst="rect">
            <a:avLst/>
          </a:prstGeom>
          <a:ln>
            <a:solidFill>
              <a:schemeClr val="accent1"/>
            </a:solidFill>
          </a:ln>
        </p:spPr>
      </p:pic>
    </p:spTree>
    <p:extLst>
      <p:ext uri="{BB962C8B-B14F-4D97-AF65-F5344CB8AC3E}">
        <p14:creationId xmlns:p14="http://schemas.microsoft.com/office/powerpoint/2010/main" val="2212724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115D674-816B-40BE-BE2D-A36D9440E3D5}"/>
              </a:ext>
            </a:extLst>
          </p:cNvPr>
          <p:cNvSpPr txBox="1"/>
          <p:nvPr/>
        </p:nvSpPr>
        <p:spPr>
          <a:xfrm>
            <a:off x="624108" y="2776867"/>
            <a:ext cx="2639441" cy="646331"/>
          </a:xfrm>
          <a:prstGeom prst="rect">
            <a:avLst/>
          </a:prstGeom>
          <a:noFill/>
        </p:spPr>
        <p:txBody>
          <a:bodyPr wrap="square">
            <a:spAutoFit/>
          </a:bodyPr>
          <a:lstStyle/>
          <a:p>
            <a:pPr algn="ctr">
              <a:buNone/>
            </a:pPr>
            <a:r>
              <a:rPr lang="en-GB" sz="1200" b="1" dirty="0">
                <a:solidFill>
                  <a:schemeClr val="bg2"/>
                </a:solidFill>
              </a:rPr>
              <a:t>Divide and describe the same whole when divided into differing numbers of equal parts</a:t>
            </a:r>
          </a:p>
        </p:txBody>
      </p:sp>
      <p:sp>
        <p:nvSpPr>
          <p:cNvPr id="18" name="TextBox 17">
            <a:extLst>
              <a:ext uri="{FF2B5EF4-FFF2-40B4-BE49-F238E27FC236}">
                <a16:creationId xmlns:a16="http://schemas.microsoft.com/office/drawing/2014/main" id="{1BA6CC45-C6AB-4225-9D7A-34FA42058A1B}"/>
              </a:ext>
            </a:extLst>
          </p:cNvPr>
          <p:cNvSpPr txBox="1"/>
          <p:nvPr/>
        </p:nvSpPr>
        <p:spPr>
          <a:xfrm>
            <a:off x="3301632" y="2776867"/>
            <a:ext cx="2775254" cy="646331"/>
          </a:xfrm>
          <a:prstGeom prst="rect">
            <a:avLst/>
          </a:prstGeom>
          <a:noFill/>
        </p:spPr>
        <p:txBody>
          <a:bodyPr wrap="square">
            <a:spAutoFit/>
          </a:bodyPr>
          <a:lstStyle/>
          <a:p>
            <a:pPr algn="ctr">
              <a:buNone/>
            </a:pPr>
            <a:r>
              <a:rPr lang="en-GB" sz="1200" b="1" dirty="0">
                <a:solidFill>
                  <a:schemeClr val="bg2"/>
                </a:solidFill>
              </a:rPr>
              <a:t>Understand fraction notation to represent a relationship between part and whole</a:t>
            </a:r>
          </a:p>
        </p:txBody>
      </p:sp>
      <p:sp>
        <p:nvSpPr>
          <p:cNvPr id="19" name="TextBox 18">
            <a:extLst>
              <a:ext uri="{FF2B5EF4-FFF2-40B4-BE49-F238E27FC236}">
                <a16:creationId xmlns:a16="http://schemas.microsoft.com/office/drawing/2014/main" id="{7A11DA71-F29F-4737-95D4-270645A4DFA8}"/>
              </a:ext>
            </a:extLst>
          </p:cNvPr>
          <p:cNvSpPr txBox="1"/>
          <p:nvPr/>
        </p:nvSpPr>
        <p:spPr>
          <a:xfrm>
            <a:off x="6115115" y="2776867"/>
            <a:ext cx="2796496" cy="461665"/>
          </a:xfrm>
          <a:prstGeom prst="rect">
            <a:avLst/>
          </a:prstGeom>
          <a:noFill/>
        </p:spPr>
        <p:txBody>
          <a:bodyPr wrap="square">
            <a:spAutoFit/>
          </a:bodyPr>
          <a:lstStyle/>
          <a:p>
            <a:pPr algn="ctr">
              <a:buNone/>
            </a:pPr>
            <a:r>
              <a:rPr lang="en-GB" sz="1200" b="1" dirty="0">
                <a:solidFill>
                  <a:schemeClr val="bg2"/>
                </a:solidFill>
              </a:rPr>
              <a:t>Begin to use and understand the terms ‘numerator’ and ‘denominator’</a:t>
            </a:r>
          </a:p>
        </p:txBody>
      </p:sp>
      <p:sp>
        <p:nvSpPr>
          <p:cNvPr id="20" name="TextBox 19">
            <a:extLst>
              <a:ext uri="{FF2B5EF4-FFF2-40B4-BE49-F238E27FC236}">
                <a16:creationId xmlns:a16="http://schemas.microsoft.com/office/drawing/2014/main" id="{3AA6ABDE-FF4D-4EEB-9C0C-AF3E8CFAE2CE}"/>
              </a:ext>
            </a:extLst>
          </p:cNvPr>
          <p:cNvSpPr txBox="1"/>
          <p:nvPr/>
        </p:nvSpPr>
        <p:spPr>
          <a:xfrm>
            <a:off x="8911612" y="2776867"/>
            <a:ext cx="2656280" cy="646331"/>
          </a:xfrm>
          <a:prstGeom prst="rect">
            <a:avLst/>
          </a:prstGeom>
          <a:noFill/>
        </p:spPr>
        <p:txBody>
          <a:bodyPr wrap="square">
            <a:spAutoFit/>
          </a:bodyPr>
          <a:lstStyle/>
          <a:p>
            <a:pPr algn="ctr">
              <a:buNone/>
            </a:pPr>
            <a:r>
              <a:rPr lang="en-GB" sz="1200" b="1" dirty="0">
                <a:solidFill>
                  <a:schemeClr val="bg2"/>
                </a:solidFill>
              </a:rPr>
              <a:t>Name unit fractions and match them with the fraction notation and a representation</a:t>
            </a:r>
          </a:p>
        </p:txBody>
      </p:sp>
      <p:sp>
        <p:nvSpPr>
          <p:cNvPr id="22" name="TextBox 21">
            <a:extLst>
              <a:ext uri="{FF2B5EF4-FFF2-40B4-BE49-F238E27FC236}">
                <a16:creationId xmlns:a16="http://schemas.microsoft.com/office/drawing/2014/main" id="{A341CA2D-AE21-44BD-9133-374D21FD293C}"/>
              </a:ext>
            </a:extLst>
          </p:cNvPr>
          <p:cNvSpPr txBox="1"/>
          <p:nvPr/>
        </p:nvSpPr>
        <p:spPr>
          <a:xfrm>
            <a:off x="624108" y="5012966"/>
            <a:ext cx="2639441" cy="461665"/>
          </a:xfrm>
          <a:prstGeom prst="rect">
            <a:avLst/>
          </a:prstGeom>
          <a:noFill/>
        </p:spPr>
        <p:txBody>
          <a:bodyPr wrap="square">
            <a:spAutoFit/>
          </a:bodyPr>
          <a:lstStyle/>
          <a:p>
            <a:pPr algn="ctr">
              <a:buNone/>
            </a:pPr>
            <a:r>
              <a:rPr lang="en-GB" sz="1200" b="1" dirty="0">
                <a:solidFill>
                  <a:schemeClr val="bg2"/>
                </a:solidFill>
              </a:rPr>
              <a:t>Embed previous fraction work using a linear model</a:t>
            </a:r>
          </a:p>
        </p:txBody>
      </p:sp>
      <p:sp>
        <p:nvSpPr>
          <p:cNvPr id="23" name="TextBox 22">
            <a:extLst>
              <a:ext uri="{FF2B5EF4-FFF2-40B4-BE49-F238E27FC236}">
                <a16:creationId xmlns:a16="http://schemas.microsoft.com/office/drawing/2014/main" id="{31AA011F-8C58-4BF8-8988-B7A19D1F50F0}"/>
              </a:ext>
            </a:extLst>
          </p:cNvPr>
          <p:cNvSpPr txBox="1"/>
          <p:nvPr/>
        </p:nvSpPr>
        <p:spPr>
          <a:xfrm>
            <a:off x="3301632" y="5012966"/>
            <a:ext cx="2775254" cy="461665"/>
          </a:xfrm>
          <a:prstGeom prst="rect">
            <a:avLst/>
          </a:prstGeom>
          <a:noFill/>
        </p:spPr>
        <p:txBody>
          <a:bodyPr wrap="square">
            <a:spAutoFit/>
          </a:bodyPr>
          <a:lstStyle/>
          <a:p>
            <a:pPr algn="ctr">
              <a:buNone/>
            </a:pPr>
            <a:r>
              <a:rPr lang="en-GB" sz="1200" b="1" dirty="0">
                <a:solidFill>
                  <a:schemeClr val="bg2"/>
                </a:solidFill>
              </a:rPr>
              <a:t>Assign unit fraction names and notation to 3D representations</a:t>
            </a:r>
          </a:p>
        </p:txBody>
      </p:sp>
      <p:sp>
        <p:nvSpPr>
          <p:cNvPr id="24" name="TextBox 23">
            <a:extLst>
              <a:ext uri="{FF2B5EF4-FFF2-40B4-BE49-F238E27FC236}">
                <a16:creationId xmlns:a16="http://schemas.microsoft.com/office/drawing/2014/main" id="{98046C1E-6A45-495C-8A53-012D69118FE6}"/>
              </a:ext>
            </a:extLst>
          </p:cNvPr>
          <p:cNvSpPr txBox="1"/>
          <p:nvPr/>
        </p:nvSpPr>
        <p:spPr>
          <a:xfrm>
            <a:off x="6115115" y="5012966"/>
            <a:ext cx="2796496" cy="461665"/>
          </a:xfrm>
          <a:prstGeom prst="rect">
            <a:avLst/>
          </a:prstGeom>
          <a:noFill/>
        </p:spPr>
        <p:txBody>
          <a:bodyPr wrap="square">
            <a:spAutoFit/>
          </a:bodyPr>
          <a:lstStyle/>
          <a:p>
            <a:pPr algn="ctr">
              <a:buNone/>
            </a:pPr>
            <a:r>
              <a:rPr lang="en-GB" sz="1200" b="1" dirty="0">
                <a:solidFill>
                  <a:schemeClr val="bg2"/>
                </a:solidFill>
              </a:rPr>
              <a:t>Assign unit fraction names and notation to equal parts of quantities</a:t>
            </a:r>
          </a:p>
        </p:txBody>
      </p:sp>
      <p:sp>
        <p:nvSpPr>
          <p:cNvPr id="26" name="Title 25">
            <a:extLst>
              <a:ext uri="{FF2B5EF4-FFF2-40B4-BE49-F238E27FC236}">
                <a16:creationId xmlns:a16="http://schemas.microsoft.com/office/drawing/2014/main" id="{A2D37910-C94C-4F05-BD00-4984628B1146}"/>
              </a:ext>
            </a:extLst>
          </p:cNvPr>
          <p:cNvSpPr>
            <a:spLocks noGrp="1"/>
          </p:cNvSpPr>
          <p:nvPr>
            <p:ph type="title"/>
          </p:nvPr>
        </p:nvSpPr>
        <p:spPr/>
        <p:txBody>
          <a:bodyPr/>
          <a:lstStyle/>
          <a:p>
            <a:r>
              <a:rPr lang="en-GB" sz="2400" dirty="0"/>
              <a:t>3F-1 Linked video lessons</a:t>
            </a:r>
          </a:p>
        </p:txBody>
      </p:sp>
      <p:sp>
        <p:nvSpPr>
          <p:cNvPr id="30" name="TextBox 29">
            <a:extLst>
              <a:ext uri="{FF2B5EF4-FFF2-40B4-BE49-F238E27FC236}">
                <a16:creationId xmlns:a16="http://schemas.microsoft.com/office/drawing/2014/main" id="{30E517DC-57DB-41D1-AB1B-DF052133A7B6}"/>
              </a:ext>
            </a:extLst>
          </p:cNvPr>
          <p:cNvSpPr txBox="1"/>
          <p:nvPr/>
        </p:nvSpPr>
        <p:spPr>
          <a:xfrm>
            <a:off x="624108" y="969155"/>
            <a:ext cx="7297324" cy="338554"/>
          </a:xfrm>
          <a:prstGeom prst="rect">
            <a:avLst/>
          </a:prstGeom>
          <a:noFill/>
        </p:spPr>
        <p:txBody>
          <a:bodyPr wrap="square">
            <a:spAutoFit/>
          </a:bodyPr>
          <a:lstStyle/>
          <a:p>
            <a:pPr>
              <a:buNone/>
            </a:pPr>
            <a:r>
              <a:rPr lang="en-GB" sz="1600" b="1" dirty="0">
                <a:solidFill>
                  <a:schemeClr val="bg2"/>
                </a:solidFill>
                <a:latin typeface="Arial" panose="020B0604020202020204" pitchFamily="34" charset="0"/>
                <a:cs typeface="Arial" panose="020B0604020202020204" pitchFamily="34" charset="0"/>
                <a:hlinkClick r:id="rId3"/>
              </a:rPr>
              <a:t>Lower Key Stage 2 Fractions 2</a:t>
            </a:r>
            <a:endParaRPr lang="en-GB" sz="1600" b="1" dirty="0">
              <a:solidFill>
                <a:schemeClr val="bg2"/>
              </a:solidFill>
              <a:latin typeface="Arial" panose="020B0604020202020204" pitchFamily="34" charset="0"/>
              <a:cs typeface="Arial" panose="020B0604020202020204" pitchFamily="34" charset="0"/>
            </a:endParaRPr>
          </a:p>
        </p:txBody>
      </p:sp>
      <p:pic>
        <p:nvPicPr>
          <p:cNvPr id="7" name="Picture 6" descr="A picture containing food, drawing&#10;&#10;Description automatically generated">
            <a:extLst>
              <a:ext uri="{FF2B5EF4-FFF2-40B4-BE49-F238E27FC236}">
                <a16:creationId xmlns:a16="http://schemas.microsoft.com/office/drawing/2014/main" id="{4079B497-52DA-466A-8112-8AAC0790CB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4059" y="1349200"/>
            <a:ext cx="1983876" cy="1116000"/>
          </a:xfrm>
          <a:prstGeom prst="rect">
            <a:avLst/>
          </a:prstGeom>
        </p:spPr>
      </p:pic>
      <p:pic>
        <p:nvPicPr>
          <p:cNvPr id="8" name="Picture 7" descr="A picture containing clock&#10;&#10;Description automatically generated">
            <a:extLst>
              <a:ext uri="{FF2B5EF4-FFF2-40B4-BE49-F238E27FC236}">
                <a16:creationId xmlns:a16="http://schemas.microsoft.com/office/drawing/2014/main" id="{5348A871-1BB3-4F7F-A855-86901D7F1B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59957" y="1339958"/>
            <a:ext cx="1983876" cy="1116000"/>
          </a:xfrm>
          <a:prstGeom prst="rect">
            <a:avLst/>
          </a:prstGeom>
        </p:spPr>
      </p:pic>
      <p:pic>
        <p:nvPicPr>
          <p:cNvPr id="9" name="Picture 8" descr="A close up of a sign&#10;&#10;Description automatically generated">
            <a:extLst>
              <a:ext uri="{FF2B5EF4-FFF2-40B4-BE49-F238E27FC236}">
                <a16:creationId xmlns:a16="http://schemas.microsoft.com/office/drawing/2014/main" id="{28CE3CB6-B106-4481-897E-6B5EA7EFEB7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21239" y="1349200"/>
            <a:ext cx="1983876" cy="1116000"/>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568AC612-0222-42A6-BA6F-14A8A373058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16108" y="1339958"/>
            <a:ext cx="1983876" cy="1116000"/>
          </a:xfrm>
          <a:prstGeom prst="rect">
            <a:avLst/>
          </a:prstGeom>
        </p:spPr>
      </p:pic>
      <p:pic>
        <p:nvPicPr>
          <p:cNvPr id="11" name="Picture 10" descr="A picture containing clock, drawing&#10;&#10;Description automatically generated">
            <a:extLst>
              <a:ext uri="{FF2B5EF4-FFF2-40B4-BE49-F238E27FC236}">
                <a16:creationId xmlns:a16="http://schemas.microsoft.com/office/drawing/2014/main" id="{116E6703-AA57-4A17-9EAF-3FEBEB769A7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4059" y="3744107"/>
            <a:ext cx="1983876" cy="1116000"/>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6C1FF14C-B328-4973-BA0C-BE3D1A38CA6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659957" y="3744107"/>
            <a:ext cx="1983876" cy="1116000"/>
          </a:xfrm>
          <a:prstGeom prst="rect">
            <a:avLst/>
          </a:prstGeom>
        </p:spPr>
      </p:pic>
      <p:pic>
        <p:nvPicPr>
          <p:cNvPr id="13" name="Picture 12" descr="A picture containing device&#10;&#10;Description automatically generated">
            <a:extLst>
              <a:ext uri="{FF2B5EF4-FFF2-40B4-BE49-F238E27FC236}">
                <a16:creationId xmlns:a16="http://schemas.microsoft.com/office/drawing/2014/main" id="{0E7D28D2-B2BC-4A5A-9A79-C9BCAB12A9F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21239" y="3744107"/>
            <a:ext cx="1983876" cy="1116000"/>
          </a:xfrm>
          <a:prstGeom prst="rect">
            <a:avLst/>
          </a:prstGeom>
        </p:spPr>
      </p:pic>
      <p:pic>
        <p:nvPicPr>
          <p:cNvPr id="2" name="Picture 1" descr="A picture containing device&#10;&#10;Description automatically generated">
            <a:extLst>
              <a:ext uri="{FF2B5EF4-FFF2-40B4-BE49-F238E27FC236}">
                <a16:creationId xmlns:a16="http://schemas.microsoft.com/office/drawing/2014/main" id="{22B8D039-7551-4814-BBD2-D23B1ED327F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06698" y="5580789"/>
            <a:ext cx="1984248" cy="1116000"/>
          </a:xfrm>
          <a:prstGeom prst="rect">
            <a:avLst/>
          </a:prstGeom>
        </p:spPr>
      </p:pic>
      <p:sp>
        <p:nvSpPr>
          <p:cNvPr id="3" name="TextBox 2">
            <a:extLst>
              <a:ext uri="{FF2B5EF4-FFF2-40B4-BE49-F238E27FC236}">
                <a16:creationId xmlns:a16="http://schemas.microsoft.com/office/drawing/2014/main" id="{E8BD2837-1474-4DDD-AA59-ECD5EE67349D}"/>
              </a:ext>
            </a:extLst>
          </p:cNvPr>
          <p:cNvSpPr txBox="1"/>
          <p:nvPr/>
        </p:nvSpPr>
        <p:spPr>
          <a:xfrm>
            <a:off x="5890946" y="5965675"/>
            <a:ext cx="2796496" cy="461665"/>
          </a:xfrm>
          <a:prstGeom prst="rect">
            <a:avLst/>
          </a:prstGeom>
          <a:noFill/>
        </p:spPr>
        <p:txBody>
          <a:bodyPr wrap="square">
            <a:spAutoFit/>
          </a:bodyPr>
          <a:lstStyle/>
          <a:p>
            <a:pPr algn="ctr">
              <a:buNone/>
            </a:pPr>
            <a:r>
              <a:rPr lang="en-GB" sz="1200" b="1" dirty="0">
                <a:solidFill>
                  <a:schemeClr val="bg2"/>
                </a:solidFill>
              </a:rPr>
              <a:t>Reason about non-unit fractions in different contexts</a:t>
            </a:r>
          </a:p>
        </p:txBody>
      </p:sp>
      <p:sp>
        <p:nvSpPr>
          <p:cNvPr id="25" name="TextBox 24">
            <a:extLst>
              <a:ext uri="{FF2B5EF4-FFF2-40B4-BE49-F238E27FC236}">
                <a16:creationId xmlns:a16="http://schemas.microsoft.com/office/drawing/2014/main" id="{4A9E949D-F2E0-4DA1-86AB-A83841972221}"/>
              </a:ext>
            </a:extLst>
          </p:cNvPr>
          <p:cNvSpPr txBox="1"/>
          <p:nvPr/>
        </p:nvSpPr>
        <p:spPr>
          <a:xfrm>
            <a:off x="601035" y="5717593"/>
            <a:ext cx="3245751" cy="338554"/>
          </a:xfrm>
          <a:prstGeom prst="rect">
            <a:avLst/>
          </a:prstGeom>
          <a:noFill/>
        </p:spPr>
        <p:txBody>
          <a:bodyPr wrap="square">
            <a:spAutoFit/>
          </a:bodyPr>
          <a:lstStyle/>
          <a:p>
            <a:r>
              <a:rPr kumimoji="0" lang="en-GB" sz="1600" b="1" i="0" u="none" strike="noStrike" kern="1200" cap="none" spc="0" normalizeH="0" baseline="0" noProof="0" dirty="0">
                <a:ln>
                  <a:noFill/>
                </a:ln>
                <a:solidFill>
                  <a:srgbClr val="5F5F5F"/>
                </a:solidFill>
                <a:effectLst/>
                <a:uLnTx/>
                <a:uFillTx/>
                <a:latin typeface="Arial" panose="020B0604020202020204" pitchFamily="34" charset="0"/>
                <a:ea typeface="+mn-ea"/>
                <a:cs typeface="Arial" panose="020B0604020202020204" pitchFamily="34" charset="0"/>
                <a:hlinkClick r:id="rId12"/>
              </a:rPr>
              <a:t>Lower Key Stage 2 fractions 3</a:t>
            </a:r>
            <a:endParaRPr lang="en-GB" dirty="0"/>
          </a:p>
        </p:txBody>
      </p:sp>
    </p:spTree>
    <p:extLst>
      <p:ext uri="{BB962C8B-B14F-4D97-AF65-F5344CB8AC3E}">
        <p14:creationId xmlns:p14="http://schemas.microsoft.com/office/powerpoint/2010/main" val="2511193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Use and understand fraction notation</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3F-1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3F-1 Use and understand fraction notation</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18296489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71584C0C-CF0B-4613-B56B-473379F262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F4355-41EF-4DA9-B998-C6511E367AD2}">
  <ds:schemaRefs>
    <ds:schemaRef ds:uri="9a54f591-ca81-4d3f-b3c2-6f30af17eb50"/>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terms/"/>
    <ds:schemaRef ds:uri="92be446a-fb96-41da-bd3a-8b4d582e422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2173</Words>
  <Application>Microsoft Office PowerPoint</Application>
  <PresentationFormat>Widescreen</PresentationFormat>
  <Paragraphs>277</Paragraphs>
  <Slides>29</Slides>
  <Notes>24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7" baseType="lpstr">
      <vt:lpstr>Arial</vt:lpstr>
      <vt:lpstr>Calibri</vt:lpstr>
      <vt:lpstr>Calibri Light</vt:lpstr>
      <vt:lpstr>Cambria Math</vt:lpstr>
      <vt:lpstr>Myriad Pro</vt:lpstr>
      <vt:lpstr>Custom Design</vt:lpstr>
      <vt:lpstr>nctem1</vt:lpstr>
      <vt:lpstr>Equation</vt:lpstr>
      <vt:lpstr>PowerPoint Presentation</vt:lpstr>
      <vt:lpstr>3F-1  Interpret and write proper fractions to represent 1 or several parts of a whole that is divided into equal parts.</vt:lpstr>
      <vt:lpstr>3F-1: Linked mastery PD materials</vt:lpstr>
      <vt:lpstr>3F-1 Linked video lessons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3F-1 Use and understand fraction notation</vt:lpstr>
      <vt:lpstr>3F-1 Use and understand fraction notation</vt:lpstr>
      <vt:lpstr>3F-1 Use and understand fraction notation</vt:lpstr>
      <vt:lpstr>3F-1 Use and understand fraction notation</vt:lpstr>
      <vt:lpstr>3F-1 Use and understand fraction notation</vt:lpstr>
      <vt:lpstr>3F-1 Use and understand fraction notation</vt:lpstr>
      <vt:lpstr>3F-1 Use and understand fraction notation</vt:lpstr>
      <vt:lpstr>3F-1 Use and understand fraction notation</vt:lpstr>
      <vt:lpstr>3F-1 Use and understand fraction notation</vt:lpstr>
      <vt:lpstr>3F-1 Use and understand fraction notation</vt:lpstr>
      <vt:lpstr>3F-1 Use and understand fraction notation</vt:lpstr>
      <vt:lpstr>3F-1 Use and understand fraction notation</vt:lpstr>
      <vt:lpstr>3F-1 Use and understand fraction notation</vt:lpstr>
      <vt:lpstr>3F-1 Use and understand fraction notation</vt:lpstr>
      <vt:lpstr>3F-1 Use and understand fraction notation</vt:lpstr>
      <vt:lpstr>3F-1 Use and understand fraction notation</vt:lpstr>
      <vt:lpstr>3F-1 Use and understand fraction notation</vt:lpstr>
      <vt:lpstr>3F-1 Use and understand fraction notation </vt:lpstr>
      <vt:lpstr>3F-1 Use and understand fraction notation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13</cp:revision>
  <dcterms:created xsi:type="dcterms:W3CDTF">2020-08-07T06:29:50Z</dcterms:created>
  <dcterms:modified xsi:type="dcterms:W3CDTF">2022-11-10T14:37:12Z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