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9"/>
  </p:notesMasterIdLst>
  <p:sldIdLst>
    <p:sldId id="257" r:id="rId6"/>
    <p:sldId id="263" r:id="rId7"/>
    <p:sldId id="474" r:id="rId8"/>
    <p:sldId id="298" r:id="rId9"/>
    <p:sldId id="267" r:id="rId10"/>
    <p:sldId id="469" r:id="rId11"/>
    <p:sldId id="470" r:id="rId12"/>
    <p:sldId id="494" r:id="rId13"/>
    <p:sldId id="280" r:id="rId14"/>
    <p:sldId id="295" r:id="rId15"/>
    <p:sldId id="294" r:id="rId16"/>
    <p:sldId id="285" r:id="rId17"/>
    <p:sldId id="284" r:id="rId18"/>
    <p:sldId id="498" r:id="rId19"/>
    <p:sldId id="484" r:id="rId20"/>
    <p:sldId id="270" r:id="rId21"/>
    <p:sldId id="499" r:id="rId22"/>
    <p:sldId id="379" r:id="rId23"/>
    <p:sldId id="497" r:id="rId24"/>
    <p:sldId id="501" r:id="rId25"/>
    <p:sldId id="500" r:id="rId26"/>
    <p:sldId id="456" r:id="rId27"/>
    <p:sldId id="4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A8004-C49C-47F0-BD5C-D1B73BAC96C6}" v="21" dt="2020-08-24T14:48:2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33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478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96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804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55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95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91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639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995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215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831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076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1557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56432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8774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9780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9870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5949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2085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1093679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6606164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nrich.maths.org/11863"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dev-ncetm.s1.umbraco.io/classroom-resources/primm-1-21-algorithms-column-subtrac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cetm.org.uk/classroom-resources/primm-1-20-algorithms-column-addition/"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Columnar addition and subtraction</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3AS-2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generated with high confidence">
            <a:extLst>
              <a:ext uri="{FF2B5EF4-FFF2-40B4-BE49-F238E27FC236}">
                <a16:creationId xmlns:a16="http://schemas.microsoft.com/office/drawing/2014/main" id="{B3D9BC1F-7E93-429A-829F-99BBACA84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26" y="1478897"/>
            <a:ext cx="5447274" cy="4450416"/>
          </a:xfrm>
          <a:prstGeom prst="rect">
            <a:avLst/>
          </a:prstGeom>
        </p:spPr>
      </p:pic>
      <p:sp>
        <p:nvSpPr>
          <p:cNvPr id="3" name="Title 2">
            <a:extLst>
              <a:ext uri="{FF2B5EF4-FFF2-40B4-BE49-F238E27FC236}">
                <a16:creationId xmlns:a16="http://schemas.microsoft.com/office/drawing/2014/main" id="{5041DDE7-D05F-4D58-A44B-3AC4B0C528CA}"/>
              </a:ext>
            </a:extLst>
          </p:cNvPr>
          <p:cNvSpPr>
            <a:spLocks noGrp="1"/>
          </p:cNvSpPr>
          <p:nvPr>
            <p:ph type="title"/>
          </p:nvPr>
        </p:nvSpPr>
        <p:spPr/>
        <p:txBody>
          <a:bodyPr/>
          <a:lstStyle/>
          <a:p>
            <a:r>
              <a:rPr lang="en-GB" dirty="0"/>
              <a:t>3AS-2 Columnar addition and subtraction</a:t>
            </a:r>
          </a:p>
        </p:txBody>
      </p:sp>
      <p:sp>
        <p:nvSpPr>
          <p:cNvPr id="8" name="Content Placeholder 2">
            <a:extLst>
              <a:ext uri="{FF2B5EF4-FFF2-40B4-BE49-F238E27FC236}">
                <a16:creationId xmlns:a16="http://schemas.microsoft.com/office/drawing/2014/main" id="{C30BF325-BB5D-4EDC-B4B2-C359BDD9D76A}"/>
              </a:ext>
            </a:extLst>
          </p:cNvPr>
          <p:cNvSpPr txBox="1">
            <a:spLocks/>
          </p:cNvSpPr>
          <p:nvPr/>
        </p:nvSpPr>
        <p:spPr>
          <a:xfrm>
            <a:off x="6192012" y="1557338"/>
            <a:ext cx="582819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Work in pairs. Child A writes the calculation to solve as column addition. Child B uses Dienes to model the calculation. See if you get the same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language focus box to help you explain what is happening.  </a:t>
            </a:r>
          </a:p>
          <a:p>
            <a:pPr lvl="0">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Solve the following calculations: 51 + 24; </a:t>
            </a:r>
            <a:r>
              <a:rPr lang="en-GB" sz="2000" dirty="0">
                <a:latin typeface="Arial"/>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62 + 27; 72 + </a:t>
            </a:r>
            <a:r>
              <a:rPr lang="en-GB" sz="2000" dirty="0"/>
              <a:t>15. Swap over roles each time. </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B1222C60-BA66-4C06-A4C1-B3F5E6A0798D}"/>
              </a:ext>
            </a:extLst>
          </p:cNvPr>
          <p:cNvSpPr txBox="1"/>
          <p:nvPr/>
        </p:nvSpPr>
        <p:spPr>
          <a:xfrm>
            <a:off x="6469039" y="4941073"/>
            <a:ext cx="4387383"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add the ones. 3 ones plus 5 ones is equal to 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add the tens. 4 tens plus 2 tens is equal to 6 tens.</a:t>
            </a:r>
          </a:p>
        </p:txBody>
      </p:sp>
    </p:spTree>
    <p:extLst>
      <p:ext uri="{BB962C8B-B14F-4D97-AF65-F5344CB8AC3E}">
        <p14:creationId xmlns:p14="http://schemas.microsoft.com/office/powerpoint/2010/main" val="174658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1362F-6AA7-4AFD-9AE7-05EE2EC53030}"/>
              </a:ext>
            </a:extLst>
          </p:cNvPr>
          <p:cNvSpPr>
            <a:spLocks noGrp="1"/>
          </p:cNvSpPr>
          <p:nvPr>
            <p:ph type="title"/>
          </p:nvPr>
        </p:nvSpPr>
        <p:spPr/>
        <p:txBody>
          <a:bodyPr/>
          <a:lstStyle/>
          <a:p>
            <a:r>
              <a:rPr lang="en-GB" dirty="0"/>
              <a:t>3AS-2 Columnar addition and subtraction</a:t>
            </a:r>
          </a:p>
        </p:txBody>
      </p:sp>
      <p:pic>
        <p:nvPicPr>
          <p:cNvPr id="60" name="Picture 5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9704" y="1125201"/>
            <a:ext cx="2723688" cy="3657776"/>
          </a:xfrm>
          <a:prstGeom prst="rect">
            <a:avLst/>
          </a:prstGeom>
        </p:spPr>
      </p:pic>
      <p:pic>
        <p:nvPicPr>
          <p:cNvPr id="85" name="Picture 3" descr="C:\Users\Liam\Documents\Design\NCETM\04 Images for B1 PPTs\Final PNG files\ncetm_mm_sp1_se19_aw010_line_extend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816" y="4748409"/>
            <a:ext cx="2646484" cy="910891"/>
          </a:xfrm>
          <a:prstGeom prst="rect">
            <a:avLst/>
          </a:prstGeom>
          <a:noFill/>
        </p:spPr>
      </p:pic>
      <p:pic>
        <p:nvPicPr>
          <p:cNvPr id="93" name="Picture 2" descr="C:\Users\Liam\Documents\Design\NCETM\04 Images for B1 PPTs\Final PNG files\ncetm_mm_sp1_se19_aw01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89216" y="3670043"/>
            <a:ext cx="252008" cy="189056"/>
          </a:xfrm>
          <a:prstGeom prst="rect">
            <a:avLst/>
          </a:prstGeom>
          <a:noFill/>
        </p:spPr>
      </p:pic>
      <p:pic>
        <p:nvPicPr>
          <p:cNvPr id="95" name="Picture 2" descr="C:\Users\Liam\Documents\Design\NCETM\04 Images for B1 PPTs\Final PNG files\ncetm_mm_sp1_se19_aw01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541224" y="3715083"/>
            <a:ext cx="216024" cy="144016"/>
          </a:xfrm>
          <a:prstGeom prst="rect">
            <a:avLst/>
          </a:prstGeom>
          <a:noFill/>
        </p:spPr>
      </p:pic>
      <p:pic>
        <p:nvPicPr>
          <p:cNvPr id="97" name="Picture 2" descr="C:\Users\Liam\Documents\Design\NCETM\04 Images for B1 PPTs\Final PNG files\ncetm_mm_sp1_se19_aw0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9216" y="3859099"/>
            <a:ext cx="252008" cy="224408"/>
          </a:xfrm>
          <a:prstGeom prst="rect">
            <a:avLst/>
          </a:prstGeom>
          <a:noFill/>
        </p:spPr>
      </p:pic>
      <p:pic>
        <p:nvPicPr>
          <p:cNvPr id="98" name="Picture 2" descr="C:\Users\Liam\Documents\Design\NCETM\04 Images for B1 PPTs\Final PNG files\ncetm_mm_sp1_se19_aw01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1224" y="3859099"/>
            <a:ext cx="216024" cy="216024"/>
          </a:xfrm>
          <a:prstGeom prst="rect">
            <a:avLst/>
          </a:prstGeom>
          <a:noFill/>
        </p:spPr>
      </p:pic>
      <p:pic>
        <p:nvPicPr>
          <p:cNvPr id="101" name="Picture 2" descr="C:\Users\Liam\Documents\Design\NCETM\04 Images for B1 PPTs\Final PNG files\ncetm_mm_sp1_se19_aw01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325200" y="4075123"/>
            <a:ext cx="216024" cy="144016"/>
          </a:xfrm>
          <a:prstGeom prst="rect">
            <a:avLst/>
          </a:prstGeom>
          <a:noFill/>
        </p:spPr>
      </p:pic>
      <p:pic>
        <p:nvPicPr>
          <p:cNvPr id="102" name="Picture 2" descr="C:\Users\Liam\Documents\Design\NCETM\04 Images for B1 PPTs\Final PNG files\ncetm_mm_sp1_se19_aw0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1224" y="4003115"/>
            <a:ext cx="216024" cy="216024"/>
          </a:xfrm>
          <a:prstGeom prst="rect">
            <a:avLst/>
          </a:prstGeom>
          <a:noFill/>
        </p:spPr>
      </p:pic>
      <p:pic>
        <p:nvPicPr>
          <p:cNvPr id="103" name="Picture 2" descr="C:\Users\Liam\Documents\Design\NCETM\04 Images for B1 PPTs\Final PNG files\ncetm_mm_sp1_se19_aw01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1224" y="4363155"/>
            <a:ext cx="216024" cy="144016"/>
          </a:xfrm>
          <a:prstGeom prst="rect">
            <a:avLst/>
          </a:prstGeom>
          <a:noFill/>
        </p:spPr>
      </p:pic>
      <p:pic>
        <p:nvPicPr>
          <p:cNvPr id="104" name="Picture 2" descr="C:\Users\Liam\Documents\Design\NCETM\04 Images for B1 PPTs\Final PNG files\ncetm_mm_sp1_se19_aw0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25200" y="4219139"/>
            <a:ext cx="216024" cy="144016"/>
          </a:xfrm>
          <a:prstGeom prst="rect">
            <a:avLst/>
          </a:prstGeom>
          <a:noFill/>
        </p:spPr>
      </p:pic>
      <p:pic>
        <p:nvPicPr>
          <p:cNvPr id="105" name="Picture 2" descr="C:\Users\Liam\Documents\Design\NCETM\04 Images for B1 PPTs\Final PNG files\ncetm_mm_sp1_se19_aw01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01264" y="3715083"/>
            <a:ext cx="144016" cy="144016"/>
          </a:xfrm>
          <a:prstGeom prst="rect">
            <a:avLst/>
          </a:prstGeom>
          <a:noFill/>
        </p:spPr>
      </p:pic>
      <p:pic>
        <p:nvPicPr>
          <p:cNvPr id="106" name="Picture 2" descr="C:\Users\Liam\Documents\Design\NCETM\04 Images for B1 PPTs\Final PNG files\ncetm_mm_sp1_se19_aw0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29257" y="3857244"/>
            <a:ext cx="222539" cy="148385"/>
          </a:xfrm>
          <a:prstGeom prst="rect">
            <a:avLst/>
          </a:prstGeom>
          <a:noFill/>
        </p:spPr>
      </p:pic>
      <p:pic>
        <p:nvPicPr>
          <p:cNvPr id="107" name="Picture 2" descr="C:\Users\Liam\Documents\Design\NCETM\04 Images for B1 PPTs\Final PNG files\ncetm_mm_sp1_se19_aw010.pn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8016" y="3859101"/>
            <a:ext cx="180000" cy="144063"/>
          </a:xfrm>
          <a:prstGeom prst="rect">
            <a:avLst/>
          </a:prstGeom>
          <a:noFill/>
        </p:spPr>
      </p:pic>
      <p:pic>
        <p:nvPicPr>
          <p:cNvPr id="108" name="Picture 2" descr="C:\Users\Liam\Documents\Design\NCETM\04 Images for B1 PPTs\Final PNG files\ncetm_mm_sp1_se19_aw010.png"/>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45280" y="3715083"/>
            <a:ext cx="144016" cy="144016"/>
          </a:xfrm>
          <a:prstGeom prst="rect">
            <a:avLst/>
          </a:prstGeom>
          <a:noFill/>
        </p:spPr>
      </p:pic>
      <p:pic>
        <p:nvPicPr>
          <p:cNvPr id="109" name="Picture 2" descr="C:\Users\Liam\Documents\Design\NCETM\04 Images for B1 PPTs\Final PNG files\ncetm_mm_sp1_se19_aw010.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65216" y="4003115"/>
            <a:ext cx="216024" cy="216024"/>
          </a:xfrm>
          <a:prstGeom prst="rect">
            <a:avLst/>
          </a:prstGeom>
          <a:noFill/>
        </p:spPr>
      </p:pic>
      <p:sp>
        <p:nvSpPr>
          <p:cNvPr id="110" name="Rectangle 109"/>
          <p:cNvSpPr/>
          <p:nvPr/>
        </p:nvSpPr>
        <p:spPr bwMode="auto">
          <a:xfrm>
            <a:off x="3325200" y="3715083"/>
            <a:ext cx="432048" cy="64807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Rectangle 110"/>
          <p:cNvSpPr/>
          <p:nvPr/>
        </p:nvSpPr>
        <p:spPr bwMode="auto">
          <a:xfrm>
            <a:off x="3829256" y="3643075"/>
            <a:ext cx="432048" cy="64807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 name="Rectangle 111"/>
          <p:cNvSpPr/>
          <p:nvPr/>
        </p:nvSpPr>
        <p:spPr bwMode="auto">
          <a:xfrm>
            <a:off x="4333312" y="2850987"/>
            <a:ext cx="72008" cy="144016"/>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TextBox 116"/>
          <p:cNvSpPr txBox="1"/>
          <p:nvPr/>
        </p:nvSpPr>
        <p:spPr bwMode="auto">
          <a:xfrm>
            <a:off x="4808416" y="3346043"/>
            <a:ext cx="2160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a:t>
            </a:r>
          </a:p>
        </p:txBody>
      </p:sp>
      <p:sp>
        <p:nvSpPr>
          <p:cNvPr id="118" name="TextBox 117"/>
          <p:cNvSpPr txBox="1"/>
          <p:nvPr/>
        </p:nvSpPr>
        <p:spPr bwMode="auto">
          <a:xfrm>
            <a:off x="4992016" y="3097644"/>
            <a:ext cx="2160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119" name="TextBox 118"/>
          <p:cNvSpPr txBox="1"/>
          <p:nvPr/>
        </p:nvSpPr>
        <p:spPr bwMode="auto">
          <a:xfrm>
            <a:off x="4797616" y="3097644"/>
            <a:ext cx="2160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p>
        </p:txBody>
      </p:sp>
      <p:sp>
        <p:nvSpPr>
          <p:cNvPr id="120" name="Rectangle 119"/>
          <p:cNvSpPr/>
          <p:nvPr/>
        </p:nvSpPr>
        <p:spPr>
          <a:xfrm>
            <a:off x="3289216" y="1259543"/>
            <a:ext cx="477848" cy="59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p:cNvSpPr/>
          <p:nvPr/>
        </p:nvSpPr>
        <p:spPr>
          <a:xfrm>
            <a:off x="3288432" y="2477095"/>
            <a:ext cx="477848" cy="624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100" b="0" i="0" u="none" strike="noStrike" kern="1200" cap="none" spc="0" normalizeH="0" baseline="0" noProof="0">
              <a:ln>
                <a:noFill/>
              </a:ln>
              <a:solidFill>
                <a:srgbClr val="FFFFFF"/>
              </a:solidFill>
              <a:effectLst/>
              <a:uLnTx/>
              <a:uFillTx/>
              <a:latin typeface="Arial"/>
              <a:ea typeface="+mn-ea"/>
              <a:cs typeface="+mn-cs"/>
            </a:endParaRPr>
          </a:p>
        </p:txBody>
      </p:sp>
      <p:pic>
        <p:nvPicPr>
          <p:cNvPr id="134" name="Picture 133"/>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621491" y="4902873"/>
            <a:ext cx="128588" cy="952500"/>
          </a:xfrm>
          <a:prstGeom prst="rect">
            <a:avLst/>
          </a:prstGeom>
        </p:spPr>
      </p:pic>
      <p:sp>
        <p:nvSpPr>
          <p:cNvPr id="135" name="Rectangle 134"/>
          <p:cNvSpPr/>
          <p:nvPr/>
        </p:nvSpPr>
        <p:spPr>
          <a:xfrm>
            <a:off x="2046437" y="2396739"/>
            <a:ext cx="766762" cy="105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36" name="Picture 135"/>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130955" y="2497793"/>
            <a:ext cx="109537" cy="952500"/>
          </a:xfrm>
          <a:prstGeom prst="rect">
            <a:avLst/>
          </a:prstGeom>
        </p:spPr>
      </p:pic>
      <p:pic>
        <p:nvPicPr>
          <p:cNvPr id="137" name="Picture 136"/>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297012" y="2497793"/>
            <a:ext cx="109537" cy="952500"/>
          </a:xfrm>
          <a:prstGeom prst="rect">
            <a:avLst/>
          </a:prstGeom>
        </p:spPr>
      </p:pic>
      <p:pic>
        <p:nvPicPr>
          <p:cNvPr id="138" name="Picture 137"/>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463701" y="2497785"/>
            <a:ext cx="109537" cy="952500"/>
          </a:xfrm>
          <a:prstGeom prst="rect">
            <a:avLst/>
          </a:prstGeom>
        </p:spPr>
      </p:pic>
      <p:pic>
        <p:nvPicPr>
          <p:cNvPr id="139" name="Picture 138"/>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630390" y="2493020"/>
            <a:ext cx="109537" cy="952500"/>
          </a:xfrm>
          <a:prstGeom prst="rect">
            <a:avLst/>
          </a:prstGeom>
        </p:spPr>
      </p:pic>
      <p:sp>
        <p:nvSpPr>
          <p:cNvPr id="140" name="Rectangle 139"/>
          <p:cNvSpPr/>
          <p:nvPr/>
        </p:nvSpPr>
        <p:spPr>
          <a:xfrm>
            <a:off x="2120532" y="1220110"/>
            <a:ext cx="766762" cy="105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41" name="Picture 140"/>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297011" y="1313518"/>
            <a:ext cx="109537" cy="952500"/>
          </a:xfrm>
          <a:prstGeom prst="rect">
            <a:avLst/>
          </a:prstGeom>
        </p:spPr>
      </p:pic>
      <p:pic>
        <p:nvPicPr>
          <p:cNvPr id="142" name="Picture 141"/>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463748" y="1311563"/>
            <a:ext cx="109537" cy="952500"/>
          </a:xfrm>
          <a:prstGeom prst="rect">
            <a:avLst/>
          </a:prstGeom>
        </p:spPr>
      </p:pic>
      <p:pic>
        <p:nvPicPr>
          <p:cNvPr id="143" name="Picture 142"/>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4643120" y="2516889"/>
            <a:ext cx="554288" cy="876300"/>
          </a:xfrm>
          <a:prstGeom prst="rect">
            <a:avLst/>
          </a:prstGeom>
        </p:spPr>
      </p:pic>
      <p:cxnSp>
        <p:nvCxnSpPr>
          <p:cNvPr id="68" name="Straight Connector 67"/>
          <p:cNvCxnSpPr/>
          <p:nvPr/>
        </p:nvCxnSpPr>
        <p:spPr bwMode="auto">
          <a:xfrm>
            <a:off x="4833616" y="3364043"/>
            <a:ext cx="360040" cy="0"/>
          </a:xfrm>
          <a:prstGeom prst="line">
            <a:avLst/>
          </a:prstGeom>
          <a:ln w="63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bwMode="auto">
          <a:xfrm>
            <a:off x="4833616" y="3104843"/>
            <a:ext cx="360040" cy="0"/>
          </a:xfrm>
          <a:prstGeom prst="line">
            <a:avLst/>
          </a:prstGeom>
          <a:ln w="6350"/>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46" name="Picture 145" descr="../../07%20Final%20B1%20PNG%20files/ncetm_mm_sp1_se19_aw011.png"/>
          <p:cNvPicPr/>
          <p:nvPr/>
        </p:nvPicPr>
        <p:blipFill rotWithShape="1">
          <a:blip r:embed="rId21" cstate="print">
            <a:extLst>
              <a:ext uri="{28A0092B-C50C-407E-A947-70E740481C1C}">
                <a14:useLocalDpi xmlns:a14="http://schemas.microsoft.com/office/drawing/2010/main" val="0"/>
              </a:ext>
            </a:extLst>
          </a:blip>
          <a:srcRect r="-3441"/>
          <a:stretch/>
        </p:blipFill>
        <p:spPr bwMode="auto">
          <a:xfrm>
            <a:off x="4999094" y="2982444"/>
            <a:ext cx="414338" cy="333375"/>
          </a:xfrm>
          <a:prstGeom prst="rect">
            <a:avLst/>
          </a:prstGeom>
          <a:noFill/>
          <a:ln>
            <a:noFill/>
          </a:ln>
        </p:spPr>
      </p:pic>
      <p:sp>
        <p:nvSpPr>
          <p:cNvPr id="147" name="Freeform 146"/>
          <p:cNvSpPr/>
          <p:nvPr/>
        </p:nvSpPr>
        <p:spPr bwMode="auto">
          <a:xfrm>
            <a:off x="5137402" y="3030747"/>
            <a:ext cx="221733" cy="179985"/>
          </a:xfrm>
          <a:custGeom>
            <a:avLst/>
            <a:gdLst>
              <a:gd name="connsiteX0" fmla="*/ 50283 w 221733"/>
              <a:gd name="connsiteY0" fmla="*/ 397 h 179985"/>
              <a:gd name="connsiteX1" fmla="*/ 38377 w 221733"/>
              <a:gd name="connsiteY1" fmla="*/ 2778 h 179985"/>
              <a:gd name="connsiteX2" fmla="*/ 28852 w 221733"/>
              <a:gd name="connsiteY2" fmla="*/ 17066 h 179985"/>
              <a:gd name="connsiteX3" fmla="*/ 24089 w 221733"/>
              <a:gd name="connsiteY3" fmla="*/ 26591 h 179985"/>
              <a:gd name="connsiteX4" fmla="*/ 16946 w 221733"/>
              <a:gd name="connsiteY4" fmla="*/ 33734 h 179985"/>
              <a:gd name="connsiteX5" fmla="*/ 7421 w 221733"/>
              <a:gd name="connsiteY5" fmla="*/ 48022 h 179985"/>
              <a:gd name="connsiteX6" fmla="*/ 2658 w 221733"/>
              <a:gd name="connsiteY6" fmla="*/ 55166 h 179985"/>
              <a:gd name="connsiteX7" fmla="*/ 277 w 221733"/>
              <a:gd name="connsiteY7" fmla="*/ 62309 h 179985"/>
              <a:gd name="connsiteX8" fmla="*/ 24089 w 221733"/>
              <a:gd name="connsiteY8" fmla="*/ 124222 h 179985"/>
              <a:gd name="connsiteX9" fmla="*/ 35996 w 221733"/>
              <a:gd name="connsiteY9" fmla="*/ 148034 h 179985"/>
              <a:gd name="connsiteX10" fmla="*/ 52664 w 221733"/>
              <a:gd name="connsiteY10" fmla="*/ 178991 h 179985"/>
              <a:gd name="connsiteX11" fmla="*/ 78858 w 221733"/>
              <a:gd name="connsiteY11" fmla="*/ 176609 h 179985"/>
              <a:gd name="connsiteX12" fmla="*/ 93146 w 221733"/>
              <a:gd name="connsiteY12" fmla="*/ 171847 h 179985"/>
              <a:gd name="connsiteX13" fmla="*/ 171727 w 221733"/>
              <a:gd name="connsiteY13" fmla="*/ 174228 h 179985"/>
              <a:gd name="connsiteX14" fmla="*/ 193158 w 221733"/>
              <a:gd name="connsiteY14" fmla="*/ 169466 h 179985"/>
              <a:gd name="connsiteX15" fmla="*/ 202683 w 221733"/>
              <a:gd name="connsiteY15" fmla="*/ 164703 h 179985"/>
              <a:gd name="connsiteX16" fmla="*/ 212208 w 221733"/>
              <a:gd name="connsiteY16" fmla="*/ 143272 h 179985"/>
              <a:gd name="connsiteX17" fmla="*/ 214589 w 221733"/>
              <a:gd name="connsiteY17" fmla="*/ 136128 h 179985"/>
              <a:gd name="connsiteX18" fmla="*/ 216971 w 221733"/>
              <a:gd name="connsiteY18" fmla="*/ 128984 h 179985"/>
              <a:gd name="connsiteX19" fmla="*/ 221733 w 221733"/>
              <a:gd name="connsiteY19" fmla="*/ 78978 h 179985"/>
              <a:gd name="connsiteX20" fmla="*/ 219352 w 221733"/>
              <a:gd name="connsiteY20" fmla="*/ 69453 h 179985"/>
              <a:gd name="connsiteX21" fmla="*/ 214589 w 221733"/>
              <a:gd name="connsiteY21" fmla="*/ 62309 h 179985"/>
              <a:gd name="connsiteX22" fmla="*/ 212208 w 221733"/>
              <a:gd name="connsiteY22" fmla="*/ 52784 h 179985"/>
              <a:gd name="connsiteX23" fmla="*/ 209827 w 221733"/>
              <a:gd name="connsiteY23" fmla="*/ 45641 h 179985"/>
              <a:gd name="connsiteX24" fmla="*/ 162202 w 221733"/>
              <a:gd name="connsiteY24" fmla="*/ 36116 h 179985"/>
              <a:gd name="connsiteX25" fmla="*/ 145533 w 221733"/>
              <a:gd name="connsiteY25" fmla="*/ 33734 h 179985"/>
              <a:gd name="connsiteX26" fmla="*/ 128864 w 221733"/>
              <a:gd name="connsiteY26" fmla="*/ 28972 h 179985"/>
              <a:gd name="connsiteX27" fmla="*/ 105052 w 221733"/>
              <a:gd name="connsiteY27" fmla="*/ 9922 h 179985"/>
              <a:gd name="connsiteX28" fmla="*/ 97908 w 221733"/>
              <a:gd name="connsiteY28" fmla="*/ 5159 h 179985"/>
              <a:gd name="connsiteX29" fmla="*/ 76477 w 221733"/>
              <a:gd name="connsiteY29" fmla="*/ 2778 h 179985"/>
              <a:gd name="connsiteX30" fmla="*/ 57427 w 221733"/>
              <a:gd name="connsiteY30" fmla="*/ 397 h 179985"/>
              <a:gd name="connsiteX31" fmla="*/ 50283 w 221733"/>
              <a:gd name="connsiteY31" fmla="*/ 397 h 1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1733" h="179985">
                <a:moveTo>
                  <a:pt x="50283" y="397"/>
                </a:moveTo>
                <a:cubicBezTo>
                  <a:pt x="47108" y="794"/>
                  <a:pt x="41997" y="968"/>
                  <a:pt x="38377" y="2778"/>
                </a:cubicBezTo>
                <a:cubicBezTo>
                  <a:pt x="30208" y="6862"/>
                  <a:pt x="31739" y="10330"/>
                  <a:pt x="28852" y="17066"/>
                </a:cubicBezTo>
                <a:cubicBezTo>
                  <a:pt x="27454" y="20329"/>
                  <a:pt x="26152" y="23702"/>
                  <a:pt x="24089" y="26591"/>
                </a:cubicBezTo>
                <a:cubicBezTo>
                  <a:pt x="22132" y="29331"/>
                  <a:pt x="19013" y="31076"/>
                  <a:pt x="16946" y="33734"/>
                </a:cubicBezTo>
                <a:cubicBezTo>
                  <a:pt x="13432" y="38252"/>
                  <a:pt x="10596" y="43259"/>
                  <a:pt x="7421" y="48022"/>
                </a:cubicBezTo>
                <a:lnTo>
                  <a:pt x="2658" y="55166"/>
                </a:lnTo>
                <a:cubicBezTo>
                  <a:pt x="1864" y="57547"/>
                  <a:pt x="0" y="59815"/>
                  <a:pt x="277" y="62309"/>
                </a:cubicBezTo>
                <a:cubicBezTo>
                  <a:pt x="5060" y="105347"/>
                  <a:pt x="4645" y="90195"/>
                  <a:pt x="24089" y="124222"/>
                </a:cubicBezTo>
                <a:cubicBezTo>
                  <a:pt x="28492" y="131927"/>
                  <a:pt x="31719" y="140258"/>
                  <a:pt x="35996" y="148034"/>
                </a:cubicBezTo>
                <a:cubicBezTo>
                  <a:pt x="53569" y="179985"/>
                  <a:pt x="46815" y="161442"/>
                  <a:pt x="52664" y="178991"/>
                </a:cubicBezTo>
                <a:cubicBezTo>
                  <a:pt x="61395" y="178197"/>
                  <a:pt x="70224" y="178133"/>
                  <a:pt x="78858" y="176609"/>
                </a:cubicBezTo>
                <a:cubicBezTo>
                  <a:pt x="83802" y="175737"/>
                  <a:pt x="93146" y="171847"/>
                  <a:pt x="93146" y="171847"/>
                </a:cubicBezTo>
                <a:cubicBezTo>
                  <a:pt x="119340" y="172641"/>
                  <a:pt x="145521" y="174228"/>
                  <a:pt x="171727" y="174228"/>
                </a:cubicBezTo>
                <a:cubicBezTo>
                  <a:pt x="174750" y="174228"/>
                  <a:pt x="189485" y="170384"/>
                  <a:pt x="193158" y="169466"/>
                </a:cubicBezTo>
                <a:cubicBezTo>
                  <a:pt x="196333" y="167878"/>
                  <a:pt x="199956" y="166976"/>
                  <a:pt x="202683" y="164703"/>
                </a:cubicBezTo>
                <a:cubicBezTo>
                  <a:pt x="207909" y="160348"/>
                  <a:pt x="210613" y="148057"/>
                  <a:pt x="212208" y="143272"/>
                </a:cubicBezTo>
                <a:lnTo>
                  <a:pt x="214589" y="136128"/>
                </a:lnTo>
                <a:lnTo>
                  <a:pt x="216971" y="128984"/>
                </a:lnTo>
                <a:cubicBezTo>
                  <a:pt x="220220" y="109487"/>
                  <a:pt x="221733" y="103300"/>
                  <a:pt x="221733" y="78978"/>
                </a:cubicBezTo>
                <a:cubicBezTo>
                  <a:pt x="221733" y="75705"/>
                  <a:pt x="220641" y="72461"/>
                  <a:pt x="219352" y="69453"/>
                </a:cubicBezTo>
                <a:cubicBezTo>
                  <a:pt x="218225" y="66822"/>
                  <a:pt x="216177" y="64690"/>
                  <a:pt x="214589" y="62309"/>
                </a:cubicBezTo>
                <a:cubicBezTo>
                  <a:pt x="213795" y="59134"/>
                  <a:pt x="213107" y="55931"/>
                  <a:pt x="212208" y="52784"/>
                </a:cubicBezTo>
                <a:cubicBezTo>
                  <a:pt x="211519" y="50371"/>
                  <a:pt x="211869" y="47100"/>
                  <a:pt x="209827" y="45641"/>
                </a:cubicBezTo>
                <a:cubicBezTo>
                  <a:pt x="201513" y="39703"/>
                  <a:pt x="163341" y="36279"/>
                  <a:pt x="162202" y="36116"/>
                </a:cubicBezTo>
                <a:cubicBezTo>
                  <a:pt x="156646" y="35322"/>
                  <a:pt x="150978" y="35095"/>
                  <a:pt x="145533" y="33734"/>
                </a:cubicBezTo>
                <a:cubicBezTo>
                  <a:pt x="133573" y="30744"/>
                  <a:pt x="139113" y="32388"/>
                  <a:pt x="128864" y="28972"/>
                </a:cubicBezTo>
                <a:cubicBezTo>
                  <a:pt x="115291" y="15399"/>
                  <a:pt x="123075" y="21938"/>
                  <a:pt x="105052" y="9922"/>
                </a:cubicBezTo>
                <a:cubicBezTo>
                  <a:pt x="102671" y="8334"/>
                  <a:pt x="100753" y="5475"/>
                  <a:pt x="97908" y="5159"/>
                </a:cubicBezTo>
                <a:lnTo>
                  <a:pt x="76477" y="2778"/>
                </a:lnTo>
                <a:cubicBezTo>
                  <a:pt x="70121" y="2030"/>
                  <a:pt x="63804" y="928"/>
                  <a:pt x="57427" y="397"/>
                </a:cubicBezTo>
                <a:cubicBezTo>
                  <a:pt x="54263" y="133"/>
                  <a:pt x="53458" y="0"/>
                  <a:pt x="50283" y="397"/>
                </a:cubicBezTo>
                <a:close/>
              </a:path>
            </a:pathLst>
          </a:custGeom>
          <a:solidFill>
            <a:srgbClr val="BAE6FB"/>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4572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8" name="TextBox 147"/>
          <p:cNvSpPr txBox="1"/>
          <p:nvPr/>
        </p:nvSpPr>
        <p:spPr bwMode="auto">
          <a:xfrm>
            <a:off x="5082016" y="3002890"/>
            <a:ext cx="13219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a:t>
            </a:r>
          </a:p>
        </p:txBody>
      </p:sp>
      <p:sp>
        <p:nvSpPr>
          <p:cNvPr id="149" name="TextBox 148"/>
          <p:cNvSpPr txBox="1"/>
          <p:nvPr/>
        </p:nvSpPr>
        <p:spPr bwMode="auto">
          <a:xfrm>
            <a:off x="5157616" y="3002890"/>
            <a:ext cx="1642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pic>
        <p:nvPicPr>
          <p:cNvPr id="6" name="Picture 5">
            <a:extLst>
              <a:ext uri="{FF2B5EF4-FFF2-40B4-BE49-F238E27FC236}">
                <a16:creationId xmlns:a16="http://schemas.microsoft.com/office/drawing/2014/main" id="{299979AE-5049-403C-8569-17FE4D321AB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3705307" y="1286556"/>
            <a:ext cx="159910" cy="844352"/>
          </a:xfrm>
          <a:prstGeom prst="rect">
            <a:avLst/>
          </a:prstGeom>
        </p:spPr>
      </p:pic>
      <p:pic>
        <p:nvPicPr>
          <p:cNvPr id="62" name="Picture 61">
            <a:extLst>
              <a:ext uri="{FF2B5EF4-FFF2-40B4-BE49-F238E27FC236}">
                <a16:creationId xmlns:a16="http://schemas.microsoft.com/office/drawing/2014/main" id="{84B68662-0188-4247-AEA4-AF00529C8C6A}"/>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3712053" y="2477095"/>
            <a:ext cx="159911" cy="924743"/>
          </a:xfrm>
          <a:prstGeom prst="rect">
            <a:avLst/>
          </a:prstGeom>
        </p:spPr>
      </p:pic>
      <p:pic>
        <p:nvPicPr>
          <p:cNvPr id="63" name="Picture 62">
            <a:extLst>
              <a:ext uri="{FF2B5EF4-FFF2-40B4-BE49-F238E27FC236}">
                <a16:creationId xmlns:a16="http://schemas.microsoft.com/office/drawing/2014/main" id="{2735AC3E-06A0-44DD-974C-24C2597E4FA2}"/>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3901265" y="2477094"/>
            <a:ext cx="150531" cy="327100"/>
          </a:xfrm>
          <a:prstGeom prst="rect">
            <a:avLst/>
          </a:prstGeom>
        </p:spPr>
      </p:pic>
      <p:sp>
        <p:nvSpPr>
          <p:cNvPr id="5" name="Content Placeholder 2">
            <a:extLst>
              <a:ext uri="{FF2B5EF4-FFF2-40B4-BE49-F238E27FC236}">
                <a16:creationId xmlns:a16="http://schemas.microsoft.com/office/drawing/2014/main" id="{24E36365-F940-4639-9883-94F67EF75631}"/>
              </a:ext>
            </a:extLst>
          </p:cNvPr>
          <p:cNvSpPr txBox="1">
            <a:spLocks/>
          </p:cNvSpPr>
          <p:nvPr/>
        </p:nvSpPr>
        <p:spPr>
          <a:xfrm>
            <a:off x="5855832" y="951909"/>
            <a:ext cx="582101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Run this slide a few times to secure the idea.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numbers are represented by the Dienes?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lang="en-GB" sz="1800" dirty="0">
              <a:latin typeface="Arial"/>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First we need to add the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see where this total of twelve is on each of the representations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Then we add the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85161D00-A590-402B-9C3A-B59601AE7048}"/>
              </a:ext>
            </a:extLst>
          </p:cNvPr>
          <p:cNvSpPr txBox="1"/>
          <p:nvPr/>
        </p:nvSpPr>
        <p:spPr>
          <a:xfrm>
            <a:off x="6153281" y="1912066"/>
            <a:ext cx="5019544" cy="92333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800" i="1" dirty="0">
                <a:solidFill>
                  <a:srgbClr val="585858"/>
                </a:solidFill>
              </a:rPr>
              <a:t>5</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ones plus </a:t>
            </a:r>
            <a:r>
              <a:rPr lang="en-GB" sz="1800" i="1" dirty="0">
                <a:solidFill>
                  <a:srgbClr val="585858"/>
                </a:solidFill>
              </a:rPr>
              <a:t>7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ones is equal to </a:t>
            </a:r>
            <a:r>
              <a:rPr lang="en-GB" sz="1800" i="1" dirty="0">
                <a:solidFill>
                  <a:srgbClr val="585858"/>
                </a:solidFill>
              </a:rPr>
              <a:t>12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ones. I can regroup </a:t>
            </a:r>
            <a:r>
              <a:rPr lang="en-GB" sz="1800" i="1" dirty="0">
                <a:solidFill>
                  <a:srgbClr val="585858"/>
                </a:solidFill>
              </a:rPr>
              <a:t>12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ones. </a:t>
            </a:r>
            <a:r>
              <a:rPr lang="en-GB" sz="1800" i="1" dirty="0">
                <a:solidFill>
                  <a:srgbClr val="585858"/>
                </a:solidFill>
              </a:rPr>
              <a:t>12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ones is equal to </a:t>
            </a:r>
            <a:r>
              <a:rPr lang="en-GB" sz="1800" i="1" dirty="0">
                <a:solidFill>
                  <a:srgbClr val="585858"/>
                </a:solidFill>
              </a:rPr>
              <a:t>1</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 and 2 ones.</a:t>
            </a:r>
          </a:p>
        </p:txBody>
      </p:sp>
      <p:sp>
        <p:nvSpPr>
          <p:cNvPr id="47" name="TextBox 19">
            <a:extLst>
              <a:ext uri="{FF2B5EF4-FFF2-40B4-BE49-F238E27FC236}">
                <a16:creationId xmlns:a16="http://schemas.microsoft.com/office/drawing/2014/main" id="{D79D3ADB-7313-4C54-873C-B56E94930DC4}"/>
              </a:ext>
            </a:extLst>
          </p:cNvPr>
          <p:cNvSpPr txBox="1"/>
          <p:nvPr/>
        </p:nvSpPr>
        <p:spPr>
          <a:xfrm>
            <a:off x="3829256" y="5904302"/>
            <a:ext cx="6896663"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a column group is equal to ten or more we must regroup.</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ones is equivalent to 1 ten. 10 tens is equivalent to 1 hundred.</a:t>
            </a:r>
          </a:p>
        </p:txBody>
      </p:sp>
      <p:sp>
        <p:nvSpPr>
          <p:cNvPr id="48" name="TextBox 19">
            <a:extLst>
              <a:ext uri="{FF2B5EF4-FFF2-40B4-BE49-F238E27FC236}">
                <a16:creationId xmlns:a16="http://schemas.microsoft.com/office/drawing/2014/main" id="{B61BBAE5-39B8-4B51-9A85-BFFC0A3509D3}"/>
              </a:ext>
            </a:extLst>
          </p:cNvPr>
          <p:cNvSpPr txBox="1"/>
          <p:nvPr/>
        </p:nvSpPr>
        <p:spPr>
          <a:xfrm>
            <a:off x="6153282" y="4653545"/>
            <a:ext cx="5019543" cy="92333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800" i="1" dirty="0">
                <a:solidFill>
                  <a:srgbClr val="585858"/>
                </a:solidFill>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tens plus 4 tens is </a:t>
            </a:r>
            <a:r>
              <a:rPr lang="en-GB" sz="1800" i="1" dirty="0">
                <a:solidFill>
                  <a:srgbClr val="585858"/>
                </a:solidFill>
              </a:rPr>
              <a:t>6</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tens. We also need to add </a:t>
            </a:r>
            <a:r>
              <a:rPr lang="en-GB" sz="1800" i="1" dirty="0">
                <a:solidFill>
                  <a:srgbClr val="585858"/>
                </a:solidFill>
              </a:rPr>
              <a:t>1</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 from the regrouping. There are </a:t>
            </a:r>
            <a:r>
              <a:rPr lang="en-GB" sz="1800" i="1" dirty="0">
                <a:solidFill>
                  <a:srgbClr val="585858"/>
                </a:solidFill>
              </a:rPr>
              <a:t>7</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tens altogether.</a:t>
            </a:r>
          </a:p>
        </p:txBody>
      </p:sp>
    </p:spTree>
    <p:extLst>
      <p:ext uri="{BB962C8B-B14F-4D97-AF65-F5344CB8AC3E}">
        <p14:creationId xmlns:p14="http://schemas.microsoft.com/office/powerpoint/2010/main" val="26136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33333E-6 -4.07407E-6 L -0.01979 0.36019 " pathEditMode="relative" rAng="0" ptsTypes="AA">
                                      <p:cBhvr>
                                        <p:cTn id="17" dur="2000" fill="hold"/>
                                        <p:tgtEl>
                                          <p:spTgt spid="6"/>
                                        </p:tgtEl>
                                        <p:attrNameLst>
                                          <p:attrName>ppt_x</p:attrName>
                                          <p:attrName>ppt_y</p:attrName>
                                        </p:attrNameLst>
                                      </p:cBhvr>
                                      <p:rCtr x="-990" y="18009"/>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2.22222E-6 L 0.00091 0.18658 " pathEditMode="relative" rAng="0" ptsTypes="AA">
                                      <p:cBhvr>
                                        <p:cTn id="21" dur="2000" fill="hold"/>
                                        <p:tgtEl>
                                          <p:spTgt spid="62"/>
                                        </p:tgtEl>
                                        <p:attrNameLst>
                                          <p:attrName>ppt_x</p:attrName>
                                          <p:attrName>ppt_y</p:attrName>
                                        </p:attrNameLst>
                                      </p:cBhvr>
                                      <p:rCtr x="39" y="9329"/>
                                    </p:animMotion>
                                  </p:childTnLst>
                                </p:cTn>
                              </p:par>
                              <p:par>
                                <p:cTn id="22" presetID="42" presetClass="path" presetSubtype="0" accel="50000" decel="50000" fill="hold" nodeType="withEffect">
                                  <p:stCondLst>
                                    <p:cond delay="0"/>
                                  </p:stCondLst>
                                  <p:childTnLst>
                                    <p:animMotion origin="layout" path="M -1.66667E-6 -3.7037E-6 L -1.66667E-6 0.18774 " pathEditMode="relative" rAng="0" ptsTypes="AA">
                                      <p:cBhvr>
                                        <p:cTn id="23" dur="2000" fill="hold"/>
                                        <p:tgtEl>
                                          <p:spTgt spid="63"/>
                                        </p:tgtEl>
                                        <p:attrNameLst>
                                          <p:attrName>ppt_x</p:attrName>
                                          <p:attrName>ppt_y</p:attrName>
                                        </p:attrNameLst>
                                      </p:cBhvr>
                                      <p:rCtr x="0" y="9375"/>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8"/>
                                        </p:tgtEl>
                                        <p:attrNameLst>
                                          <p:attrName>style.visibility</p:attrName>
                                        </p:attrNameLst>
                                      </p:cBhvr>
                                      <p:to>
                                        <p:strVal val="visible"/>
                                      </p:to>
                                    </p:set>
                                    <p:animEffect transition="in" filter="fade">
                                      <p:cBhvr>
                                        <p:cTn id="28" dur="500"/>
                                        <p:tgtEl>
                                          <p:spTgt spid="1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500"/>
                                        <p:tgtEl>
                                          <p:spTgt spid="149"/>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par>
                                <p:cTn id="35" presetID="10"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1979 0.36019 L -0.11914 0.64954 " pathEditMode="relative" rAng="0" ptsTypes="AA">
                                      <p:cBhvr>
                                        <p:cTn id="41" dur="2000" fill="hold"/>
                                        <p:tgtEl>
                                          <p:spTgt spid="6"/>
                                        </p:tgtEl>
                                        <p:attrNameLst>
                                          <p:attrName>ppt_x</p:attrName>
                                          <p:attrName>ppt_y</p:attrName>
                                        </p:attrNameLst>
                                      </p:cBhvr>
                                      <p:rCtr x="-4974" y="14468"/>
                                    </p:animMotion>
                                  </p:childTnLst>
                                </p:cTn>
                              </p:par>
                              <p:par>
                                <p:cTn id="42" presetID="42" presetClass="path" presetSubtype="0" accel="50000" decel="50000" fill="hold" nodeType="withEffect">
                                  <p:stCondLst>
                                    <p:cond delay="0"/>
                                  </p:stCondLst>
                                  <p:childTnLst>
                                    <p:animMotion origin="layout" path="M 0.00091 0.18658 L -0.11966 0.35185 " pathEditMode="relative" rAng="0" ptsTypes="AA">
                                      <p:cBhvr>
                                        <p:cTn id="43" dur="2000" fill="hold"/>
                                        <p:tgtEl>
                                          <p:spTgt spid="62"/>
                                        </p:tgtEl>
                                        <p:attrNameLst>
                                          <p:attrName>ppt_x</p:attrName>
                                          <p:attrName>ppt_y</p:attrName>
                                        </p:attrNameLst>
                                      </p:cBhvr>
                                      <p:rCtr x="-6029" y="8264"/>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5E-6 2.96296E-6 L -0.08321 0.14745 " pathEditMode="relative" rAng="0" ptsTypes="AA">
                                      <p:cBhvr>
                                        <p:cTn id="47" dur="2000" fill="hold"/>
                                        <p:tgtEl>
                                          <p:spTgt spid="149"/>
                                        </p:tgtEl>
                                        <p:attrNameLst>
                                          <p:attrName>ppt_x</p:attrName>
                                          <p:attrName>ppt_y</p:attrName>
                                        </p:attrNameLst>
                                      </p:cBhvr>
                                      <p:rCtr x="-4167" y="7361"/>
                                    </p:animMotion>
                                  </p:childTnLst>
                                </p:cTn>
                              </p:par>
                            </p:childTnLst>
                          </p:cTn>
                        </p:par>
                        <p:par>
                          <p:cTn id="48" fill="hold">
                            <p:stCondLst>
                              <p:cond delay="2000"/>
                            </p:stCondLst>
                            <p:childTnLst>
                              <p:par>
                                <p:cTn id="49" presetID="42" presetClass="path" presetSubtype="0" accel="50000" decel="50000" fill="hold" grpId="1" nodeType="afterEffect">
                                  <p:stCondLst>
                                    <p:cond delay="0"/>
                                  </p:stCondLst>
                                  <p:childTnLst>
                                    <p:animMotion origin="layout" path="M 4.375E-6 2.96296E-6 L -0.20118 0.35277 " pathEditMode="relative" rAng="0" ptsTypes="AA">
                                      <p:cBhvr>
                                        <p:cTn id="50" dur="2000" fill="hold"/>
                                        <p:tgtEl>
                                          <p:spTgt spid="148"/>
                                        </p:tgtEl>
                                        <p:attrNameLst>
                                          <p:attrName>ppt_x</p:attrName>
                                          <p:attrName>ppt_y</p:attrName>
                                        </p:attrNameLst>
                                      </p:cBhvr>
                                      <p:rCtr x="-10065" y="17639"/>
                                    </p:animMotion>
                                  </p:childTnLst>
                                </p:cTn>
                              </p:par>
                              <p:par>
                                <p:cTn id="51" presetID="6" presetClass="emph" presetSubtype="0" fill="hold" grpId="2" nodeType="withEffect">
                                  <p:stCondLst>
                                    <p:cond delay="0"/>
                                  </p:stCondLst>
                                  <p:childTnLst>
                                    <p:animScale>
                                      <p:cBhvr>
                                        <p:cTn id="52" dur="1000" fill="hold"/>
                                        <p:tgtEl>
                                          <p:spTgt spid="148"/>
                                        </p:tgtEl>
                                      </p:cBhvr>
                                      <p:by x="80000" y="80000"/>
                                    </p:animScale>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62"/>
                                        </p:tgtEl>
                                      </p:cBhvr>
                                    </p:animEffect>
                                    <p:set>
                                      <p:cBhvr>
                                        <p:cTn id="57" dur="1" fill="hold">
                                          <p:stCondLst>
                                            <p:cond delay="499"/>
                                          </p:stCondLst>
                                        </p:cTn>
                                        <p:tgtEl>
                                          <p:spTgt spid="6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10" presetClass="exit" presetSubtype="0" fill="hold" grpId="3" nodeType="withEffect">
                                  <p:stCondLst>
                                    <p:cond delay="0"/>
                                  </p:stCondLst>
                                  <p:childTnLst>
                                    <p:animEffect transition="out" filter="fade">
                                      <p:cBhvr>
                                        <p:cTn id="62" dur="500"/>
                                        <p:tgtEl>
                                          <p:spTgt spid="148"/>
                                        </p:tgtEl>
                                      </p:cBhvr>
                                    </p:animEffect>
                                    <p:set>
                                      <p:cBhvr>
                                        <p:cTn id="63" dur="1" fill="hold">
                                          <p:stCondLst>
                                            <p:cond delay="499"/>
                                          </p:stCondLst>
                                        </p:cTn>
                                        <p:tgtEl>
                                          <p:spTgt spid="148"/>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49"/>
                                        </p:tgtEl>
                                      </p:cBhvr>
                                    </p:animEffect>
                                    <p:set>
                                      <p:cBhvr>
                                        <p:cTn id="66" dur="1" fill="hold">
                                          <p:stCondLst>
                                            <p:cond delay="499"/>
                                          </p:stCondLst>
                                        </p:cTn>
                                        <p:tgtEl>
                                          <p:spTgt spid="149"/>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fade">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47"/>
                                        </p:tgtEl>
                                      </p:cBhvr>
                                    </p:animEffect>
                                    <p:set>
                                      <p:cBhvr>
                                        <p:cTn id="75" dur="1" fill="hold">
                                          <p:stCondLst>
                                            <p:cond delay="499"/>
                                          </p:stCondLst>
                                        </p:cTn>
                                        <p:tgtEl>
                                          <p:spTgt spid="14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46"/>
                                        </p:tgtEl>
                                      </p:cBhvr>
                                    </p:animEffect>
                                    <p:set>
                                      <p:cBhvr>
                                        <p:cTn id="78" dur="1" fill="hold">
                                          <p:stCondLst>
                                            <p:cond delay="499"/>
                                          </p:stCondLst>
                                        </p:cTn>
                                        <p:tgtEl>
                                          <p:spTgt spid="14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500"/>
                                        <p:tgtEl>
                                          <p:spTgt spid="117"/>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3.33333E-6 -4.81481E-6 L -0.01576 0.17385 " pathEditMode="relative" rAng="0" ptsTypes="AA">
                                      <p:cBhvr>
                                        <p:cTn id="88" dur="2000" fill="hold"/>
                                        <p:tgtEl>
                                          <p:spTgt spid="136"/>
                                        </p:tgtEl>
                                        <p:attrNameLst>
                                          <p:attrName>ppt_x</p:attrName>
                                          <p:attrName>ppt_y</p:attrName>
                                        </p:attrNameLst>
                                      </p:cBhvr>
                                      <p:rCtr x="-794" y="8681"/>
                                    </p:animMotion>
                                  </p:childTnLst>
                                </p:cTn>
                              </p:par>
                              <p:par>
                                <p:cTn id="89" presetID="42" presetClass="path" presetSubtype="0" accel="50000" decel="50000" fill="hold" nodeType="withEffect">
                                  <p:stCondLst>
                                    <p:cond delay="0"/>
                                  </p:stCondLst>
                                  <p:childTnLst>
                                    <p:animMotion origin="layout" path="M 1.45833E-6 -4.81481E-6 L -0.01576 0.17385 " pathEditMode="relative" rAng="0" ptsTypes="AA">
                                      <p:cBhvr>
                                        <p:cTn id="90" dur="2000" fill="hold"/>
                                        <p:tgtEl>
                                          <p:spTgt spid="137"/>
                                        </p:tgtEl>
                                        <p:attrNameLst>
                                          <p:attrName>ppt_x</p:attrName>
                                          <p:attrName>ppt_y</p:attrName>
                                        </p:attrNameLst>
                                      </p:cBhvr>
                                      <p:rCtr x="-794" y="8681"/>
                                    </p:animMotion>
                                  </p:childTnLst>
                                </p:cTn>
                              </p:par>
                              <p:par>
                                <p:cTn id="91" presetID="42" presetClass="path" presetSubtype="0" accel="50000" decel="50000" fill="hold" nodeType="withEffect">
                                  <p:stCondLst>
                                    <p:cond delay="0"/>
                                  </p:stCondLst>
                                  <p:childTnLst>
                                    <p:animMotion origin="layout" path="M -4.16667E-7 -4.81481E-6 L -0.01523 0.17385 " pathEditMode="relative" rAng="0" ptsTypes="AA">
                                      <p:cBhvr>
                                        <p:cTn id="92" dur="2000" fill="hold"/>
                                        <p:tgtEl>
                                          <p:spTgt spid="138"/>
                                        </p:tgtEl>
                                        <p:attrNameLst>
                                          <p:attrName>ppt_x</p:attrName>
                                          <p:attrName>ppt_y</p:attrName>
                                        </p:attrNameLst>
                                      </p:cBhvr>
                                      <p:rCtr x="-768" y="8681"/>
                                    </p:animMotion>
                                  </p:childTnLst>
                                </p:cTn>
                              </p:par>
                              <p:par>
                                <p:cTn id="93" presetID="42" presetClass="path" presetSubtype="0" accel="50000" decel="50000" fill="hold" nodeType="withEffect">
                                  <p:stCondLst>
                                    <p:cond delay="0"/>
                                  </p:stCondLst>
                                  <p:childTnLst>
                                    <p:animMotion origin="layout" path="M -2.29167E-6 -3.7037E-7 L -0.01523 0.17407 " pathEditMode="relative" rAng="0" ptsTypes="AA">
                                      <p:cBhvr>
                                        <p:cTn id="94" dur="2000" fill="hold"/>
                                        <p:tgtEl>
                                          <p:spTgt spid="139"/>
                                        </p:tgtEl>
                                        <p:attrNameLst>
                                          <p:attrName>ppt_x</p:attrName>
                                          <p:attrName>ppt_y</p:attrName>
                                        </p:attrNameLst>
                                      </p:cBhvr>
                                      <p:rCtr x="-768" y="8704"/>
                                    </p:animMotion>
                                  </p:childTnLst>
                                </p:cTn>
                              </p:par>
                              <p:par>
                                <p:cTn id="95" presetID="42" presetClass="path" presetSubtype="0" accel="50000" decel="50000" fill="hold" nodeType="withEffect">
                                  <p:stCondLst>
                                    <p:cond delay="0"/>
                                  </p:stCondLst>
                                  <p:childTnLst>
                                    <p:animMotion origin="layout" path="M 1.45833E-6 3.7037E-7 L 0.03867 0.34606 " pathEditMode="relative" rAng="0" ptsTypes="AA">
                                      <p:cBhvr>
                                        <p:cTn id="96" dur="2000" fill="hold"/>
                                        <p:tgtEl>
                                          <p:spTgt spid="141"/>
                                        </p:tgtEl>
                                        <p:attrNameLst>
                                          <p:attrName>ppt_x</p:attrName>
                                          <p:attrName>ppt_y</p:attrName>
                                        </p:attrNameLst>
                                      </p:cBhvr>
                                      <p:rCtr x="1927" y="17292"/>
                                    </p:animMotion>
                                  </p:childTnLst>
                                </p:cTn>
                              </p:par>
                              <p:par>
                                <p:cTn id="97" presetID="42" presetClass="path" presetSubtype="0" accel="50000" decel="50000" fill="hold" nodeType="withEffect">
                                  <p:stCondLst>
                                    <p:cond delay="0"/>
                                  </p:stCondLst>
                                  <p:childTnLst>
                                    <p:animMotion origin="layout" path="M -4.16667E-7 1.85185E-6 L 0.03841 0.34629 " pathEditMode="relative" rAng="0" ptsTypes="AA">
                                      <p:cBhvr>
                                        <p:cTn id="98" dur="2000" fill="hold"/>
                                        <p:tgtEl>
                                          <p:spTgt spid="142"/>
                                        </p:tgtEl>
                                        <p:attrNameLst>
                                          <p:attrName>ppt_x</p:attrName>
                                          <p:attrName>ppt_y</p:attrName>
                                        </p:attrNameLst>
                                      </p:cBhvr>
                                      <p:rCtr x="1914" y="17315"/>
                                    </p:animMotion>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2.29167E-6 7.40741E-7 L -0.00078 -0.17685 " pathEditMode="relative" rAng="0" ptsTypes="AA">
                                      <p:cBhvr>
                                        <p:cTn id="102" dur="2000" fill="hold"/>
                                        <p:tgtEl>
                                          <p:spTgt spid="134"/>
                                        </p:tgtEl>
                                        <p:attrNameLst>
                                          <p:attrName>ppt_x</p:attrName>
                                          <p:attrName>ppt_y</p:attrName>
                                        </p:attrNameLst>
                                      </p:cBhvr>
                                      <p:rCtr x="-39" y="-8843"/>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47" grpId="0" animBg="1"/>
      <p:bldP spid="147" grpId="1" animBg="1"/>
      <p:bldP spid="148" grpId="0"/>
      <p:bldP spid="148" grpId="1"/>
      <p:bldP spid="148" grpId="2"/>
      <p:bldP spid="148" grpId="3"/>
      <p:bldP spid="149" grpId="0"/>
      <p:bldP spid="149" grpId="1"/>
      <p:bldP spid="149"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EB681-7982-4489-8067-DAB4BE2A5EFC}"/>
              </a:ext>
            </a:extLst>
          </p:cNvPr>
          <p:cNvSpPr>
            <a:spLocks noGrp="1"/>
          </p:cNvSpPr>
          <p:nvPr>
            <p:ph type="title"/>
          </p:nvPr>
        </p:nvSpPr>
        <p:spPr/>
        <p:txBody>
          <a:bodyPr/>
          <a:lstStyle/>
          <a:p>
            <a:r>
              <a:rPr lang="en-GB" dirty="0"/>
              <a:t>3AS-2 Columnar addition and subtraction</a:t>
            </a:r>
          </a:p>
        </p:txBody>
      </p:sp>
      <p:sp>
        <p:nvSpPr>
          <p:cNvPr id="16" name="TextBox 15"/>
          <p:cNvSpPr txBox="1"/>
          <p:nvPr/>
        </p:nvSpPr>
        <p:spPr bwMode="auto">
          <a:xfrm>
            <a:off x="878783" y="2037471"/>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45 + 28</a:t>
            </a:r>
          </a:p>
        </p:txBody>
      </p:sp>
      <p:sp>
        <p:nvSpPr>
          <p:cNvPr id="17" name="TextBox 16"/>
          <p:cNvSpPr txBox="1"/>
          <p:nvPr/>
        </p:nvSpPr>
        <p:spPr bwMode="auto">
          <a:xfrm>
            <a:off x="3788420" y="2092469"/>
            <a:ext cx="1728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37 + 56</a:t>
            </a:r>
          </a:p>
        </p:txBody>
      </p:sp>
      <p:sp>
        <p:nvSpPr>
          <p:cNvPr id="18" name="TextBox 17"/>
          <p:cNvSpPr txBox="1"/>
          <p:nvPr/>
        </p:nvSpPr>
        <p:spPr bwMode="auto">
          <a:xfrm>
            <a:off x="3860428" y="2884557"/>
            <a:ext cx="15841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£46 + £35</a:t>
            </a:r>
          </a:p>
        </p:txBody>
      </p:sp>
      <p:sp>
        <p:nvSpPr>
          <p:cNvPr id="19" name="TextBox 18"/>
          <p:cNvSpPr txBox="1"/>
          <p:nvPr/>
        </p:nvSpPr>
        <p:spPr bwMode="auto">
          <a:xfrm>
            <a:off x="878782" y="2901567"/>
            <a:ext cx="22485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79km + 14km</a:t>
            </a:r>
          </a:p>
        </p:txBody>
      </p:sp>
      <p:sp>
        <p:nvSpPr>
          <p:cNvPr id="5" name="Content Placeholder 2">
            <a:extLst>
              <a:ext uri="{FF2B5EF4-FFF2-40B4-BE49-F238E27FC236}">
                <a16:creationId xmlns:a16="http://schemas.microsoft.com/office/drawing/2014/main" id="{24CC32FF-FDDF-4801-89CE-CD0B74E0F4A4}"/>
              </a:ext>
            </a:extLst>
          </p:cNvPr>
          <p:cNvSpPr txBox="1">
            <a:spLocks/>
          </p:cNvSpPr>
          <p:nvPr/>
        </p:nvSpPr>
        <p:spPr>
          <a:xfrm>
            <a:off x="6225237" y="1378019"/>
            <a:ext cx="577626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Practise adding the two 2-digit numbers together from Set A. You could work in pairs again. Child A could write the calculation as a column addition and child B could model the calculation using Dienes.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See if you can explain to your partner how you got your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do all these calculations involve regrouping   the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you are more confident you won’t need to use the Dienes to see why column addition works.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try working out the answers to the expressions in Set B.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0846704C-0C29-4BBC-96AA-55AE8539593D}"/>
              </a:ext>
            </a:extLst>
          </p:cNvPr>
          <p:cNvSpPr txBox="1"/>
          <p:nvPr/>
        </p:nvSpPr>
        <p:spPr bwMode="auto">
          <a:xfrm>
            <a:off x="758228" y="4475871"/>
            <a:ext cx="18894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345 + 171</a:t>
            </a:r>
          </a:p>
        </p:txBody>
      </p:sp>
      <p:sp>
        <p:nvSpPr>
          <p:cNvPr id="11" name="TextBox 10">
            <a:extLst>
              <a:ext uri="{FF2B5EF4-FFF2-40B4-BE49-F238E27FC236}">
                <a16:creationId xmlns:a16="http://schemas.microsoft.com/office/drawing/2014/main" id="{798DB8F7-ECCC-4DD4-820A-62A31B4D3E4A}"/>
              </a:ext>
            </a:extLst>
          </p:cNvPr>
          <p:cNvSpPr txBox="1"/>
          <p:nvPr/>
        </p:nvSpPr>
        <p:spPr bwMode="auto">
          <a:xfrm>
            <a:off x="3594827" y="4475870"/>
            <a:ext cx="1728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537 + 284</a:t>
            </a:r>
          </a:p>
        </p:txBody>
      </p:sp>
      <p:sp>
        <p:nvSpPr>
          <p:cNvPr id="12" name="TextBox 11">
            <a:extLst>
              <a:ext uri="{FF2B5EF4-FFF2-40B4-BE49-F238E27FC236}">
                <a16:creationId xmlns:a16="http://schemas.microsoft.com/office/drawing/2014/main" id="{76184CAB-6165-49C0-97C9-5886315421F9}"/>
              </a:ext>
            </a:extLst>
          </p:cNvPr>
          <p:cNvSpPr txBox="1"/>
          <p:nvPr/>
        </p:nvSpPr>
        <p:spPr bwMode="auto">
          <a:xfrm>
            <a:off x="3739873" y="5322957"/>
            <a:ext cx="19239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£637 + £182</a:t>
            </a:r>
          </a:p>
        </p:txBody>
      </p:sp>
      <p:sp>
        <p:nvSpPr>
          <p:cNvPr id="13" name="TextBox 12">
            <a:extLst>
              <a:ext uri="{FF2B5EF4-FFF2-40B4-BE49-F238E27FC236}">
                <a16:creationId xmlns:a16="http://schemas.microsoft.com/office/drawing/2014/main" id="{3E26549E-CCAF-4260-823D-53A380D3D3B9}"/>
              </a:ext>
            </a:extLst>
          </p:cNvPr>
          <p:cNvSpPr txBox="1"/>
          <p:nvPr/>
        </p:nvSpPr>
        <p:spPr bwMode="auto">
          <a:xfrm>
            <a:off x="758227" y="5339967"/>
            <a:ext cx="23690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472kg + 469kg</a:t>
            </a:r>
          </a:p>
        </p:txBody>
      </p:sp>
      <p:sp>
        <p:nvSpPr>
          <p:cNvPr id="14" name="TextBox 13">
            <a:extLst>
              <a:ext uri="{FF2B5EF4-FFF2-40B4-BE49-F238E27FC236}">
                <a16:creationId xmlns:a16="http://schemas.microsoft.com/office/drawing/2014/main" id="{60AC1389-0272-4EAE-A77B-DDF155125756}"/>
              </a:ext>
            </a:extLst>
          </p:cNvPr>
          <p:cNvSpPr txBox="1"/>
          <p:nvPr/>
        </p:nvSpPr>
        <p:spPr bwMode="auto">
          <a:xfrm>
            <a:off x="878783" y="1434403"/>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SET A</a:t>
            </a:r>
          </a:p>
        </p:txBody>
      </p:sp>
      <p:sp>
        <p:nvSpPr>
          <p:cNvPr id="15" name="TextBox 14">
            <a:extLst>
              <a:ext uri="{FF2B5EF4-FFF2-40B4-BE49-F238E27FC236}">
                <a16:creationId xmlns:a16="http://schemas.microsoft.com/office/drawing/2014/main" id="{0920CD10-04F0-4DD9-AC05-54193A74BD56}"/>
              </a:ext>
            </a:extLst>
          </p:cNvPr>
          <p:cNvSpPr txBox="1"/>
          <p:nvPr/>
        </p:nvSpPr>
        <p:spPr bwMode="auto">
          <a:xfrm>
            <a:off x="701362" y="3872803"/>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SET B</a:t>
            </a:r>
          </a:p>
        </p:txBody>
      </p:sp>
    </p:spTree>
    <p:extLst>
      <p:ext uri="{BB962C8B-B14F-4D97-AF65-F5344CB8AC3E}">
        <p14:creationId xmlns:p14="http://schemas.microsoft.com/office/powerpoint/2010/main" val="254822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806B8-D45C-4AB5-81CD-F9F71E3D9020}"/>
              </a:ext>
            </a:extLst>
          </p:cNvPr>
          <p:cNvSpPr>
            <a:spLocks noGrp="1"/>
          </p:cNvSpPr>
          <p:nvPr>
            <p:ph type="title"/>
          </p:nvPr>
        </p:nvSpPr>
        <p:spPr/>
        <p:txBody>
          <a:bodyPr/>
          <a:lstStyle/>
          <a:p>
            <a:r>
              <a:rPr lang="en-GB" dirty="0"/>
              <a:t>3AS-2 Columnar addition and subtraction</a:t>
            </a:r>
          </a:p>
        </p:txBody>
      </p:sp>
      <p:sp>
        <p:nvSpPr>
          <p:cNvPr id="66" name="Rectangle 65"/>
          <p:cNvSpPr/>
          <p:nvPr/>
        </p:nvSpPr>
        <p:spPr bwMode="auto">
          <a:xfrm>
            <a:off x="8291603" y="3141514"/>
            <a:ext cx="72008" cy="144016"/>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 name="Oval 74"/>
          <p:cNvSpPr/>
          <p:nvPr/>
        </p:nvSpPr>
        <p:spPr bwMode="auto">
          <a:xfrm>
            <a:off x="3107213" y="1420936"/>
            <a:ext cx="2232248" cy="2232248"/>
          </a:xfrm>
          <a:prstGeom prst="ellipse">
            <a:avLst/>
          </a:prstGeom>
          <a:noFill/>
          <a:ln w="38100">
            <a:solidFill>
              <a:srgbClr val="C000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1" name="Oval 80"/>
          <p:cNvSpPr/>
          <p:nvPr/>
        </p:nvSpPr>
        <p:spPr bwMode="auto">
          <a:xfrm>
            <a:off x="5735507" y="1420936"/>
            <a:ext cx="2232248" cy="2232248"/>
          </a:xfrm>
          <a:prstGeom prst="ellipse">
            <a:avLst/>
          </a:prstGeom>
          <a:noFill/>
          <a:ln w="38100">
            <a:solidFill>
              <a:srgbClr val="C000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2" name="Oval 81"/>
          <p:cNvSpPr/>
          <p:nvPr/>
        </p:nvSpPr>
        <p:spPr bwMode="auto">
          <a:xfrm>
            <a:off x="5735507" y="3797200"/>
            <a:ext cx="2232248" cy="2232248"/>
          </a:xfrm>
          <a:prstGeom prst="ellipse">
            <a:avLst/>
          </a:prstGeom>
          <a:noFill/>
          <a:ln w="38100">
            <a:solidFill>
              <a:srgbClr val="C000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3" name="Oval 92"/>
          <p:cNvSpPr/>
          <p:nvPr/>
        </p:nvSpPr>
        <p:spPr bwMode="auto">
          <a:xfrm>
            <a:off x="3107213" y="3797200"/>
            <a:ext cx="2232248" cy="2232248"/>
          </a:xfrm>
          <a:prstGeom prst="ellipse">
            <a:avLst/>
          </a:prstGeom>
          <a:noFill/>
          <a:ln w="38100">
            <a:solidFill>
              <a:srgbClr val="C000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5" name="Oval 94"/>
          <p:cNvSpPr/>
          <p:nvPr/>
        </p:nvSpPr>
        <p:spPr bwMode="auto">
          <a:xfrm>
            <a:off x="558147" y="3797200"/>
            <a:ext cx="2232248" cy="2232248"/>
          </a:xfrm>
          <a:prstGeom prst="ellipse">
            <a:avLst/>
          </a:prstGeom>
          <a:noFill/>
          <a:ln w="38100">
            <a:solidFill>
              <a:srgbClr val="C000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2" name="Table 21"/>
          <p:cNvGraphicFramePr>
            <a:graphicFrameLocks noGrp="1"/>
          </p:cNvGraphicFramePr>
          <p:nvPr/>
        </p:nvGraphicFramePr>
        <p:xfrm>
          <a:off x="529547" y="1852984"/>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nvGraphicFramePr>
        <p:xfrm>
          <a:off x="3078613" y="1852984"/>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4" name="Table 23"/>
          <p:cNvGraphicFramePr>
            <a:graphicFrameLocks noGrp="1"/>
          </p:cNvGraphicFramePr>
          <p:nvPr/>
        </p:nvGraphicFramePr>
        <p:xfrm>
          <a:off x="5735507" y="1852984"/>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nvGraphicFramePr>
        <p:xfrm>
          <a:off x="529547" y="4225800"/>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5</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6" name="Table 25"/>
          <p:cNvGraphicFramePr>
            <a:graphicFrameLocks noGrp="1"/>
          </p:cNvGraphicFramePr>
          <p:nvPr/>
        </p:nvGraphicFramePr>
        <p:xfrm>
          <a:off x="3078613" y="4229248"/>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9</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7" name="Table 26"/>
          <p:cNvGraphicFramePr>
            <a:graphicFrameLocks noGrp="1"/>
          </p:cNvGraphicFramePr>
          <p:nvPr/>
        </p:nvGraphicFramePr>
        <p:xfrm>
          <a:off x="5735507" y="4225800"/>
          <a:ext cx="1828800" cy="1371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5</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pPr algn="ctr">
                        <a:lnSpc>
                          <a:spcPct val="107000"/>
                        </a:lnSpc>
                        <a:spcAft>
                          <a:spcPts val="0"/>
                        </a:spcAft>
                      </a:pPr>
                      <a:r>
                        <a:rPr lang="en-GB" sz="2400" dirty="0">
                          <a:solidFill>
                            <a:schemeClr val="tx1"/>
                          </a:solidFill>
                          <a:latin typeface="Myriad Pro"/>
                          <a:ea typeface="Calibri"/>
                          <a:cs typeface="Times New Roman"/>
                        </a:rPr>
                        <a:t>+</a:t>
                      </a:r>
                    </a:p>
                  </a:txBody>
                  <a:tcPr marL="68580" marR="68580" marT="0" marB="0" anchor="ctr">
                    <a:lnL>
                      <a:noFill/>
                    </a:lnL>
                    <a:lnR w="127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19">
            <a:extLst>
              <a:ext uri="{FF2B5EF4-FFF2-40B4-BE49-F238E27FC236}">
                <a16:creationId xmlns:a16="http://schemas.microsoft.com/office/drawing/2014/main" id="{FE55ACD7-544F-4A76-9D7F-39FEFA4D5F21}"/>
              </a:ext>
            </a:extLst>
          </p:cNvPr>
          <p:cNvSpPr txBox="1"/>
          <p:nvPr/>
        </p:nvSpPr>
        <p:spPr>
          <a:xfrm>
            <a:off x="8291603" y="4700325"/>
            <a:ext cx="3679974"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the column sum is equal to ten or more, we must regroup.</a:t>
            </a:r>
          </a:p>
        </p:txBody>
      </p:sp>
      <p:sp>
        <p:nvSpPr>
          <p:cNvPr id="5" name="Content Placeholder 2">
            <a:extLst>
              <a:ext uri="{FF2B5EF4-FFF2-40B4-BE49-F238E27FC236}">
                <a16:creationId xmlns:a16="http://schemas.microsoft.com/office/drawing/2014/main" id="{74F90F5D-E7D9-4849-96D0-1EFEE23F32E8}"/>
              </a:ext>
            </a:extLst>
          </p:cNvPr>
          <p:cNvSpPr txBox="1">
            <a:spLocks/>
          </p:cNvSpPr>
          <p:nvPr/>
        </p:nvSpPr>
        <p:spPr>
          <a:xfrm>
            <a:off x="8104658" y="1403553"/>
            <a:ext cx="3751982" cy="315416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calculations require regrouping?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require regrouping only once?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require regrouping twice?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answer these questions without having to solve the calculations?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859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5"/>
                                        </p:tgtEl>
                                      </p:cBhvr>
                                    </p:animEffect>
                                    <p:set>
                                      <p:cBhvr>
                                        <p:cTn id="24" dur="1" fill="hold">
                                          <p:stCondLst>
                                            <p:cond delay="499"/>
                                          </p:stCondLst>
                                        </p:cTn>
                                        <p:tgtEl>
                                          <p:spTgt spid="7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5"/>
                                        </p:tgtEl>
                                      </p:cBhvr>
                                    </p:animEffect>
                                    <p:set>
                                      <p:cBhvr>
                                        <p:cTn id="27" dur="1" fill="hold">
                                          <p:stCondLst>
                                            <p:cond delay="499"/>
                                          </p:stCondLst>
                                        </p:cTn>
                                        <p:tgtEl>
                                          <p:spTgt spid="9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3"/>
                                        </p:tgtEl>
                                      </p:cBhvr>
                                    </p:animEffect>
                                    <p:set>
                                      <p:cBhvr>
                                        <p:cTn id="30" dur="1" fill="hold">
                                          <p:stCondLst>
                                            <p:cond delay="499"/>
                                          </p:stCondLst>
                                        </p:cTn>
                                        <p:tgtEl>
                                          <p:spTgt spid="9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2"/>
                                        </p:tgtEl>
                                      </p:cBhvr>
                                    </p:animEffect>
                                    <p:set>
                                      <p:cBhvr>
                                        <p:cTn id="33" dur="1" fill="hold">
                                          <p:stCondLst>
                                            <p:cond delay="499"/>
                                          </p:stCondLst>
                                        </p:cTn>
                                        <p:tgtEl>
                                          <p:spTgt spid="8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1"/>
                                        </p:tgtEl>
                                      </p:cBhvr>
                                    </p:animEffect>
                                    <p:set>
                                      <p:cBhvr>
                                        <p:cTn id="36" dur="1" fill="hold">
                                          <p:stCondLst>
                                            <p:cond delay="499"/>
                                          </p:stCondLst>
                                        </p:cTn>
                                        <p:tgtEl>
                                          <p:spTgt spid="8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grpId="2"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500"/>
                                        <p:tgtEl>
                                          <p:spTgt spid="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3" nodeType="clickEffect">
                                  <p:stCondLst>
                                    <p:cond delay="0"/>
                                  </p:stCondLst>
                                  <p:childTnLst>
                                    <p:animEffect transition="out" filter="fade">
                                      <p:cBhvr>
                                        <p:cTn id="48" dur="500"/>
                                        <p:tgtEl>
                                          <p:spTgt spid="75"/>
                                        </p:tgtEl>
                                      </p:cBhvr>
                                    </p:animEffect>
                                    <p:set>
                                      <p:cBhvr>
                                        <p:cTn id="49" dur="1" fill="hold">
                                          <p:stCondLst>
                                            <p:cond delay="499"/>
                                          </p:stCondLst>
                                        </p:cTn>
                                        <p:tgtEl>
                                          <p:spTgt spid="75"/>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500"/>
                                        <p:tgtEl>
                                          <p:spTgt spid="93"/>
                                        </p:tgtEl>
                                      </p:cBhvr>
                                    </p:animEffect>
                                    <p:set>
                                      <p:cBhvr>
                                        <p:cTn id="52" dur="1" fill="hold">
                                          <p:stCondLst>
                                            <p:cond delay="499"/>
                                          </p:stCondLst>
                                        </p:cTn>
                                        <p:tgtEl>
                                          <p:spTgt spid="9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fade">
                                      <p:cBhvr>
                                        <p:cTn id="60" dur="500"/>
                                        <p:tgtEl>
                                          <p:spTgt spid="95"/>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75" grpId="3" animBg="1"/>
      <p:bldP spid="81" grpId="0" animBg="1"/>
      <p:bldP spid="81" grpId="1" animBg="1"/>
      <p:bldP spid="81" grpId="2" animBg="1"/>
      <p:bldP spid="82" grpId="0" animBg="1"/>
      <p:bldP spid="82" grpId="1" animBg="1"/>
      <p:bldP spid="82" grpId="2" animBg="1"/>
      <p:bldP spid="93" grpId="0" animBg="1"/>
      <p:bldP spid="93" grpId="1" animBg="1"/>
      <p:bldP spid="93" grpId="2" animBg="1"/>
      <p:bldP spid="93" grpId="3" animBg="1"/>
      <p:bldP spid="95" grpId="0" animBg="1"/>
      <p:bldP spid="95" grpId="1" animBg="1"/>
      <p:bldP spid="95" grpId="2"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9475" y="3235124"/>
          <a:ext cx="5184576" cy="235387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796319">
                <a:tc>
                  <a:txBody>
                    <a:bodyPr/>
                    <a:lstStyle/>
                    <a:p>
                      <a:pPr algn="ctr"/>
                      <a:r>
                        <a:rPr lang="en-GB" sz="2400" b="1" dirty="0">
                          <a:solidFill>
                            <a:schemeClr val="tx1"/>
                          </a:solidFill>
                          <a:latin typeface="Myriad Pro"/>
                        </a:rPr>
                        <a:t>Use column addition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b="1" dirty="0">
                          <a:solidFill>
                            <a:schemeClr val="tx1"/>
                          </a:solidFill>
                          <a:latin typeface="Myriad Pro"/>
                        </a:rPr>
                        <a:t>Use mental strategies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1530910">
                <a:tc>
                  <a:txBody>
                    <a:bodyPr/>
                    <a:lstStyle/>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Title 2">
            <a:extLst>
              <a:ext uri="{FF2B5EF4-FFF2-40B4-BE49-F238E27FC236}">
                <a16:creationId xmlns:a16="http://schemas.microsoft.com/office/drawing/2014/main" id="{CB6EB681-7982-4489-8067-DAB4BE2A5EFC}"/>
              </a:ext>
            </a:extLst>
          </p:cNvPr>
          <p:cNvSpPr>
            <a:spLocks noGrp="1"/>
          </p:cNvSpPr>
          <p:nvPr>
            <p:ph type="title"/>
          </p:nvPr>
        </p:nvSpPr>
        <p:spPr/>
        <p:txBody>
          <a:bodyPr/>
          <a:lstStyle/>
          <a:p>
            <a:r>
              <a:rPr lang="en-GB" dirty="0"/>
              <a:t>3AS-2 Columnar addition and subtraction</a:t>
            </a:r>
          </a:p>
        </p:txBody>
      </p:sp>
      <p:sp>
        <p:nvSpPr>
          <p:cNvPr id="16" name="TextBox 15"/>
          <p:cNvSpPr txBox="1"/>
          <p:nvPr/>
        </p:nvSpPr>
        <p:spPr bwMode="auto">
          <a:xfrm>
            <a:off x="1103972" y="1566623"/>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475 + 25</a:t>
            </a:r>
          </a:p>
        </p:txBody>
      </p:sp>
      <p:sp>
        <p:nvSpPr>
          <p:cNvPr id="17" name="TextBox 16"/>
          <p:cNvSpPr txBox="1"/>
          <p:nvPr/>
        </p:nvSpPr>
        <p:spPr bwMode="auto">
          <a:xfrm>
            <a:off x="4013609" y="1621621"/>
            <a:ext cx="1728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237 + 156</a:t>
            </a:r>
          </a:p>
        </p:txBody>
      </p:sp>
      <p:sp>
        <p:nvSpPr>
          <p:cNvPr id="18" name="TextBox 17"/>
          <p:cNvSpPr txBox="1"/>
          <p:nvPr/>
        </p:nvSpPr>
        <p:spPr bwMode="auto">
          <a:xfrm>
            <a:off x="4085617" y="2413709"/>
            <a:ext cx="15841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120 + 130</a:t>
            </a:r>
          </a:p>
        </p:txBody>
      </p:sp>
      <p:sp>
        <p:nvSpPr>
          <p:cNvPr id="19" name="TextBox 18"/>
          <p:cNvSpPr txBox="1"/>
          <p:nvPr/>
        </p:nvSpPr>
        <p:spPr bwMode="auto">
          <a:xfrm>
            <a:off x="1103972" y="2430719"/>
            <a:ext cx="15121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349 + 84</a:t>
            </a:r>
          </a:p>
        </p:txBody>
      </p:sp>
      <p:sp>
        <p:nvSpPr>
          <p:cNvPr id="5" name="Content Placeholder 2">
            <a:extLst>
              <a:ext uri="{FF2B5EF4-FFF2-40B4-BE49-F238E27FC236}">
                <a16:creationId xmlns:a16="http://schemas.microsoft.com/office/drawing/2014/main" id="{24CC32FF-FDDF-4801-89CE-CD0B74E0F4A4}"/>
              </a:ext>
            </a:extLst>
          </p:cNvPr>
          <p:cNvSpPr txBox="1">
            <a:spLocks/>
          </p:cNvSpPr>
          <p:nvPr/>
        </p:nvSpPr>
        <p:spPr>
          <a:xfrm>
            <a:off x="6450201" y="1608607"/>
            <a:ext cx="5390389" cy="24633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expressions carefully.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solve any of them without using column addition? Sort them into </a:t>
            </a:r>
            <a:r>
              <a:rPr lang="en-GB" sz="2000" dirty="0">
                <a:latin typeface="Arial"/>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 table like the one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1275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42283-FB8D-4B8F-B8E3-EE483A8B9A08}"/>
              </a:ext>
            </a:extLst>
          </p:cNvPr>
          <p:cNvSpPr txBox="1"/>
          <p:nvPr/>
        </p:nvSpPr>
        <p:spPr bwMode="auto">
          <a:xfrm>
            <a:off x="1713051" y="2157363"/>
            <a:ext cx="655950"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n-ea"/>
                <a:cs typeface="+mn-cs"/>
              </a:rPr>
              <a:t>416</a:t>
            </a:r>
            <a:endPar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endParaRPr>
          </a:p>
        </p:txBody>
      </p:sp>
      <p:sp>
        <p:nvSpPr>
          <p:cNvPr id="6" name="TextBox 5">
            <a:extLst>
              <a:ext uri="{FF2B5EF4-FFF2-40B4-BE49-F238E27FC236}">
                <a16:creationId xmlns:a16="http://schemas.microsoft.com/office/drawing/2014/main" id="{40A6CCA4-D8ED-4381-80D9-1432BBE34519}"/>
              </a:ext>
            </a:extLst>
          </p:cNvPr>
          <p:cNvSpPr txBox="1"/>
          <p:nvPr/>
        </p:nvSpPr>
        <p:spPr bwMode="auto">
          <a:xfrm>
            <a:off x="2289625" y="2157362"/>
            <a:ext cx="367408"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n-ea"/>
                <a:cs typeface="+mn-cs"/>
              </a:rPr>
              <a:t>+</a:t>
            </a:r>
            <a:endPar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endParaRPr>
          </a:p>
        </p:txBody>
      </p:sp>
      <p:sp>
        <p:nvSpPr>
          <p:cNvPr id="7" name="TextBox 6">
            <a:extLst>
              <a:ext uri="{FF2B5EF4-FFF2-40B4-BE49-F238E27FC236}">
                <a16:creationId xmlns:a16="http://schemas.microsoft.com/office/drawing/2014/main" id="{C5F0CAFE-B2BD-4E9A-B4CB-B6F4343F7D13}"/>
              </a:ext>
            </a:extLst>
          </p:cNvPr>
          <p:cNvSpPr txBox="1"/>
          <p:nvPr/>
        </p:nvSpPr>
        <p:spPr bwMode="auto">
          <a:xfrm>
            <a:off x="2585025" y="2157362"/>
            <a:ext cx="655950"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rPr>
              <a:t>223</a:t>
            </a:r>
          </a:p>
        </p:txBody>
      </p:sp>
      <p:sp>
        <p:nvSpPr>
          <p:cNvPr id="8" name="TextBox 7">
            <a:extLst>
              <a:ext uri="{FF2B5EF4-FFF2-40B4-BE49-F238E27FC236}">
                <a16:creationId xmlns:a16="http://schemas.microsoft.com/office/drawing/2014/main" id="{2A8BB08C-8BD2-4319-8D12-2EEDC46C2B20}"/>
              </a:ext>
            </a:extLst>
          </p:cNvPr>
          <p:cNvSpPr txBox="1"/>
          <p:nvPr/>
        </p:nvSpPr>
        <p:spPr bwMode="auto">
          <a:xfrm>
            <a:off x="3161089" y="2157362"/>
            <a:ext cx="367408"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rPr>
              <a:t>+</a:t>
            </a:r>
          </a:p>
        </p:txBody>
      </p:sp>
      <p:sp>
        <p:nvSpPr>
          <p:cNvPr id="9" name="TextBox 8">
            <a:extLst>
              <a:ext uri="{FF2B5EF4-FFF2-40B4-BE49-F238E27FC236}">
                <a16:creationId xmlns:a16="http://schemas.microsoft.com/office/drawing/2014/main" id="{0D3E996D-7225-4E3B-A317-3ACCE0FC5685}"/>
              </a:ext>
            </a:extLst>
          </p:cNvPr>
          <p:cNvSpPr txBox="1"/>
          <p:nvPr/>
        </p:nvSpPr>
        <p:spPr bwMode="auto">
          <a:xfrm>
            <a:off x="3441243" y="2157362"/>
            <a:ext cx="655950"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n-ea"/>
                <a:cs typeface="+mn-cs"/>
              </a:rPr>
              <a:t>184</a:t>
            </a:r>
            <a:endPar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endParaRPr>
          </a:p>
        </p:txBody>
      </p:sp>
      <p:sp>
        <p:nvSpPr>
          <p:cNvPr id="49" name="TextBox 48">
            <a:extLst>
              <a:ext uri="{FF2B5EF4-FFF2-40B4-BE49-F238E27FC236}">
                <a16:creationId xmlns:a16="http://schemas.microsoft.com/office/drawing/2014/main" id="{CBA0A33C-6D7C-4A84-B03D-2641DB6350E7}"/>
              </a:ext>
            </a:extLst>
          </p:cNvPr>
          <p:cNvSpPr txBox="1"/>
          <p:nvPr/>
        </p:nvSpPr>
        <p:spPr bwMode="auto">
          <a:xfrm>
            <a:off x="4017307" y="2157362"/>
            <a:ext cx="367408"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rPr>
              <a:t>=</a:t>
            </a:r>
          </a:p>
        </p:txBody>
      </p:sp>
      <p:sp>
        <p:nvSpPr>
          <p:cNvPr id="50" name="TextBox 49">
            <a:extLst>
              <a:ext uri="{FF2B5EF4-FFF2-40B4-BE49-F238E27FC236}">
                <a16:creationId xmlns:a16="http://schemas.microsoft.com/office/drawing/2014/main" id="{4C5E09A2-6760-4B56-82BB-CEEA9C3C33DB}"/>
              </a:ext>
            </a:extLst>
          </p:cNvPr>
          <p:cNvSpPr txBox="1"/>
          <p:nvPr/>
        </p:nvSpPr>
        <p:spPr bwMode="auto">
          <a:xfrm>
            <a:off x="4297462" y="2157362"/>
            <a:ext cx="655950"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a:ea typeface="+mn-ea"/>
                <a:cs typeface="+mn-cs"/>
              </a:rPr>
              <a:t>823</a:t>
            </a:r>
            <a:endParaRPr kumimoji="0" lang="en-GB" sz="2400" b="0" i="0" u="none" strike="noStrike" kern="1200" cap="none" spc="0" normalizeH="0" baseline="0" noProof="0" dirty="0">
              <a:ln>
                <a:noFill/>
              </a:ln>
              <a:solidFill>
                <a:srgbClr val="000000"/>
              </a:solidFill>
              <a:effectLst/>
              <a:uLnTx/>
              <a:uFillTx/>
              <a:latin typeface="Myriad Pro"/>
              <a:ea typeface="Myriad Pro Semibold" charset="0"/>
              <a:cs typeface="Myriad Pro Semibold" charset="0"/>
            </a:endParaRPr>
          </a:p>
        </p:txBody>
      </p:sp>
      <p:pic>
        <p:nvPicPr>
          <p:cNvPr id="45" name="Picture 44" descr="A close up of a logo&#10;&#10;Description generated with high confidence">
            <a:extLst>
              <a:ext uri="{FF2B5EF4-FFF2-40B4-BE49-F238E27FC236}">
                <a16:creationId xmlns:a16="http://schemas.microsoft.com/office/drawing/2014/main" id="{A2317765-0F1A-46D7-AA41-4D8AD694AB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929"/>
          <a:stretch/>
        </p:blipFill>
        <p:spPr>
          <a:xfrm>
            <a:off x="848958" y="2961715"/>
            <a:ext cx="2307937" cy="1800201"/>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DB5CAD1E-0D97-4031-ACD8-0C89CE1EFA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929"/>
          <a:stretch/>
        </p:blipFill>
        <p:spPr>
          <a:xfrm>
            <a:off x="3115367" y="2953163"/>
            <a:ext cx="367408" cy="1800201"/>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8AB9D013-1899-4998-B8C9-AF3055D45D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406"/>
          <a:stretch/>
        </p:blipFill>
        <p:spPr>
          <a:xfrm>
            <a:off x="3505885" y="2881156"/>
            <a:ext cx="367408" cy="2476491"/>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46581F46-7196-4CE4-AA84-2D38CD4EAC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13255" y="3600987"/>
            <a:ext cx="288029" cy="360040"/>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390B0FBC-E8BF-4116-9FC9-EB108BC48A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85261" y="3961027"/>
            <a:ext cx="216023" cy="360288"/>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8B0FE44E-9E25-4BA9-B809-5F63C4DB1A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13249" y="4350937"/>
            <a:ext cx="288034" cy="329288"/>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813DFA5F-7676-406F-808A-B2946A8FCC3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33133" y="4393323"/>
            <a:ext cx="288033" cy="360040"/>
          </a:xfrm>
          <a:prstGeom prst="rect">
            <a:avLst/>
          </a:prstGeom>
        </p:spPr>
      </p:pic>
      <p:sp>
        <p:nvSpPr>
          <p:cNvPr id="3" name="Title 2">
            <a:extLst>
              <a:ext uri="{FF2B5EF4-FFF2-40B4-BE49-F238E27FC236}">
                <a16:creationId xmlns:a16="http://schemas.microsoft.com/office/drawing/2014/main" id="{64F7FB1E-342B-4A82-90BA-EE329149FAB6}"/>
              </a:ext>
            </a:extLst>
          </p:cNvPr>
          <p:cNvSpPr>
            <a:spLocks noGrp="1"/>
          </p:cNvSpPr>
          <p:nvPr>
            <p:ph type="title"/>
          </p:nvPr>
        </p:nvSpPr>
        <p:spPr/>
        <p:txBody>
          <a:bodyPr/>
          <a:lstStyle/>
          <a:p>
            <a:r>
              <a:rPr lang="en-GB" dirty="0"/>
              <a:t>3AS-2 Columnar addition and subtraction</a:t>
            </a:r>
          </a:p>
        </p:txBody>
      </p:sp>
      <p:pic>
        <p:nvPicPr>
          <p:cNvPr id="32" name="Picture 31" descr="A close up of a logo&#10;&#10;Description generated with very high confidence">
            <a:extLst>
              <a:ext uri="{FF2B5EF4-FFF2-40B4-BE49-F238E27FC236}">
                <a16:creationId xmlns:a16="http://schemas.microsoft.com/office/drawing/2014/main" id="{C646FB71-2410-40D9-A90F-581AF9A64B6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873293" y="3429000"/>
            <a:ext cx="1872207" cy="1928646"/>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A75B93C6-CDDD-4A2C-B832-6EE317CD96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721166" y="3601235"/>
            <a:ext cx="360039" cy="36004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4B3D29EC-490F-41E1-B854-D9E4578734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53212" y="3601236"/>
            <a:ext cx="216024" cy="322509"/>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499CEFFE-D86F-4143-8B1E-897FE0B3693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153213" y="3990649"/>
            <a:ext cx="360039" cy="322509"/>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F0A20C15-8950-481E-8DB4-9FD70B16386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865181" y="3990649"/>
            <a:ext cx="216022" cy="322509"/>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F3DAA1A1-79F8-4054-9A49-DE700E167AE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861497" y="4358847"/>
            <a:ext cx="288033" cy="322509"/>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DA611EF5-8B25-42AE-8465-34A9F3AE70B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3156895" y="4357716"/>
            <a:ext cx="288034" cy="322509"/>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28EA4E01-E740-4E70-ACD4-D10425B2A21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2721166" y="4680224"/>
            <a:ext cx="1292459" cy="433179"/>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07A5B833-5F22-4FDC-A517-DBDAAC101F4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230603" y="5185412"/>
            <a:ext cx="138632" cy="206968"/>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id="{0F56C989-383B-44FE-9049-EC2C526063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19425" y="4705881"/>
            <a:ext cx="216023" cy="360288"/>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2336B57C-9E7E-4335-9493-6C370F33149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872780" y="5188719"/>
            <a:ext cx="136416" cy="203660"/>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1E0D1E65-3D62-4784-B0E9-930E533E6D0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170037" y="4749803"/>
            <a:ext cx="360039" cy="322509"/>
          </a:xfrm>
          <a:prstGeom prst="rect">
            <a:avLst/>
          </a:prstGeom>
        </p:spPr>
      </p:pic>
      <p:pic>
        <p:nvPicPr>
          <p:cNvPr id="48" name="Picture 47" descr="A close up of a logo&#10;&#10;Description generated with very high confidence">
            <a:extLst>
              <a:ext uri="{FF2B5EF4-FFF2-40B4-BE49-F238E27FC236}">
                <a16:creationId xmlns:a16="http://schemas.microsoft.com/office/drawing/2014/main" id="{EEA3630A-77A3-49F2-830B-B078604A722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811228" y="4756120"/>
            <a:ext cx="288034" cy="322509"/>
          </a:xfrm>
          <a:prstGeom prst="rect">
            <a:avLst/>
          </a:prstGeom>
        </p:spPr>
      </p:pic>
      <p:pic>
        <p:nvPicPr>
          <p:cNvPr id="4" name="Picture 3" descr="A close up of a clock&#10;&#10;Description generated with high confidence">
            <a:extLst>
              <a:ext uri="{FF2B5EF4-FFF2-40B4-BE49-F238E27FC236}">
                <a16:creationId xmlns:a16="http://schemas.microsoft.com/office/drawing/2014/main" id="{99980713-4486-4E35-B6CC-E509CB7F426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3531229" y="4027931"/>
            <a:ext cx="216023" cy="275774"/>
          </a:xfrm>
          <a:prstGeom prst="rect">
            <a:avLst/>
          </a:prstGeom>
        </p:spPr>
      </p:pic>
      <p:pic>
        <p:nvPicPr>
          <p:cNvPr id="51" name="Picture 50" descr="A close up of a clock&#10;&#10;Description generated with high confidence">
            <a:extLst>
              <a:ext uri="{FF2B5EF4-FFF2-40B4-BE49-F238E27FC236}">
                <a16:creationId xmlns:a16="http://schemas.microsoft.com/office/drawing/2014/main" id="{A5B3D9D3-411C-4220-B0BA-279C81140E0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255695" y="3664186"/>
            <a:ext cx="125097" cy="275774"/>
          </a:xfrm>
          <a:prstGeom prst="rect">
            <a:avLst/>
          </a:prstGeom>
        </p:spPr>
      </p:pic>
      <p:pic>
        <p:nvPicPr>
          <p:cNvPr id="52" name="Picture 51" descr="A close up of a clock&#10;&#10;Description generated with high confidence">
            <a:extLst>
              <a:ext uri="{FF2B5EF4-FFF2-40B4-BE49-F238E27FC236}">
                <a16:creationId xmlns:a16="http://schemas.microsoft.com/office/drawing/2014/main" id="{6859DF8F-5F42-4E81-B3BA-C73B12DC800C}"/>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2857960" y="3664186"/>
            <a:ext cx="185541" cy="245902"/>
          </a:xfrm>
          <a:prstGeom prst="rect">
            <a:avLst/>
          </a:prstGeom>
        </p:spPr>
      </p:pic>
      <p:pic>
        <p:nvPicPr>
          <p:cNvPr id="53" name="Picture 52" descr="A close up of a clock&#10;&#10;Description generated with high confidence">
            <a:extLst>
              <a:ext uri="{FF2B5EF4-FFF2-40B4-BE49-F238E27FC236}">
                <a16:creationId xmlns:a16="http://schemas.microsoft.com/office/drawing/2014/main" id="{14CDFAD4-40E6-4181-BBCB-AF6C3EF9704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2865853" y="4020596"/>
            <a:ext cx="185541" cy="262612"/>
          </a:xfrm>
          <a:prstGeom prst="rect">
            <a:avLst/>
          </a:prstGeom>
        </p:spPr>
      </p:pic>
      <p:pic>
        <p:nvPicPr>
          <p:cNvPr id="54" name="Picture 53" descr="A close up of a clock&#10;&#10;Description generated with high confidence">
            <a:extLst>
              <a:ext uri="{FF2B5EF4-FFF2-40B4-BE49-F238E27FC236}">
                <a16:creationId xmlns:a16="http://schemas.microsoft.com/office/drawing/2014/main" id="{6E2416AF-752A-45CD-9F3E-20A7FFAD8F1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2860814" y="4397209"/>
            <a:ext cx="185541" cy="258592"/>
          </a:xfrm>
          <a:prstGeom prst="rect">
            <a:avLst/>
          </a:prstGeom>
        </p:spPr>
      </p:pic>
      <p:pic>
        <p:nvPicPr>
          <p:cNvPr id="57" name="Picture 56" descr="A close up of a clock&#10;&#10;Description generated with high confidence">
            <a:extLst>
              <a:ext uri="{FF2B5EF4-FFF2-40B4-BE49-F238E27FC236}">
                <a16:creationId xmlns:a16="http://schemas.microsoft.com/office/drawing/2014/main" id="{6C121257-1D0F-43BA-94DE-C1207299AB2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3297228" y="5224459"/>
            <a:ext cx="80280" cy="176976"/>
          </a:xfrm>
          <a:prstGeom prst="rect">
            <a:avLst/>
          </a:prstGeom>
        </p:spPr>
      </p:pic>
      <p:pic>
        <p:nvPicPr>
          <p:cNvPr id="59" name="Picture 58" descr="A close up of a clock&#10;&#10;Description generated with high confidence">
            <a:extLst>
              <a:ext uri="{FF2B5EF4-FFF2-40B4-BE49-F238E27FC236}">
                <a16:creationId xmlns:a16="http://schemas.microsoft.com/office/drawing/2014/main" id="{832849FC-F230-4549-A715-AEEC884C660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2937228" y="5226723"/>
            <a:ext cx="80280" cy="176976"/>
          </a:xfrm>
          <a:prstGeom prst="rect">
            <a:avLst/>
          </a:prstGeom>
        </p:spPr>
      </p:pic>
      <p:sp>
        <p:nvSpPr>
          <p:cNvPr id="12" name="Content Placeholder 2">
            <a:extLst>
              <a:ext uri="{FF2B5EF4-FFF2-40B4-BE49-F238E27FC236}">
                <a16:creationId xmlns:a16="http://schemas.microsoft.com/office/drawing/2014/main" id="{90F04E50-6A55-475A-92F8-19A5E0AE6B3F}"/>
              </a:ext>
            </a:extLst>
          </p:cNvPr>
          <p:cNvSpPr txBox="1">
            <a:spLocks/>
          </p:cNvSpPr>
          <p:nvPr/>
        </p:nvSpPr>
        <p:spPr>
          <a:xfrm>
            <a:off x="6219208" y="1969615"/>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also use column addition to find the sum of three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carefully at numbers in each column.  Look for numbers which are easy to add together.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8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xit" presetSubtype="0" fill="hold" nodeType="withEffect">
                                  <p:stCondLst>
                                    <p:cond delay="0"/>
                                  </p:stCondLst>
                                  <p:childTnLst>
                                    <p:animEffect transition="out" filter="fade">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par>
                          <p:cTn id="55" fill="hold">
                            <p:stCondLst>
                              <p:cond delay="500"/>
                            </p:stCondLst>
                            <p:childTnLst>
                              <p:par>
                                <p:cTn id="56" presetID="10" presetClass="exit" presetSubtype="0" fill="hold" nodeType="afterEffect">
                                  <p:stCondLst>
                                    <p:cond delay="25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ntr" presetSubtype="0" fill="hold" nodeType="withEffect">
                                  <p:stCondLst>
                                    <p:cond delay="25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125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1750"/>
                            </p:stCondLst>
                            <p:childTnLst>
                              <p:par>
                                <p:cTn id="67" presetID="10" presetClass="entr" presetSubtype="0"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p:stCondLst>
                              <p:cond delay="2250"/>
                            </p:stCondLst>
                            <p:childTnLst>
                              <p:par>
                                <p:cTn id="71" presetID="10" presetClass="exit" presetSubtype="0" fill="hold" nodeType="afterEffect">
                                  <p:stCondLst>
                                    <p:cond delay="0"/>
                                  </p:stCondLst>
                                  <p:childTnLst>
                                    <p:animEffect transition="out" filter="fad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xit" presetSubtype="0" fill="hold" nodeType="withEffect">
                                  <p:stCondLst>
                                    <p:cond delay="25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par>
                                <p:cTn id="97" presetID="10" presetClass="exit" presetSubtype="0" fill="hold" nodeType="withEffect">
                                  <p:stCondLst>
                                    <p:cond delay="25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childTnLst>
                          </p:cTn>
                        </p:par>
                        <p:par>
                          <p:cTn id="100" fill="hold">
                            <p:stCondLst>
                              <p:cond delay="750"/>
                            </p:stCondLst>
                            <p:childTnLst>
                              <p:par>
                                <p:cTn id="101" presetID="10" presetClass="exit" presetSubtype="0" fill="hold" nodeType="afterEffect">
                                  <p:stCondLst>
                                    <p:cond delay="25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par>
                                <p:cTn id="104" presetID="10" presetClass="exit" presetSubtype="0" fill="hold" nodeType="withEffect">
                                  <p:stCondLst>
                                    <p:cond delay="250"/>
                                  </p:stCondLst>
                                  <p:childTnLst>
                                    <p:animEffect transition="out" filter="fade">
                                      <p:cBhvr>
                                        <p:cTn id="105" dur="500"/>
                                        <p:tgtEl>
                                          <p:spTgt spid="57"/>
                                        </p:tgtEl>
                                      </p:cBhvr>
                                    </p:animEffect>
                                    <p:set>
                                      <p:cBhvr>
                                        <p:cTn id="106" dur="1" fill="hold">
                                          <p:stCondLst>
                                            <p:cond delay="499"/>
                                          </p:stCondLst>
                                        </p:cTn>
                                        <p:tgtEl>
                                          <p:spTgt spid="57"/>
                                        </p:tgtEl>
                                        <p:attrNameLst>
                                          <p:attrName>style.visibility</p:attrName>
                                        </p:attrNameLst>
                                      </p:cBhvr>
                                      <p:to>
                                        <p:strVal val="hidden"/>
                                      </p:to>
                                    </p:set>
                                  </p:childTnLst>
                                </p:cTn>
                              </p:par>
                              <p:par>
                                <p:cTn id="107" presetID="10" presetClass="entr" presetSubtype="0" fill="hold" nodeType="withEffect">
                                  <p:stCondLst>
                                    <p:cond delay="25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par>
                                <p:cTn id="110" presetID="10" presetClass="entr" presetSubtype="0" fill="hold" nodeType="withEffect">
                                  <p:stCondLst>
                                    <p:cond delay="25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500"/>
                                        <p:tgtEl>
                                          <p:spTgt spid="34"/>
                                        </p:tgtEl>
                                      </p:cBhvr>
                                    </p:animEffect>
                                  </p:childTnLst>
                                </p:cTn>
                              </p:par>
                            </p:childTnLst>
                          </p:cTn>
                        </p:par>
                        <p:par>
                          <p:cTn id="113" fill="hold">
                            <p:stCondLst>
                              <p:cond delay="1500"/>
                            </p:stCondLst>
                            <p:childTnLst>
                              <p:par>
                                <p:cTn id="114" presetID="10"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childTnLst>
                          </p:cTn>
                        </p:par>
                        <p:par>
                          <p:cTn id="121" fill="hold">
                            <p:stCondLst>
                              <p:cond delay="2500"/>
                            </p:stCondLst>
                            <p:childTnLst>
                              <p:par>
                                <p:cTn id="122" presetID="10" presetClass="exit" presetSubtype="0" fill="hold" nodeType="afterEffect">
                                  <p:stCondLst>
                                    <p:cond delay="0"/>
                                  </p:stCondLst>
                                  <p:childTnLst>
                                    <p:animEffect transition="out" filter="fad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5"/>
                                        </p:tgtEl>
                                      </p:cBhvr>
                                    </p:animEffect>
                                    <p:set>
                                      <p:cBhvr>
                                        <p:cTn id="127" dur="1" fill="hold">
                                          <p:stCondLst>
                                            <p:cond delay="499"/>
                                          </p:stCondLst>
                                        </p:cTn>
                                        <p:tgtEl>
                                          <p:spTgt spid="4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par>
                                <p:cTn id="133" presetID="10" presetClass="entr" presetSubtype="0" fill="hold" nodeType="with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fade">
                                      <p:cBhvr>
                                        <p:cTn id="135" dur="500"/>
                                        <p:tgtEl>
                                          <p:spTgt spid="53"/>
                                        </p:tgtEl>
                                      </p:cBhvr>
                                    </p:animEffect>
                                  </p:childTnLst>
                                </p:cTn>
                              </p:par>
                              <p:par>
                                <p:cTn id="136" presetID="10" presetClass="entr" presetSubtype="0" fill="hold" nodeType="with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par>
                                <p:cTn id="139" presetID="10" presetClass="exit" presetSubtype="0" fill="hold" nodeType="withEffect">
                                  <p:stCondLst>
                                    <p:cond delay="0"/>
                                  </p:stCondLst>
                                  <p:childTnLst>
                                    <p:animEffect transition="out" filter="fade">
                                      <p:cBhvr>
                                        <p:cTn id="140" dur="500"/>
                                        <p:tgtEl>
                                          <p:spTgt spid="33"/>
                                        </p:tgtEl>
                                      </p:cBhvr>
                                    </p:animEffect>
                                    <p:set>
                                      <p:cBhvr>
                                        <p:cTn id="141" dur="1" fill="hold">
                                          <p:stCondLst>
                                            <p:cond delay="499"/>
                                          </p:stCondLst>
                                        </p:cTn>
                                        <p:tgtEl>
                                          <p:spTgt spid="3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8"/>
                                        </p:tgtEl>
                                      </p:cBhvr>
                                    </p:animEffect>
                                    <p:set>
                                      <p:cBhvr>
                                        <p:cTn id="144" dur="1" fill="hold">
                                          <p:stCondLst>
                                            <p:cond delay="499"/>
                                          </p:stCondLst>
                                        </p:cTn>
                                        <p:tgtEl>
                                          <p:spTgt spid="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39"/>
                                        </p:tgtEl>
                                      </p:cBhvr>
                                    </p:animEffect>
                                    <p:set>
                                      <p:cBhvr>
                                        <p:cTn id="147" dur="1" fill="hold">
                                          <p:stCondLst>
                                            <p:cond delay="499"/>
                                          </p:stCondLst>
                                        </p:cTn>
                                        <p:tgtEl>
                                          <p:spTgt spid="39"/>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6"/>
                                        </p:tgtEl>
                                      </p:cBhvr>
                                    </p:animEffect>
                                    <p:set>
                                      <p:cBhvr>
                                        <p:cTn id="150" dur="1" fill="hold">
                                          <p:stCondLst>
                                            <p:cond delay="499"/>
                                          </p:stCondLst>
                                        </p:cTn>
                                        <p:tgtEl>
                                          <p:spTgt spid="4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500"/>
                                        <p:tgtEl>
                                          <p:spTgt spid="59"/>
                                        </p:tgtEl>
                                      </p:cBhvr>
                                    </p:animEffect>
                                  </p:childTnLst>
                                </p:cTn>
                              </p:par>
                            </p:childTnLst>
                          </p:cTn>
                        </p:par>
                        <p:par>
                          <p:cTn id="154" fill="hold">
                            <p:stCondLst>
                              <p:cond delay="500"/>
                            </p:stCondLst>
                            <p:childTnLst>
                              <p:par>
                                <p:cTn id="155" presetID="10" presetClass="exit" presetSubtype="0" fill="hold" nodeType="afterEffect">
                                  <p:stCondLst>
                                    <p:cond delay="250"/>
                                  </p:stCondLst>
                                  <p:childTnLst>
                                    <p:animEffect transition="out" filter="fade">
                                      <p:cBhvr>
                                        <p:cTn id="156" dur="500"/>
                                        <p:tgtEl>
                                          <p:spTgt spid="54"/>
                                        </p:tgtEl>
                                      </p:cBhvr>
                                    </p:animEffect>
                                    <p:set>
                                      <p:cBhvr>
                                        <p:cTn id="157" dur="1" fill="hold">
                                          <p:stCondLst>
                                            <p:cond delay="499"/>
                                          </p:stCondLst>
                                        </p:cTn>
                                        <p:tgtEl>
                                          <p:spTgt spid="54"/>
                                        </p:tgtEl>
                                        <p:attrNameLst>
                                          <p:attrName>style.visibility</p:attrName>
                                        </p:attrNameLst>
                                      </p:cBhvr>
                                      <p:to>
                                        <p:strVal val="hidden"/>
                                      </p:to>
                                    </p:set>
                                  </p:childTnLst>
                                </p:cTn>
                              </p:par>
                              <p:par>
                                <p:cTn id="158" presetID="10" presetClass="exit" presetSubtype="0" fill="hold" nodeType="withEffect">
                                  <p:stCondLst>
                                    <p:cond delay="250"/>
                                  </p:stCondLst>
                                  <p:childTnLst>
                                    <p:animEffect transition="out" filter="fade">
                                      <p:cBhvr>
                                        <p:cTn id="159" dur="500"/>
                                        <p:tgtEl>
                                          <p:spTgt spid="53"/>
                                        </p:tgtEl>
                                      </p:cBhvr>
                                    </p:animEffect>
                                    <p:set>
                                      <p:cBhvr>
                                        <p:cTn id="160" dur="1" fill="hold">
                                          <p:stCondLst>
                                            <p:cond delay="499"/>
                                          </p:stCondLst>
                                        </p:cTn>
                                        <p:tgtEl>
                                          <p:spTgt spid="53"/>
                                        </p:tgtEl>
                                        <p:attrNameLst>
                                          <p:attrName>style.visibility</p:attrName>
                                        </p:attrNameLst>
                                      </p:cBhvr>
                                      <p:to>
                                        <p:strVal val="hidden"/>
                                      </p:to>
                                    </p:set>
                                  </p:childTnLst>
                                </p:cTn>
                              </p:par>
                              <p:par>
                                <p:cTn id="161" presetID="10" presetClass="exit" presetSubtype="0" fill="hold" nodeType="withEffect">
                                  <p:stCondLst>
                                    <p:cond delay="250"/>
                                  </p:stCondLst>
                                  <p:childTnLst>
                                    <p:animEffect transition="out" filter="fade">
                                      <p:cBhvr>
                                        <p:cTn id="162" dur="500"/>
                                        <p:tgtEl>
                                          <p:spTgt spid="52"/>
                                        </p:tgtEl>
                                      </p:cBhvr>
                                    </p:animEffect>
                                    <p:set>
                                      <p:cBhvr>
                                        <p:cTn id="163" dur="1" fill="hold">
                                          <p:stCondLst>
                                            <p:cond delay="499"/>
                                          </p:stCondLst>
                                        </p:cTn>
                                        <p:tgtEl>
                                          <p:spTgt spid="52"/>
                                        </p:tgtEl>
                                        <p:attrNameLst>
                                          <p:attrName>style.visibility</p:attrName>
                                        </p:attrNameLst>
                                      </p:cBhvr>
                                      <p:to>
                                        <p:strVal val="hidden"/>
                                      </p:to>
                                    </p:set>
                                  </p:childTnLst>
                                </p:cTn>
                              </p:par>
                              <p:par>
                                <p:cTn id="164" presetID="10" presetClass="entr" presetSubtype="0" fill="hold" nodeType="withEffect">
                                  <p:stCondLst>
                                    <p:cond delay="25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500"/>
                                        <p:tgtEl>
                                          <p:spTgt spid="33"/>
                                        </p:tgtEl>
                                      </p:cBhvr>
                                    </p:animEffect>
                                  </p:childTnLst>
                                </p:cTn>
                              </p:par>
                              <p:par>
                                <p:cTn id="167" presetID="10" presetClass="entr" presetSubtype="0" fill="hold" nodeType="withEffect">
                                  <p:stCondLst>
                                    <p:cond delay="250"/>
                                  </p:stCondLst>
                                  <p:childTnLst>
                                    <p:set>
                                      <p:cBhvr>
                                        <p:cTn id="168" dur="1" fill="hold">
                                          <p:stCondLst>
                                            <p:cond delay="0"/>
                                          </p:stCondLst>
                                        </p:cTn>
                                        <p:tgtEl>
                                          <p:spTgt spid="38"/>
                                        </p:tgtEl>
                                        <p:attrNameLst>
                                          <p:attrName>style.visibility</p:attrName>
                                        </p:attrNameLst>
                                      </p:cBhvr>
                                      <p:to>
                                        <p:strVal val="visible"/>
                                      </p:to>
                                    </p:set>
                                    <p:animEffect transition="in" filter="fade">
                                      <p:cBhvr>
                                        <p:cTn id="169" dur="500"/>
                                        <p:tgtEl>
                                          <p:spTgt spid="38"/>
                                        </p:tgtEl>
                                      </p:cBhvr>
                                    </p:animEffect>
                                  </p:childTnLst>
                                </p:cTn>
                              </p:par>
                              <p:par>
                                <p:cTn id="170" presetID="10" presetClass="entr" presetSubtype="0" fill="hold" nodeType="withEffect">
                                  <p:stCondLst>
                                    <p:cond delay="25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500"/>
                                        <p:tgtEl>
                                          <p:spTgt spid="39"/>
                                        </p:tgtEl>
                                      </p:cBhvr>
                                    </p:animEffect>
                                  </p:childTnLst>
                                </p:cTn>
                              </p:par>
                              <p:par>
                                <p:cTn id="173" presetID="10" presetClass="exit" presetSubtype="0" fill="hold" nodeType="withEffect">
                                  <p:stCondLst>
                                    <p:cond delay="250"/>
                                  </p:stCondLst>
                                  <p:childTnLst>
                                    <p:animEffect transition="out" filter="fade">
                                      <p:cBhvr>
                                        <p:cTn id="174" dur="500"/>
                                        <p:tgtEl>
                                          <p:spTgt spid="59"/>
                                        </p:tgtEl>
                                      </p:cBhvr>
                                    </p:animEffect>
                                    <p:set>
                                      <p:cBhvr>
                                        <p:cTn id="175" dur="1" fill="hold">
                                          <p:stCondLst>
                                            <p:cond delay="499"/>
                                          </p:stCondLst>
                                        </p:cTn>
                                        <p:tgtEl>
                                          <p:spTgt spid="59"/>
                                        </p:tgtEl>
                                        <p:attrNameLst>
                                          <p:attrName>style.visibility</p:attrName>
                                        </p:attrNameLst>
                                      </p:cBhvr>
                                      <p:to>
                                        <p:strVal val="hidden"/>
                                      </p:to>
                                    </p:set>
                                  </p:childTnLst>
                                </p:cTn>
                              </p:par>
                              <p:par>
                                <p:cTn id="176" presetID="10" presetClass="entr" presetSubtype="0" fill="hold" nodeType="withEffect">
                                  <p:stCondLst>
                                    <p:cond delay="250"/>
                                  </p:stCondLst>
                                  <p:childTnLst>
                                    <p:set>
                                      <p:cBhvr>
                                        <p:cTn id="177" dur="1" fill="hold">
                                          <p:stCondLst>
                                            <p:cond delay="0"/>
                                          </p:stCondLst>
                                        </p:cTn>
                                        <p:tgtEl>
                                          <p:spTgt spid="46"/>
                                        </p:tgtEl>
                                        <p:attrNameLst>
                                          <p:attrName>style.visibility</p:attrName>
                                        </p:attrNameLst>
                                      </p:cBhvr>
                                      <p:to>
                                        <p:strVal val="visible"/>
                                      </p:to>
                                    </p:set>
                                    <p:animEffect transition="in" filter="fade">
                                      <p:cBhvr>
                                        <p:cTn id="178" dur="500"/>
                                        <p:tgtEl>
                                          <p:spTgt spid="46"/>
                                        </p:tgtEl>
                                      </p:cBhvr>
                                    </p:animEffect>
                                  </p:childTnLst>
                                </p:cTn>
                              </p:par>
                            </p:childTnLst>
                          </p:cTn>
                        </p:par>
                        <p:par>
                          <p:cTn id="179" fill="hold">
                            <p:stCondLst>
                              <p:cond delay="1250"/>
                            </p:stCondLst>
                            <p:childTnLst>
                              <p:par>
                                <p:cTn id="180" presetID="10" presetClass="entr" presetSubtype="0" fill="hold" nodeType="after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fade">
                                      <p:cBhvr>
                                        <p:cTn id="187" dur="500"/>
                                        <p:tgtEl>
                                          <p:spTgt spid="5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9"/>
                                        </p:tgtEl>
                                        <p:attrNameLst>
                                          <p:attrName>style.visibility</p:attrName>
                                        </p:attrNameLst>
                                      </p:cBhvr>
                                      <p:to>
                                        <p:strVal val="visible"/>
                                      </p:to>
                                    </p:set>
                                    <p:animEffect transition="in" filter="fade">
                                      <p:cBhvr>
                                        <p:cTn id="1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5952" y="1557338"/>
            <a:ext cx="4277296" cy="4661889"/>
          </a:xfrm>
          <a:prstGeom prst="rect">
            <a:avLst/>
          </a:prstGeom>
          <a:noFill/>
        </p:spPr>
      </p:pic>
      <p:sp>
        <p:nvSpPr>
          <p:cNvPr id="3" name="Title 2">
            <a:extLst>
              <a:ext uri="{FF2B5EF4-FFF2-40B4-BE49-F238E27FC236}">
                <a16:creationId xmlns:a16="http://schemas.microsoft.com/office/drawing/2014/main" id="{FD828809-2EC9-4B36-9378-6DC003E28E85}"/>
              </a:ext>
            </a:extLst>
          </p:cNvPr>
          <p:cNvSpPr>
            <a:spLocks noGrp="1"/>
          </p:cNvSpPr>
          <p:nvPr>
            <p:ph type="title"/>
          </p:nvPr>
        </p:nvSpPr>
        <p:spPr/>
        <p:txBody>
          <a:bodyPr/>
          <a:lstStyle/>
          <a:p>
            <a:r>
              <a:rPr lang="en-GB" dirty="0"/>
              <a:t>3AS-2 Columnar addition and subtraction</a:t>
            </a:r>
          </a:p>
        </p:txBody>
      </p:sp>
      <p:sp>
        <p:nvSpPr>
          <p:cNvPr id="2" name="Content Placeholder 2">
            <a:extLst>
              <a:ext uri="{FF2B5EF4-FFF2-40B4-BE49-F238E27FC236}">
                <a16:creationId xmlns:a16="http://schemas.microsoft.com/office/drawing/2014/main" id="{6CBFD39E-BAF8-471A-AD71-2ACD8D30D30C}"/>
              </a:ext>
            </a:extLst>
          </p:cNvPr>
          <p:cNvSpPr txBox="1">
            <a:spLocks/>
          </p:cNvSpPr>
          <p:nvPr/>
        </p:nvSpPr>
        <p:spPr>
          <a:xfrm>
            <a:off x="6177724" y="1260644"/>
            <a:ext cx="553802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Work in pairs. Child A writes the calculation to solve as column subtraction. Child B uses Dienes to model the calculation. See if you get the same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language focus box to help you explain what is happening.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Swap over roles each time. Solve the following calculations  58 – 34; 69 – 27;      95 – 33.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C5EF266C-607E-4B03-8A9E-499C4DBC5801}"/>
              </a:ext>
            </a:extLst>
          </p:cNvPr>
          <p:cNvSpPr txBox="1"/>
          <p:nvPr/>
        </p:nvSpPr>
        <p:spPr>
          <a:xfrm>
            <a:off x="6529540" y="5165768"/>
            <a:ext cx="4277296"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subtract the ones.  5 ones minus 3 ones is equal to 2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subtract the tens. 6 tens minus 2 tens is equal to 4 tens.</a:t>
            </a:r>
          </a:p>
        </p:txBody>
      </p:sp>
    </p:spTree>
    <p:extLst>
      <p:ext uri="{BB962C8B-B14F-4D97-AF65-F5344CB8AC3E}">
        <p14:creationId xmlns:p14="http://schemas.microsoft.com/office/powerpoint/2010/main" val="115331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4347-7F4E-4B3D-9CD4-3ABB53D3E526}"/>
              </a:ext>
            </a:extLst>
          </p:cNvPr>
          <p:cNvSpPr>
            <a:spLocks noGrp="1"/>
          </p:cNvSpPr>
          <p:nvPr>
            <p:ph type="title"/>
          </p:nvPr>
        </p:nvSpPr>
        <p:spPr/>
        <p:txBody>
          <a:bodyPr/>
          <a:lstStyle/>
          <a:p>
            <a:r>
              <a:rPr lang="en-GB" dirty="0"/>
              <a:t>3AS-2 Columnar addition and subtraction</a:t>
            </a:r>
          </a:p>
        </p:txBody>
      </p:sp>
      <p:sp>
        <p:nvSpPr>
          <p:cNvPr id="5" name="Content Placeholder 2">
            <a:extLst>
              <a:ext uri="{FF2B5EF4-FFF2-40B4-BE49-F238E27FC236}">
                <a16:creationId xmlns:a16="http://schemas.microsoft.com/office/drawing/2014/main" id="{561FCF74-52E5-40DA-BA44-FAB76E1AB035}"/>
              </a:ext>
            </a:extLst>
          </p:cNvPr>
          <p:cNvSpPr txBox="1">
            <a:spLocks/>
          </p:cNvSpPr>
          <p:nvPr/>
        </p:nvSpPr>
        <p:spPr>
          <a:xfrm>
            <a:off x="924486" y="1416287"/>
            <a:ext cx="100197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opportunity to practise columnar subtraction without exchange involving 3 digit numbers,  e.g. 376 – 254.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opportunity to practise columnar subtraction calculations that involve exchange. Initially with 2-digit numbers, then progressing to 3-digit numbers (shown on the next two slides). Ensure you play the animated slides a few times and engage the children in explanation of what is happening.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Exchange builds on pupils’ understanding that 10 ones is equivalent to 1 ten, and that 10 tens is equivalent to 1 hundred.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Dienes to model the calculations, and to draw attention to the exchange in subtraction.  Move away from using Dienes when children are more confident.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C896356B-718C-4F50-B8B2-B04468338B4D}"/>
              </a:ext>
            </a:extLst>
          </p:cNvPr>
          <p:cNvSpPr txBox="1"/>
          <p:nvPr/>
        </p:nvSpPr>
        <p:spPr>
          <a:xfrm>
            <a:off x="1608329" y="5713469"/>
            <a:ext cx="782142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ones is equivalent to 1 ten. 10 tens is equivalent to 1 hundred.</a:t>
            </a:r>
          </a:p>
        </p:txBody>
      </p:sp>
    </p:spTree>
    <p:extLst>
      <p:ext uri="{BB962C8B-B14F-4D97-AF65-F5344CB8AC3E}">
        <p14:creationId xmlns:p14="http://schemas.microsoft.com/office/powerpoint/2010/main" val="133669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FDFE1505-EB75-4B05-812A-0D13ACF02DB2}"/>
              </a:ext>
            </a:extLst>
          </p:cNvPr>
          <p:cNvSpPr txBox="1"/>
          <p:nvPr/>
        </p:nvSpPr>
        <p:spPr bwMode="auto">
          <a:xfrm>
            <a:off x="6483124" y="1384014"/>
            <a:ext cx="89800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81</a:t>
            </a:r>
          </a:p>
        </p:txBody>
      </p:sp>
      <p:pic>
        <p:nvPicPr>
          <p:cNvPr id="69" name="Picture 68">
            <a:extLst>
              <a:ext uri="{FF2B5EF4-FFF2-40B4-BE49-F238E27FC236}">
                <a16:creationId xmlns:a16="http://schemas.microsoft.com/office/drawing/2014/main" id="{FAD9949A-8D71-4CC9-8499-219430B0BD2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75460" y="2173560"/>
            <a:ext cx="8641080" cy="2510883"/>
          </a:xfrm>
          <a:prstGeom prst="rect">
            <a:avLst/>
          </a:prstGeom>
        </p:spPr>
      </p:pic>
      <p:grpSp>
        <p:nvGrpSpPr>
          <p:cNvPr id="80" name="Group 79">
            <a:extLst>
              <a:ext uri="{FF2B5EF4-FFF2-40B4-BE49-F238E27FC236}">
                <a16:creationId xmlns:a16="http://schemas.microsoft.com/office/drawing/2014/main" id="{0974F9EB-E800-41EB-8569-5EB4309C8D98}"/>
              </a:ext>
            </a:extLst>
          </p:cNvPr>
          <p:cNvGrpSpPr/>
          <p:nvPr/>
        </p:nvGrpSpPr>
        <p:grpSpPr>
          <a:xfrm>
            <a:off x="5038743" y="2423112"/>
            <a:ext cx="808243" cy="1298510"/>
            <a:chOff x="1391142" y="2423112"/>
            <a:chExt cx="808243" cy="1298510"/>
          </a:xfrm>
        </p:grpSpPr>
        <p:pic>
          <p:nvPicPr>
            <p:cNvPr id="81" name="Picture 80">
              <a:extLst>
                <a:ext uri="{FF2B5EF4-FFF2-40B4-BE49-F238E27FC236}">
                  <a16:creationId xmlns:a16="http://schemas.microsoft.com/office/drawing/2014/main" id="{3F8FE730-64E0-4511-8FBA-8489B1A04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142" y="2423112"/>
              <a:ext cx="146311" cy="1298510"/>
            </a:xfrm>
            <a:prstGeom prst="rect">
              <a:avLst/>
            </a:prstGeom>
          </p:spPr>
        </p:pic>
        <p:pic>
          <p:nvPicPr>
            <p:cNvPr id="82" name="Picture 81">
              <a:extLst>
                <a:ext uri="{FF2B5EF4-FFF2-40B4-BE49-F238E27FC236}">
                  <a16:creationId xmlns:a16="http://schemas.microsoft.com/office/drawing/2014/main" id="{3E63DCD5-6F97-48AD-A8CE-F28A447C1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625" y="2423112"/>
              <a:ext cx="146311" cy="1298510"/>
            </a:xfrm>
            <a:prstGeom prst="rect">
              <a:avLst/>
            </a:prstGeom>
          </p:spPr>
        </p:pic>
        <p:pic>
          <p:nvPicPr>
            <p:cNvPr id="83" name="Picture 82">
              <a:extLst>
                <a:ext uri="{FF2B5EF4-FFF2-40B4-BE49-F238E27FC236}">
                  <a16:creationId xmlns:a16="http://schemas.microsoft.com/office/drawing/2014/main" id="{971C21EE-3033-4D33-BF08-EE914DB9D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108" y="2423112"/>
              <a:ext cx="146311" cy="1298510"/>
            </a:xfrm>
            <a:prstGeom prst="rect">
              <a:avLst/>
            </a:prstGeom>
          </p:spPr>
        </p:pic>
        <p:pic>
          <p:nvPicPr>
            <p:cNvPr id="84" name="Picture 83">
              <a:extLst>
                <a:ext uri="{FF2B5EF4-FFF2-40B4-BE49-F238E27FC236}">
                  <a16:creationId xmlns:a16="http://schemas.microsoft.com/office/drawing/2014/main" id="{09D7A4A9-B55A-4FB2-91FC-36E2B7A1B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591" y="2423112"/>
              <a:ext cx="146311" cy="1298510"/>
            </a:xfrm>
            <a:prstGeom prst="rect">
              <a:avLst/>
            </a:prstGeom>
          </p:spPr>
        </p:pic>
        <p:pic>
          <p:nvPicPr>
            <p:cNvPr id="85" name="Picture 84">
              <a:extLst>
                <a:ext uri="{FF2B5EF4-FFF2-40B4-BE49-F238E27FC236}">
                  <a16:creationId xmlns:a16="http://schemas.microsoft.com/office/drawing/2014/main" id="{E788C48A-770B-4EE5-BB0B-A31E89845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074" y="2423112"/>
              <a:ext cx="146311" cy="1298510"/>
            </a:xfrm>
            <a:prstGeom prst="rect">
              <a:avLst/>
            </a:prstGeom>
          </p:spPr>
        </p:pic>
      </p:grpSp>
      <p:grpSp>
        <p:nvGrpSpPr>
          <p:cNvPr id="86" name="Group 85">
            <a:extLst>
              <a:ext uri="{FF2B5EF4-FFF2-40B4-BE49-F238E27FC236}">
                <a16:creationId xmlns:a16="http://schemas.microsoft.com/office/drawing/2014/main" id="{9C6D99F2-6D86-4FCC-9CAB-9CC993A15518}"/>
              </a:ext>
            </a:extLst>
          </p:cNvPr>
          <p:cNvGrpSpPr/>
          <p:nvPr/>
        </p:nvGrpSpPr>
        <p:grpSpPr>
          <a:xfrm>
            <a:off x="5943243" y="2423112"/>
            <a:ext cx="477277" cy="1298510"/>
            <a:chOff x="2218557" y="2423112"/>
            <a:chExt cx="477277" cy="1298510"/>
          </a:xfrm>
        </p:grpSpPr>
        <p:pic>
          <p:nvPicPr>
            <p:cNvPr id="87" name="Picture 86">
              <a:extLst>
                <a:ext uri="{FF2B5EF4-FFF2-40B4-BE49-F238E27FC236}">
                  <a16:creationId xmlns:a16="http://schemas.microsoft.com/office/drawing/2014/main" id="{ECD002B1-F9C1-4715-A471-DD2F75CF0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557" y="2423112"/>
              <a:ext cx="146311" cy="1298510"/>
            </a:xfrm>
            <a:prstGeom prst="rect">
              <a:avLst/>
            </a:prstGeom>
          </p:spPr>
        </p:pic>
        <p:pic>
          <p:nvPicPr>
            <p:cNvPr id="88" name="Picture 87">
              <a:extLst>
                <a:ext uri="{FF2B5EF4-FFF2-40B4-BE49-F238E27FC236}">
                  <a16:creationId xmlns:a16="http://schemas.microsoft.com/office/drawing/2014/main" id="{4D1DF4CE-85CF-4921-B70B-FD2815E17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040" y="2423112"/>
              <a:ext cx="146311" cy="1298510"/>
            </a:xfrm>
            <a:prstGeom prst="rect">
              <a:avLst/>
            </a:prstGeom>
          </p:spPr>
        </p:pic>
        <p:pic>
          <p:nvPicPr>
            <p:cNvPr id="89" name="Picture 88">
              <a:extLst>
                <a:ext uri="{FF2B5EF4-FFF2-40B4-BE49-F238E27FC236}">
                  <a16:creationId xmlns:a16="http://schemas.microsoft.com/office/drawing/2014/main" id="{8120D330-D588-40E3-BBEA-15F05D20E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523" y="2423112"/>
              <a:ext cx="146311" cy="1298510"/>
            </a:xfrm>
            <a:prstGeom prst="rect">
              <a:avLst/>
            </a:prstGeom>
          </p:spPr>
        </p:pic>
      </p:grpSp>
      <p:grpSp>
        <p:nvGrpSpPr>
          <p:cNvPr id="90" name="Group 89">
            <a:extLst>
              <a:ext uri="{FF2B5EF4-FFF2-40B4-BE49-F238E27FC236}">
                <a16:creationId xmlns:a16="http://schemas.microsoft.com/office/drawing/2014/main" id="{76F1B850-312B-4BB6-9D4C-AA06EBF71EEE}"/>
              </a:ext>
            </a:extLst>
          </p:cNvPr>
          <p:cNvGrpSpPr/>
          <p:nvPr/>
        </p:nvGrpSpPr>
        <p:grpSpPr>
          <a:xfrm>
            <a:off x="6439692" y="2423112"/>
            <a:ext cx="311797" cy="1298510"/>
            <a:chOff x="2715006" y="2423112"/>
            <a:chExt cx="311797" cy="1298510"/>
          </a:xfrm>
        </p:grpSpPr>
        <p:pic>
          <p:nvPicPr>
            <p:cNvPr id="91" name="Picture 90">
              <a:extLst>
                <a:ext uri="{FF2B5EF4-FFF2-40B4-BE49-F238E27FC236}">
                  <a16:creationId xmlns:a16="http://schemas.microsoft.com/office/drawing/2014/main" id="{9AF928F8-0536-4E85-A318-2B967AA3A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92" name="Picture 91">
              <a:extLst>
                <a:ext uri="{FF2B5EF4-FFF2-40B4-BE49-F238E27FC236}">
                  <a16:creationId xmlns:a16="http://schemas.microsoft.com/office/drawing/2014/main" id="{F31691B3-C17D-4FA9-9FF2-7933BB7B6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93" name="Group 92">
            <a:extLst>
              <a:ext uri="{FF2B5EF4-FFF2-40B4-BE49-F238E27FC236}">
                <a16:creationId xmlns:a16="http://schemas.microsoft.com/office/drawing/2014/main" id="{497E56CB-D9B4-461D-847F-9DA22896B58E}"/>
              </a:ext>
            </a:extLst>
          </p:cNvPr>
          <p:cNvGrpSpPr/>
          <p:nvPr/>
        </p:nvGrpSpPr>
        <p:grpSpPr>
          <a:xfrm>
            <a:off x="6847746" y="2423112"/>
            <a:ext cx="311797" cy="1298510"/>
            <a:chOff x="2715006" y="2423112"/>
            <a:chExt cx="311797" cy="1298510"/>
          </a:xfrm>
        </p:grpSpPr>
        <p:pic>
          <p:nvPicPr>
            <p:cNvPr id="94" name="Picture 93">
              <a:extLst>
                <a:ext uri="{FF2B5EF4-FFF2-40B4-BE49-F238E27FC236}">
                  <a16:creationId xmlns:a16="http://schemas.microsoft.com/office/drawing/2014/main" id="{F9ED4243-8D7A-4B01-B0BC-DF03CE77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95" name="Picture 94">
              <a:extLst>
                <a:ext uri="{FF2B5EF4-FFF2-40B4-BE49-F238E27FC236}">
                  <a16:creationId xmlns:a16="http://schemas.microsoft.com/office/drawing/2014/main" id="{B5BD9B89-556A-467E-ABF9-D9A474880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sp>
        <p:nvSpPr>
          <p:cNvPr id="3" name="Title 2">
            <a:extLst>
              <a:ext uri="{FF2B5EF4-FFF2-40B4-BE49-F238E27FC236}">
                <a16:creationId xmlns:a16="http://schemas.microsoft.com/office/drawing/2014/main" id="{80DDB51E-6830-471B-A72A-215AF69BD5D5}"/>
              </a:ext>
            </a:extLst>
          </p:cNvPr>
          <p:cNvSpPr>
            <a:spLocks noGrp="1"/>
          </p:cNvSpPr>
          <p:nvPr>
            <p:ph type="title"/>
          </p:nvPr>
        </p:nvSpPr>
        <p:spPr/>
        <p:txBody>
          <a:bodyPr/>
          <a:lstStyle/>
          <a:p>
            <a:r>
              <a:rPr lang="en-GB" dirty="0"/>
              <a:t>3AS-2 Columnar addition and subtraction</a:t>
            </a:r>
          </a:p>
        </p:txBody>
      </p:sp>
      <p:pic>
        <p:nvPicPr>
          <p:cNvPr id="7" name="Picture 6">
            <a:extLst>
              <a:ext uri="{FF2B5EF4-FFF2-40B4-BE49-F238E27FC236}">
                <a16:creationId xmlns:a16="http://schemas.microsoft.com/office/drawing/2014/main" id="{56BB781A-1CB1-493C-9EE9-5AD03AC44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485" y="2423111"/>
            <a:ext cx="1298509" cy="1298509"/>
          </a:xfrm>
          <a:prstGeom prst="rect">
            <a:avLst/>
          </a:prstGeom>
        </p:spPr>
      </p:pic>
      <p:pic>
        <p:nvPicPr>
          <p:cNvPr id="54" name="Picture 53">
            <a:extLst>
              <a:ext uri="{FF2B5EF4-FFF2-40B4-BE49-F238E27FC236}">
                <a16:creationId xmlns:a16="http://schemas.microsoft.com/office/drawing/2014/main" id="{E3FAF07C-946F-4041-AE12-98E3FEE9E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404" y="2423112"/>
            <a:ext cx="1298508" cy="1298508"/>
          </a:xfrm>
          <a:prstGeom prst="rect">
            <a:avLst/>
          </a:prstGeom>
        </p:spPr>
      </p:pic>
      <p:grpSp>
        <p:nvGrpSpPr>
          <p:cNvPr id="20" name="Group 19">
            <a:extLst>
              <a:ext uri="{FF2B5EF4-FFF2-40B4-BE49-F238E27FC236}">
                <a16:creationId xmlns:a16="http://schemas.microsoft.com/office/drawing/2014/main" id="{DA13C53B-FD3E-4E5B-B281-BB4FA920575B}"/>
              </a:ext>
            </a:extLst>
          </p:cNvPr>
          <p:cNvGrpSpPr/>
          <p:nvPr/>
        </p:nvGrpSpPr>
        <p:grpSpPr>
          <a:xfrm>
            <a:off x="8872737" y="2613081"/>
            <a:ext cx="146311" cy="336279"/>
            <a:chOff x="7020544" y="2613080"/>
            <a:chExt cx="146311" cy="336279"/>
          </a:xfrm>
        </p:grpSpPr>
        <p:pic>
          <p:nvPicPr>
            <p:cNvPr id="50" name="Picture 49">
              <a:extLst>
                <a:ext uri="{FF2B5EF4-FFF2-40B4-BE49-F238E27FC236}">
                  <a16:creationId xmlns:a16="http://schemas.microsoft.com/office/drawing/2014/main" id="{5CFDFDE0-82FF-487D-9242-A893CEA5DB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44" y="2613080"/>
              <a:ext cx="146311" cy="146311"/>
            </a:xfrm>
            <a:prstGeom prst="rect">
              <a:avLst/>
            </a:prstGeom>
          </p:spPr>
        </p:pic>
        <p:pic>
          <p:nvPicPr>
            <p:cNvPr id="51" name="Picture 50">
              <a:extLst>
                <a:ext uri="{FF2B5EF4-FFF2-40B4-BE49-F238E27FC236}">
                  <a16:creationId xmlns:a16="http://schemas.microsoft.com/office/drawing/2014/main" id="{B65169AA-F092-4509-B64A-AD57B8915C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44" y="2803048"/>
              <a:ext cx="146311" cy="146311"/>
            </a:xfrm>
            <a:prstGeom prst="rect">
              <a:avLst/>
            </a:prstGeom>
          </p:spPr>
        </p:pic>
      </p:grpSp>
      <p:pic>
        <p:nvPicPr>
          <p:cNvPr id="57" name="Picture 56">
            <a:extLst>
              <a:ext uri="{FF2B5EF4-FFF2-40B4-BE49-F238E27FC236}">
                <a16:creationId xmlns:a16="http://schemas.microsoft.com/office/drawing/2014/main" id="{975F5963-5CC0-480E-B819-D28CDE8F19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737" y="2423113"/>
            <a:ext cx="146311" cy="146311"/>
          </a:xfrm>
          <a:prstGeom prst="rect">
            <a:avLst/>
          </a:prstGeom>
        </p:spPr>
      </p:pic>
      <p:sp>
        <p:nvSpPr>
          <p:cNvPr id="58" name="TextBox 57">
            <a:extLst>
              <a:ext uri="{FF2B5EF4-FFF2-40B4-BE49-F238E27FC236}">
                <a16:creationId xmlns:a16="http://schemas.microsoft.com/office/drawing/2014/main" id="{1B42FC81-7C06-4191-96C0-A8C899B80DF6}"/>
              </a:ext>
            </a:extLst>
          </p:cNvPr>
          <p:cNvSpPr txBox="1"/>
          <p:nvPr/>
        </p:nvSpPr>
        <p:spPr bwMode="auto">
          <a:xfrm>
            <a:off x="4808076" y="1384014"/>
            <a:ext cx="1704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223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yriad Pro Semibold" charset="0"/>
                <a:cs typeface="Arial" panose="020B0604020202020204" pitchFamily="34" charset="0"/>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142</a:t>
            </a:r>
          </a:p>
        </p:txBody>
      </p:sp>
      <p:grpSp>
        <p:nvGrpSpPr>
          <p:cNvPr id="14" name="Group 13">
            <a:extLst>
              <a:ext uri="{FF2B5EF4-FFF2-40B4-BE49-F238E27FC236}">
                <a16:creationId xmlns:a16="http://schemas.microsoft.com/office/drawing/2014/main" id="{BBA544B1-29E3-4B6C-8089-109036EE1240}"/>
              </a:ext>
            </a:extLst>
          </p:cNvPr>
          <p:cNvGrpSpPr/>
          <p:nvPr/>
        </p:nvGrpSpPr>
        <p:grpSpPr>
          <a:xfrm>
            <a:off x="2915143" y="2423112"/>
            <a:ext cx="808243" cy="1298510"/>
            <a:chOff x="1391142" y="2423112"/>
            <a:chExt cx="808243" cy="1298510"/>
          </a:xfrm>
        </p:grpSpPr>
        <p:pic>
          <p:nvPicPr>
            <p:cNvPr id="59" name="Picture 58">
              <a:extLst>
                <a:ext uri="{FF2B5EF4-FFF2-40B4-BE49-F238E27FC236}">
                  <a16:creationId xmlns:a16="http://schemas.microsoft.com/office/drawing/2014/main" id="{6AC3B46F-4BED-4D18-9E93-709F2ADFB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142" y="2423112"/>
              <a:ext cx="146311" cy="1298510"/>
            </a:xfrm>
            <a:prstGeom prst="rect">
              <a:avLst/>
            </a:prstGeom>
          </p:spPr>
        </p:pic>
        <p:pic>
          <p:nvPicPr>
            <p:cNvPr id="60" name="Picture 59">
              <a:extLst>
                <a:ext uri="{FF2B5EF4-FFF2-40B4-BE49-F238E27FC236}">
                  <a16:creationId xmlns:a16="http://schemas.microsoft.com/office/drawing/2014/main" id="{64773C94-ECEB-4AE3-BC68-D2D98DD61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625" y="2423112"/>
              <a:ext cx="146311" cy="1298510"/>
            </a:xfrm>
            <a:prstGeom prst="rect">
              <a:avLst/>
            </a:prstGeom>
          </p:spPr>
        </p:pic>
        <p:pic>
          <p:nvPicPr>
            <p:cNvPr id="61" name="Picture 60">
              <a:extLst>
                <a:ext uri="{FF2B5EF4-FFF2-40B4-BE49-F238E27FC236}">
                  <a16:creationId xmlns:a16="http://schemas.microsoft.com/office/drawing/2014/main" id="{6AF4B61C-966F-4A74-8C84-D8272C484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108" y="2423112"/>
              <a:ext cx="146311" cy="1298510"/>
            </a:xfrm>
            <a:prstGeom prst="rect">
              <a:avLst/>
            </a:prstGeom>
          </p:spPr>
        </p:pic>
        <p:pic>
          <p:nvPicPr>
            <p:cNvPr id="62" name="Picture 61">
              <a:extLst>
                <a:ext uri="{FF2B5EF4-FFF2-40B4-BE49-F238E27FC236}">
                  <a16:creationId xmlns:a16="http://schemas.microsoft.com/office/drawing/2014/main" id="{93E3071A-2469-496B-8B6A-C567CE934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591" y="2423112"/>
              <a:ext cx="146311" cy="1298510"/>
            </a:xfrm>
            <a:prstGeom prst="rect">
              <a:avLst/>
            </a:prstGeom>
          </p:spPr>
        </p:pic>
        <p:pic>
          <p:nvPicPr>
            <p:cNvPr id="63" name="Picture 62">
              <a:extLst>
                <a:ext uri="{FF2B5EF4-FFF2-40B4-BE49-F238E27FC236}">
                  <a16:creationId xmlns:a16="http://schemas.microsoft.com/office/drawing/2014/main" id="{A3EE2497-1669-461D-AFE4-4C628CEFA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074" y="2423112"/>
              <a:ext cx="146311" cy="1298510"/>
            </a:xfrm>
            <a:prstGeom prst="rect">
              <a:avLst/>
            </a:prstGeom>
          </p:spPr>
        </p:pic>
      </p:grpSp>
      <p:grpSp>
        <p:nvGrpSpPr>
          <p:cNvPr id="15" name="Group 14">
            <a:extLst>
              <a:ext uri="{FF2B5EF4-FFF2-40B4-BE49-F238E27FC236}">
                <a16:creationId xmlns:a16="http://schemas.microsoft.com/office/drawing/2014/main" id="{91DCB742-5B7E-47D6-8AAF-2FBA9D9E7049}"/>
              </a:ext>
            </a:extLst>
          </p:cNvPr>
          <p:cNvGrpSpPr/>
          <p:nvPr/>
        </p:nvGrpSpPr>
        <p:grpSpPr>
          <a:xfrm>
            <a:off x="3742558" y="2423112"/>
            <a:ext cx="477277" cy="1298510"/>
            <a:chOff x="2218557" y="2423112"/>
            <a:chExt cx="477277" cy="1298510"/>
          </a:xfrm>
        </p:grpSpPr>
        <p:pic>
          <p:nvPicPr>
            <p:cNvPr id="64" name="Picture 63">
              <a:extLst>
                <a:ext uri="{FF2B5EF4-FFF2-40B4-BE49-F238E27FC236}">
                  <a16:creationId xmlns:a16="http://schemas.microsoft.com/office/drawing/2014/main" id="{927DB350-4FF9-48DD-9432-31EACF937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557" y="2423112"/>
              <a:ext cx="146311" cy="1298510"/>
            </a:xfrm>
            <a:prstGeom prst="rect">
              <a:avLst/>
            </a:prstGeom>
          </p:spPr>
        </p:pic>
        <p:pic>
          <p:nvPicPr>
            <p:cNvPr id="65" name="Picture 64">
              <a:extLst>
                <a:ext uri="{FF2B5EF4-FFF2-40B4-BE49-F238E27FC236}">
                  <a16:creationId xmlns:a16="http://schemas.microsoft.com/office/drawing/2014/main" id="{6FA708F5-030D-4B00-B1C1-AE9CA5541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040" y="2423112"/>
              <a:ext cx="146311" cy="1298510"/>
            </a:xfrm>
            <a:prstGeom prst="rect">
              <a:avLst/>
            </a:prstGeom>
          </p:spPr>
        </p:pic>
        <p:pic>
          <p:nvPicPr>
            <p:cNvPr id="66" name="Picture 65">
              <a:extLst>
                <a:ext uri="{FF2B5EF4-FFF2-40B4-BE49-F238E27FC236}">
                  <a16:creationId xmlns:a16="http://schemas.microsoft.com/office/drawing/2014/main" id="{BFF99059-F138-4C1B-AC9A-B1FB9785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523" y="2423112"/>
              <a:ext cx="146311" cy="1298510"/>
            </a:xfrm>
            <a:prstGeom prst="rect">
              <a:avLst/>
            </a:prstGeom>
          </p:spPr>
        </p:pic>
      </p:grpSp>
      <p:grpSp>
        <p:nvGrpSpPr>
          <p:cNvPr id="16" name="Group 15">
            <a:extLst>
              <a:ext uri="{FF2B5EF4-FFF2-40B4-BE49-F238E27FC236}">
                <a16:creationId xmlns:a16="http://schemas.microsoft.com/office/drawing/2014/main" id="{3050B5CE-CD2C-46AE-BB18-2B49CECDBCDA}"/>
              </a:ext>
            </a:extLst>
          </p:cNvPr>
          <p:cNvGrpSpPr/>
          <p:nvPr/>
        </p:nvGrpSpPr>
        <p:grpSpPr>
          <a:xfrm>
            <a:off x="4239007" y="2423112"/>
            <a:ext cx="311797" cy="1298510"/>
            <a:chOff x="2715006" y="2423112"/>
            <a:chExt cx="311797" cy="1298510"/>
          </a:xfrm>
        </p:grpSpPr>
        <p:pic>
          <p:nvPicPr>
            <p:cNvPr id="67" name="Picture 66">
              <a:extLst>
                <a:ext uri="{FF2B5EF4-FFF2-40B4-BE49-F238E27FC236}">
                  <a16:creationId xmlns:a16="http://schemas.microsoft.com/office/drawing/2014/main" id="{8AAC3BB0-B2BF-4BCC-9A17-8051240B7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68" name="Picture 67">
              <a:extLst>
                <a:ext uri="{FF2B5EF4-FFF2-40B4-BE49-F238E27FC236}">
                  <a16:creationId xmlns:a16="http://schemas.microsoft.com/office/drawing/2014/main" id="{3094B5ED-4795-4861-9872-57753A67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76" name="Group 75">
            <a:extLst>
              <a:ext uri="{FF2B5EF4-FFF2-40B4-BE49-F238E27FC236}">
                <a16:creationId xmlns:a16="http://schemas.microsoft.com/office/drawing/2014/main" id="{F9990ACF-A867-410E-804A-9F5B684DC624}"/>
              </a:ext>
            </a:extLst>
          </p:cNvPr>
          <p:cNvGrpSpPr/>
          <p:nvPr/>
        </p:nvGrpSpPr>
        <p:grpSpPr>
          <a:xfrm>
            <a:off x="5946096" y="2423112"/>
            <a:ext cx="311797" cy="1298510"/>
            <a:chOff x="2715006" y="2423112"/>
            <a:chExt cx="311797" cy="1298510"/>
          </a:xfrm>
        </p:grpSpPr>
        <p:pic>
          <p:nvPicPr>
            <p:cNvPr id="77" name="Picture 76">
              <a:extLst>
                <a:ext uri="{FF2B5EF4-FFF2-40B4-BE49-F238E27FC236}">
                  <a16:creationId xmlns:a16="http://schemas.microsoft.com/office/drawing/2014/main" id="{22CBC3A5-5D1B-47D6-8C38-D159E1059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78" name="Picture 77">
              <a:extLst>
                <a:ext uri="{FF2B5EF4-FFF2-40B4-BE49-F238E27FC236}">
                  <a16:creationId xmlns:a16="http://schemas.microsoft.com/office/drawing/2014/main" id="{7DB7AFD0-5E32-4EBC-940F-B53A8EB69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21" name="Group 20">
            <a:extLst>
              <a:ext uri="{FF2B5EF4-FFF2-40B4-BE49-F238E27FC236}">
                <a16:creationId xmlns:a16="http://schemas.microsoft.com/office/drawing/2014/main" id="{E32B6B2C-A027-40E6-B85F-19A813458B31}"/>
              </a:ext>
            </a:extLst>
          </p:cNvPr>
          <p:cNvGrpSpPr/>
          <p:nvPr/>
        </p:nvGrpSpPr>
        <p:grpSpPr>
          <a:xfrm>
            <a:off x="5787787" y="4933995"/>
            <a:ext cx="642769" cy="1298510"/>
            <a:chOff x="2490739" y="4966287"/>
            <a:chExt cx="642769" cy="1298510"/>
          </a:xfrm>
        </p:grpSpPr>
        <p:grpSp>
          <p:nvGrpSpPr>
            <p:cNvPr id="99" name="Group 98">
              <a:extLst>
                <a:ext uri="{FF2B5EF4-FFF2-40B4-BE49-F238E27FC236}">
                  <a16:creationId xmlns:a16="http://schemas.microsoft.com/office/drawing/2014/main" id="{ED144F8B-DEF2-4D8F-A5C8-24F96557DCC9}"/>
                </a:ext>
              </a:extLst>
            </p:cNvPr>
            <p:cNvGrpSpPr/>
            <p:nvPr/>
          </p:nvGrpSpPr>
          <p:grpSpPr>
            <a:xfrm>
              <a:off x="2490739" y="4966287"/>
              <a:ext cx="311797" cy="1298510"/>
              <a:chOff x="2715006" y="2423112"/>
              <a:chExt cx="311797" cy="1298510"/>
            </a:xfrm>
          </p:grpSpPr>
          <p:pic>
            <p:nvPicPr>
              <p:cNvPr id="100" name="Picture 99">
                <a:extLst>
                  <a:ext uri="{FF2B5EF4-FFF2-40B4-BE49-F238E27FC236}">
                    <a16:creationId xmlns:a16="http://schemas.microsoft.com/office/drawing/2014/main" id="{CBAC92AE-A429-42DC-A25E-408729D1E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101" name="Picture 100">
                <a:extLst>
                  <a:ext uri="{FF2B5EF4-FFF2-40B4-BE49-F238E27FC236}">
                    <a16:creationId xmlns:a16="http://schemas.microsoft.com/office/drawing/2014/main" id="{E38993C9-83CA-4C73-9DE3-50EF869B3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105" name="Group 104">
              <a:extLst>
                <a:ext uri="{FF2B5EF4-FFF2-40B4-BE49-F238E27FC236}">
                  <a16:creationId xmlns:a16="http://schemas.microsoft.com/office/drawing/2014/main" id="{F71DA7BF-2FF6-4DA6-BAC6-AE3AB1B4552D}"/>
                </a:ext>
              </a:extLst>
            </p:cNvPr>
            <p:cNvGrpSpPr/>
            <p:nvPr/>
          </p:nvGrpSpPr>
          <p:grpSpPr>
            <a:xfrm>
              <a:off x="2821711" y="4966287"/>
              <a:ext cx="311797" cy="1298510"/>
              <a:chOff x="2715006" y="2423112"/>
              <a:chExt cx="311797" cy="1298510"/>
            </a:xfrm>
          </p:grpSpPr>
          <p:pic>
            <p:nvPicPr>
              <p:cNvPr id="106" name="Picture 105">
                <a:extLst>
                  <a:ext uri="{FF2B5EF4-FFF2-40B4-BE49-F238E27FC236}">
                    <a16:creationId xmlns:a16="http://schemas.microsoft.com/office/drawing/2014/main" id="{5C698B02-588B-43C5-ADFD-AAEA75237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107" name="Picture 106">
                <a:extLst>
                  <a:ext uri="{FF2B5EF4-FFF2-40B4-BE49-F238E27FC236}">
                    <a16:creationId xmlns:a16="http://schemas.microsoft.com/office/drawing/2014/main" id="{4EFF296E-18B1-4BE4-AA4D-21039D8C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spTree>
    <p:extLst>
      <p:ext uri="{BB962C8B-B14F-4D97-AF65-F5344CB8AC3E}">
        <p14:creationId xmlns:p14="http://schemas.microsoft.com/office/powerpoint/2010/main" val="20107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44444E-6 L -1.94444E-6 0.33981 " pathEditMode="relative" rAng="0" ptsTypes="AA">
                                      <p:cBhvr>
                                        <p:cTn id="6" dur="2000" fill="hold"/>
                                        <p:tgtEl>
                                          <p:spTgt spid="20"/>
                                        </p:tgtEl>
                                        <p:attrNameLst>
                                          <p:attrName>ppt_x</p:attrName>
                                          <p:attrName>ppt_y</p:attrName>
                                        </p:attrNameLst>
                                      </p:cBhvr>
                                      <p:rCtr x="0" y="16991"/>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4"/>
                                        </p:tgtEl>
                                      </p:cBhvr>
                                    </p:animEffect>
                                    <p:set>
                                      <p:cBhvr>
                                        <p:cTn id="11" dur="1" fill="hold">
                                          <p:stCondLst>
                                            <p:cond delay="499"/>
                                          </p:stCondLst>
                                        </p:cTn>
                                        <p:tgtEl>
                                          <p:spTgt spid="54"/>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8.33333E-7 3.33333E-6 L 0.07396 -3.33333E-6 " pathEditMode="relative" rAng="0" ptsTypes="AA">
                                      <p:cBhvr>
                                        <p:cTn id="25" dur="2000" fill="hold"/>
                                        <p:tgtEl>
                                          <p:spTgt spid="76"/>
                                        </p:tgtEl>
                                        <p:attrNameLst>
                                          <p:attrName>ppt_x</p:attrName>
                                          <p:attrName>ppt_y</p:attrName>
                                        </p:attrNameLst>
                                      </p:cBhvr>
                                      <p:rCtr x="3737" y="-116"/>
                                    </p:animMotion>
                                  </p:childTnLst>
                                </p:cTn>
                              </p:par>
                              <p:par>
                                <p:cTn id="26" presetID="63" presetClass="path" presetSubtype="0" accel="50000" fill="hold" nodeType="withEffect">
                                  <p:stCondLst>
                                    <p:cond delay="0"/>
                                  </p:stCondLst>
                                  <p:childTnLst>
                                    <p:animMotion origin="layout" path="M 3.33333E-6 3.33333E-6 L 0.18047 -3.33333E-6 " pathEditMode="relative" rAng="0" ptsTypes="AA">
                                      <p:cBhvr>
                                        <p:cTn id="27" dur="2000" fill="hold"/>
                                        <p:tgtEl>
                                          <p:spTgt spid="16"/>
                                        </p:tgtEl>
                                        <p:attrNameLst>
                                          <p:attrName>ppt_x</p:attrName>
                                          <p:attrName>ppt_y</p:attrName>
                                        </p:attrNameLst>
                                      </p:cBhvr>
                                      <p:rCtr x="9063" y="-116"/>
                                    </p:animMotion>
                                  </p:childTnLst>
                                </p:cTn>
                              </p:par>
                              <p:par>
                                <p:cTn id="28" presetID="63" presetClass="path" presetSubtype="0" accel="50000" fill="hold" nodeType="withEffect">
                                  <p:stCondLst>
                                    <p:cond delay="0"/>
                                  </p:stCondLst>
                                  <p:childTnLst>
                                    <p:animMotion origin="layout" path="M -2.5E-6 3.33333E-6 L 0.17396 -4.44444E-6 " pathEditMode="relative" rAng="0" ptsTypes="AA">
                                      <p:cBhvr>
                                        <p:cTn id="29" dur="2000" fill="hold"/>
                                        <p:tgtEl>
                                          <p:spTgt spid="15"/>
                                        </p:tgtEl>
                                        <p:attrNameLst>
                                          <p:attrName>ppt_x</p:attrName>
                                          <p:attrName>ppt_y</p:attrName>
                                        </p:attrNameLst>
                                      </p:cBhvr>
                                      <p:rCtr x="9010" y="139"/>
                                    </p:animMotion>
                                  </p:childTnLst>
                                </p:cTn>
                              </p:par>
                              <p:par>
                                <p:cTn id="30" presetID="63" presetClass="path" presetSubtype="0" accel="50000" fill="hold" nodeType="withEffect">
                                  <p:stCondLst>
                                    <p:cond delay="0"/>
                                  </p:stCondLst>
                                  <p:childTnLst>
                                    <p:animMotion origin="layout" path="M 4.58333E-6 3.33333E-6 L 0.17395 0.00231 " pathEditMode="relative" rAng="0" ptsTypes="AA">
                                      <p:cBhvr>
                                        <p:cTn id="31" dur="2000" fill="hold"/>
                                        <p:tgtEl>
                                          <p:spTgt spid="14"/>
                                        </p:tgtEl>
                                        <p:attrNameLst>
                                          <p:attrName>ppt_x</p:attrName>
                                          <p:attrName>ppt_y</p:attrName>
                                        </p:attrNameLst>
                                      </p:cBhvr>
                                      <p:rCtr x="8698" y="116"/>
                                    </p:animMotion>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7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fill="hold" nodeType="clickEffect">
                                  <p:stCondLst>
                                    <p:cond delay="0"/>
                                  </p:stCondLst>
                                  <p:childTnLst>
                                    <p:animMotion origin="layout" path="M -3.88889E-6 3.33333E-6 L -0.07118 0.3662 " pathEditMode="relative" rAng="0" ptsTypes="AA">
                                      <p:cBhvr>
                                        <p:cTn id="52" dur="2000" fill="hold"/>
                                        <p:tgtEl>
                                          <p:spTgt spid="90"/>
                                        </p:tgtEl>
                                        <p:attrNameLst>
                                          <p:attrName>ppt_x</p:attrName>
                                          <p:attrName>ppt_y</p:attrName>
                                        </p:attrNameLst>
                                      </p:cBhvr>
                                      <p:rCtr x="-3559" y="18310"/>
                                    </p:animMotion>
                                  </p:childTnLst>
                                </p:cTn>
                              </p:par>
                              <p:par>
                                <p:cTn id="53" presetID="42" presetClass="path" presetSubtype="0" accel="50000" fill="hold" nodeType="withEffect">
                                  <p:stCondLst>
                                    <p:cond delay="0"/>
                                  </p:stCondLst>
                                  <p:childTnLst>
                                    <p:animMotion origin="layout" path="M 4.44444E-6 3.33333E-6 L -0.08021 0.3662 " pathEditMode="relative" rAng="0" ptsTypes="AA">
                                      <p:cBhvr>
                                        <p:cTn id="54" dur="2000" fill="hold"/>
                                        <p:tgtEl>
                                          <p:spTgt spid="93"/>
                                        </p:tgtEl>
                                        <p:attrNameLst>
                                          <p:attrName>ppt_x</p:attrName>
                                          <p:attrName>ppt_y</p:attrName>
                                        </p:attrNameLst>
                                      </p:cBhvr>
                                      <p:rCtr x="-4010" y="18310"/>
                                    </p:animMotion>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90"/>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93"/>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6.25E-7 3.33333E-6 L -0.00104 0.36458 " pathEditMode="relative" rAng="0" ptsTypes="AA">
                                      <p:cBhvr>
                                        <p:cTn id="65" dur="2000" fill="hold"/>
                                        <p:tgtEl>
                                          <p:spTgt spid="7"/>
                                        </p:tgtEl>
                                        <p:attrNameLst>
                                          <p:attrName>ppt_x</p:attrName>
                                          <p:attrName>ppt_y</p:attrName>
                                        </p:attrNameLst>
                                      </p:cBhvr>
                                      <p:rCtr x="-52" y="18218"/>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80"/>
                                        </p:tgtEl>
                                      </p:cBhvr>
                                    </p:animEffect>
                                    <p:set>
                                      <p:cBhvr>
                                        <p:cTn id="70" dur="1" fill="hold">
                                          <p:stCondLst>
                                            <p:cond delay="499"/>
                                          </p:stCondLst>
                                        </p:cTn>
                                        <p:tgtEl>
                                          <p:spTgt spid="8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0" presetClass="entr" presetSubtype="0" fill="hold" nodeType="with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childTnLst>
                          </p:cTn>
                        </p:par>
                        <p:par>
                          <p:cTn id="87" fill="hold">
                            <p:stCondLst>
                              <p:cond delay="1000"/>
                            </p:stCondLst>
                            <p:childTnLst>
                              <p:par>
                                <p:cTn id="88" presetID="10" presetClass="exit" presetSubtype="0" fill="hold" nodeType="afterEffect">
                                  <p:stCondLst>
                                    <p:cond delay="0"/>
                                  </p:stCondLst>
                                  <p:childTnLst>
                                    <p:animEffect transition="out" filter="fade">
                                      <p:cBhvr>
                                        <p:cTn id="89" dur="500"/>
                                        <p:tgtEl>
                                          <p:spTgt spid="80"/>
                                        </p:tgtEl>
                                      </p:cBhvr>
                                    </p:animEffect>
                                    <p:set>
                                      <p:cBhvr>
                                        <p:cTn id="90" dur="1" fill="hold">
                                          <p:stCondLst>
                                            <p:cond delay="499"/>
                                          </p:stCondLst>
                                        </p:cTn>
                                        <p:tgtEl>
                                          <p:spTgt spid="8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86"/>
                                        </p:tgtEl>
                                      </p:cBhvr>
                                    </p:animEffect>
                                    <p:set>
                                      <p:cBhvr>
                                        <p:cTn id="93" dur="1" fill="hold">
                                          <p:stCondLst>
                                            <p:cond delay="499"/>
                                          </p:stCondLst>
                                        </p:cTn>
                                        <p:tgtEl>
                                          <p:spTgt spid="8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57"/>
                                        </p:tgtEl>
                                      </p:cBhvr>
                                    </p:animEffect>
                                    <p:set>
                                      <p:cBhvr>
                                        <p:cTn id="96" dur="1" fill="hold">
                                          <p:stCondLst>
                                            <p:cond delay="499"/>
                                          </p:stCondLst>
                                        </p:cTn>
                                        <p:tgtEl>
                                          <p:spTgt spid="57"/>
                                        </p:tgtEl>
                                        <p:attrNameLst>
                                          <p:attrName>style.visibility</p:attrName>
                                        </p:attrNameLst>
                                      </p:cBhvr>
                                      <p:to>
                                        <p:strVal val="hidden"/>
                                      </p:to>
                                    </p:se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par>
                                <p:cTn id="101" presetID="10" presetClass="entr" presetSubtype="0" fill="hold"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childTnLst>
                                </p:cTn>
                              </p:par>
                              <p:par>
                                <p:cTn id="104" presetID="10" presetClass="entr" presetSubtype="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500"/>
                                        <p:tgtEl>
                                          <p:spTgt spid="57"/>
                                        </p:tgtEl>
                                      </p:cBhvr>
                                    </p:animEffect>
                                  </p:childTnLst>
                                </p:cTn>
                              </p:par>
                            </p:childTnLst>
                          </p:cTn>
                        </p:par>
                        <p:par>
                          <p:cTn id="107" fill="hold">
                            <p:stCondLst>
                              <p:cond delay="2000"/>
                            </p:stCondLst>
                            <p:childTnLst>
                              <p:par>
                                <p:cTn id="108" presetID="10" presetClass="exit" presetSubtype="0" fill="hold" nodeType="afterEffect">
                                  <p:stCondLst>
                                    <p:cond delay="0"/>
                                  </p:stCondLst>
                                  <p:childTnLst>
                                    <p:animEffect transition="out" filter="fade">
                                      <p:cBhvr>
                                        <p:cTn id="109" dur="500"/>
                                        <p:tgtEl>
                                          <p:spTgt spid="80"/>
                                        </p:tgtEl>
                                      </p:cBhvr>
                                    </p:animEffect>
                                    <p:set>
                                      <p:cBhvr>
                                        <p:cTn id="110" dur="1" fill="hold">
                                          <p:stCondLst>
                                            <p:cond delay="499"/>
                                          </p:stCondLst>
                                        </p:cTn>
                                        <p:tgtEl>
                                          <p:spTgt spid="80"/>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57"/>
                                        </p:tgtEl>
                                      </p:cBhvr>
                                    </p:animEffect>
                                    <p:set>
                                      <p:cBhvr>
                                        <p:cTn id="116" dur="1" fill="hold">
                                          <p:stCondLst>
                                            <p:cond delay="499"/>
                                          </p:stCondLst>
                                        </p:cTn>
                                        <p:tgtEl>
                                          <p:spTgt spid="57"/>
                                        </p:tgtEl>
                                        <p:attrNameLst>
                                          <p:attrName>style.visibility</p:attrName>
                                        </p:attrNameLst>
                                      </p:cBhvr>
                                      <p:to>
                                        <p:strVal val="hidden"/>
                                      </p:to>
                                    </p:set>
                                  </p:childTnLst>
                                </p:cTn>
                              </p:par>
                            </p:childTnLst>
                          </p:cTn>
                        </p:par>
                        <p:par>
                          <p:cTn id="117" fill="hold">
                            <p:stCondLst>
                              <p:cond delay="2500"/>
                            </p:stCondLst>
                            <p:childTnLst>
                              <p:par>
                                <p:cTn id="118" presetID="10" presetClass="entr" presetSubtype="0" fill="hold" nodeType="after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fade">
                                      <p:cBhvr>
                                        <p:cTn id="120" dur="500"/>
                                        <p:tgtEl>
                                          <p:spTgt spid="80"/>
                                        </p:tgtEl>
                                      </p:cBhvr>
                                    </p:animEffect>
                                  </p:childTnLst>
                                </p:cTn>
                              </p:par>
                              <p:par>
                                <p:cTn id="121" presetID="10" presetClass="entr" presetSubtype="0"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fade">
                                      <p:cBhvr>
                                        <p:cTn id="126" dur="500"/>
                                        <p:tgtEl>
                                          <p:spTgt spid="5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FAD9949A-8D71-4CC9-8499-219430B0BD2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23888" y="2173560"/>
            <a:ext cx="8641080" cy="2510883"/>
          </a:xfrm>
          <a:prstGeom prst="rect">
            <a:avLst/>
          </a:prstGeom>
        </p:spPr>
      </p:pic>
      <p:grpSp>
        <p:nvGrpSpPr>
          <p:cNvPr id="80" name="Group 79">
            <a:extLst>
              <a:ext uri="{FF2B5EF4-FFF2-40B4-BE49-F238E27FC236}">
                <a16:creationId xmlns:a16="http://schemas.microsoft.com/office/drawing/2014/main" id="{0974F9EB-E800-41EB-8569-5EB4309C8D98}"/>
              </a:ext>
            </a:extLst>
          </p:cNvPr>
          <p:cNvGrpSpPr/>
          <p:nvPr/>
        </p:nvGrpSpPr>
        <p:grpSpPr>
          <a:xfrm>
            <a:off x="3887171" y="2423112"/>
            <a:ext cx="808243" cy="1298510"/>
            <a:chOff x="1391142" y="2423112"/>
            <a:chExt cx="808243" cy="1298510"/>
          </a:xfrm>
        </p:grpSpPr>
        <p:pic>
          <p:nvPicPr>
            <p:cNvPr id="81" name="Picture 80">
              <a:extLst>
                <a:ext uri="{FF2B5EF4-FFF2-40B4-BE49-F238E27FC236}">
                  <a16:creationId xmlns:a16="http://schemas.microsoft.com/office/drawing/2014/main" id="{3F8FE730-64E0-4511-8FBA-8489B1A04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142" y="2423112"/>
              <a:ext cx="146311" cy="1298510"/>
            </a:xfrm>
            <a:prstGeom prst="rect">
              <a:avLst/>
            </a:prstGeom>
          </p:spPr>
        </p:pic>
        <p:pic>
          <p:nvPicPr>
            <p:cNvPr id="82" name="Picture 81">
              <a:extLst>
                <a:ext uri="{FF2B5EF4-FFF2-40B4-BE49-F238E27FC236}">
                  <a16:creationId xmlns:a16="http://schemas.microsoft.com/office/drawing/2014/main" id="{3E63DCD5-6F97-48AD-A8CE-F28A447C1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625" y="2423112"/>
              <a:ext cx="146311" cy="1298510"/>
            </a:xfrm>
            <a:prstGeom prst="rect">
              <a:avLst/>
            </a:prstGeom>
          </p:spPr>
        </p:pic>
        <p:pic>
          <p:nvPicPr>
            <p:cNvPr id="83" name="Picture 82">
              <a:extLst>
                <a:ext uri="{FF2B5EF4-FFF2-40B4-BE49-F238E27FC236}">
                  <a16:creationId xmlns:a16="http://schemas.microsoft.com/office/drawing/2014/main" id="{971C21EE-3033-4D33-BF08-EE914DB9D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108" y="2423112"/>
              <a:ext cx="146311" cy="1298510"/>
            </a:xfrm>
            <a:prstGeom prst="rect">
              <a:avLst/>
            </a:prstGeom>
          </p:spPr>
        </p:pic>
        <p:pic>
          <p:nvPicPr>
            <p:cNvPr id="84" name="Picture 83">
              <a:extLst>
                <a:ext uri="{FF2B5EF4-FFF2-40B4-BE49-F238E27FC236}">
                  <a16:creationId xmlns:a16="http://schemas.microsoft.com/office/drawing/2014/main" id="{09D7A4A9-B55A-4FB2-91FC-36E2B7A1B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591" y="2423112"/>
              <a:ext cx="146311" cy="1298510"/>
            </a:xfrm>
            <a:prstGeom prst="rect">
              <a:avLst/>
            </a:prstGeom>
          </p:spPr>
        </p:pic>
        <p:pic>
          <p:nvPicPr>
            <p:cNvPr id="85" name="Picture 84">
              <a:extLst>
                <a:ext uri="{FF2B5EF4-FFF2-40B4-BE49-F238E27FC236}">
                  <a16:creationId xmlns:a16="http://schemas.microsoft.com/office/drawing/2014/main" id="{E788C48A-770B-4EE5-BB0B-A31E89845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074" y="2423112"/>
              <a:ext cx="146311" cy="1298510"/>
            </a:xfrm>
            <a:prstGeom prst="rect">
              <a:avLst/>
            </a:prstGeom>
          </p:spPr>
        </p:pic>
      </p:grpSp>
      <p:grpSp>
        <p:nvGrpSpPr>
          <p:cNvPr id="86" name="Group 85">
            <a:extLst>
              <a:ext uri="{FF2B5EF4-FFF2-40B4-BE49-F238E27FC236}">
                <a16:creationId xmlns:a16="http://schemas.microsoft.com/office/drawing/2014/main" id="{9C6D99F2-6D86-4FCC-9CAB-9CC993A15518}"/>
              </a:ext>
            </a:extLst>
          </p:cNvPr>
          <p:cNvGrpSpPr/>
          <p:nvPr/>
        </p:nvGrpSpPr>
        <p:grpSpPr>
          <a:xfrm>
            <a:off x="4791671" y="2423112"/>
            <a:ext cx="477277" cy="1298510"/>
            <a:chOff x="2218557" y="2423112"/>
            <a:chExt cx="477277" cy="1298510"/>
          </a:xfrm>
        </p:grpSpPr>
        <p:pic>
          <p:nvPicPr>
            <p:cNvPr id="87" name="Picture 86">
              <a:extLst>
                <a:ext uri="{FF2B5EF4-FFF2-40B4-BE49-F238E27FC236}">
                  <a16:creationId xmlns:a16="http://schemas.microsoft.com/office/drawing/2014/main" id="{ECD002B1-F9C1-4715-A471-DD2F75CF0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557" y="2423112"/>
              <a:ext cx="146311" cy="1298510"/>
            </a:xfrm>
            <a:prstGeom prst="rect">
              <a:avLst/>
            </a:prstGeom>
          </p:spPr>
        </p:pic>
        <p:pic>
          <p:nvPicPr>
            <p:cNvPr id="88" name="Picture 87">
              <a:extLst>
                <a:ext uri="{FF2B5EF4-FFF2-40B4-BE49-F238E27FC236}">
                  <a16:creationId xmlns:a16="http://schemas.microsoft.com/office/drawing/2014/main" id="{4D1DF4CE-85CF-4921-B70B-FD2815E17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040" y="2423112"/>
              <a:ext cx="146311" cy="1298510"/>
            </a:xfrm>
            <a:prstGeom prst="rect">
              <a:avLst/>
            </a:prstGeom>
          </p:spPr>
        </p:pic>
        <p:pic>
          <p:nvPicPr>
            <p:cNvPr id="89" name="Picture 88">
              <a:extLst>
                <a:ext uri="{FF2B5EF4-FFF2-40B4-BE49-F238E27FC236}">
                  <a16:creationId xmlns:a16="http://schemas.microsoft.com/office/drawing/2014/main" id="{8120D330-D588-40E3-BBEA-15F05D20E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523" y="2423112"/>
              <a:ext cx="146311" cy="1298510"/>
            </a:xfrm>
            <a:prstGeom prst="rect">
              <a:avLst/>
            </a:prstGeom>
          </p:spPr>
        </p:pic>
      </p:grpSp>
      <p:grpSp>
        <p:nvGrpSpPr>
          <p:cNvPr id="90" name="Group 89">
            <a:extLst>
              <a:ext uri="{FF2B5EF4-FFF2-40B4-BE49-F238E27FC236}">
                <a16:creationId xmlns:a16="http://schemas.microsoft.com/office/drawing/2014/main" id="{76F1B850-312B-4BB6-9D4C-AA06EBF71EEE}"/>
              </a:ext>
            </a:extLst>
          </p:cNvPr>
          <p:cNvGrpSpPr/>
          <p:nvPr/>
        </p:nvGrpSpPr>
        <p:grpSpPr>
          <a:xfrm>
            <a:off x="5288120" y="2423112"/>
            <a:ext cx="311797" cy="1298510"/>
            <a:chOff x="2715006" y="2423112"/>
            <a:chExt cx="311797" cy="1298510"/>
          </a:xfrm>
        </p:grpSpPr>
        <p:pic>
          <p:nvPicPr>
            <p:cNvPr id="91" name="Picture 90">
              <a:extLst>
                <a:ext uri="{FF2B5EF4-FFF2-40B4-BE49-F238E27FC236}">
                  <a16:creationId xmlns:a16="http://schemas.microsoft.com/office/drawing/2014/main" id="{9AF928F8-0536-4E85-A318-2B967AA3A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92" name="Picture 91">
              <a:extLst>
                <a:ext uri="{FF2B5EF4-FFF2-40B4-BE49-F238E27FC236}">
                  <a16:creationId xmlns:a16="http://schemas.microsoft.com/office/drawing/2014/main" id="{F31691B3-C17D-4FA9-9FF2-7933BB7B6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93" name="Group 92">
            <a:extLst>
              <a:ext uri="{FF2B5EF4-FFF2-40B4-BE49-F238E27FC236}">
                <a16:creationId xmlns:a16="http://schemas.microsoft.com/office/drawing/2014/main" id="{497E56CB-D9B4-461D-847F-9DA22896B58E}"/>
              </a:ext>
            </a:extLst>
          </p:cNvPr>
          <p:cNvGrpSpPr/>
          <p:nvPr/>
        </p:nvGrpSpPr>
        <p:grpSpPr>
          <a:xfrm>
            <a:off x="5696174" y="2423112"/>
            <a:ext cx="311797" cy="1298510"/>
            <a:chOff x="2715006" y="2423112"/>
            <a:chExt cx="311797" cy="1298510"/>
          </a:xfrm>
        </p:grpSpPr>
        <p:pic>
          <p:nvPicPr>
            <p:cNvPr id="94" name="Picture 93">
              <a:extLst>
                <a:ext uri="{FF2B5EF4-FFF2-40B4-BE49-F238E27FC236}">
                  <a16:creationId xmlns:a16="http://schemas.microsoft.com/office/drawing/2014/main" id="{F9ED4243-8D7A-4B01-B0BC-DF03CE77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95" name="Picture 94">
              <a:extLst>
                <a:ext uri="{FF2B5EF4-FFF2-40B4-BE49-F238E27FC236}">
                  <a16:creationId xmlns:a16="http://schemas.microsoft.com/office/drawing/2014/main" id="{B5BD9B89-556A-467E-ABF9-D9A474880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sp>
        <p:nvSpPr>
          <p:cNvPr id="3" name="Title 2">
            <a:extLst>
              <a:ext uri="{FF2B5EF4-FFF2-40B4-BE49-F238E27FC236}">
                <a16:creationId xmlns:a16="http://schemas.microsoft.com/office/drawing/2014/main" id="{06BC0CB8-A11F-4E9A-9DE6-EB9C53D04C56}"/>
              </a:ext>
            </a:extLst>
          </p:cNvPr>
          <p:cNvSpPr>
            <a:spLocks noGrp="1"/>
          </p:cNvSpPr>
          <p:nvPr>
            <p:ph type="title"/>
          </p:nvPr>
        </p:nvSpPr>
        <p:spPr/>
        <p:txBody>
          <a:bodyPr/>
          <a:lstStyle/>
          <a:p>
            <a:r>
              <a:rPr lang="en-GB" dirty="0"/>
              <a:t>3AS-2 Columnar addition and subtraction</a:t>
            </a:r>
          </a:p>
        </p:txBody>
      </p:sp>
      <p:pic>
        <p:nvPicPr>
          <p:cNvPr id="7" name="Picture 6">
            <a:extLst>
              <a:ext uri="{FF2B5EF4-FFF2-40B4-BE49-F238E27FC236}">
                <a16:creationId xmlns:a16="http://schemas.microsoft.com/office/drawing/2014/main" id="{56BB781A-1CB1-493C-9EE9-5AD03AC44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13" y="2423111"/>
            <a:ext cx="1298509" cy="1298509"/>
          </a:xfrm>
          <a:prstGeom prst="rect">
            <a:avLst/>
          </a:prstGeom>
        </p:spPr>
      </p:pic>
      <p:pic>
        <p:nvPicPr>
          <p:cNvPr id="54" name="Picture 53">
            <a:extLst>
              <a:ext uri="{FF2B5EF4-FFF2-40B4-BE49-F238E27FC236}">
                <a16:creationId xmlns:a16="http://schemas.microsoft.com/office/drawing/2014/main" id="{E3FAF07C-946F-4041-AE12-98E3FEE9E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832" y="2423112"/>
            <a:ext cx="1298508" cy="1298508"/>
          </a:xfrm>
          <a:prstGeom prst="rect">
            <a:avLst/>
          </a:prstGeom>
        </p:spPr>
      </p:pic>
      <p:grpSp>
        <p:nvGrpSpPr>
          <p:cNvPr id="20" name="Group 19">
            <a:extLst>
              <a:ext uri="{FF2B5EF4-FFF2-40B4-BE49-F238E27FC236}">
                <a16:creationId xmlns:a16="http://schemas.microsoft.com/office/drawing/2014/main" id="{DA13C53B-FD3E-4E5B-B281-BB4FA920575B}"/>
              </a:ext>
            </a:extLst>
          </p:cNvPr>
          <p:cNvGrpSpPr/>
          <p:nvPr/>
        </p:nvGrpSpPr>
        <p:grpSpPr>
          <a:xfrm>
            <a:off x="7721165" y="2613081"/>
            <a:ext cx="146311" cy="336279"/>
            <a:chOff x="7020544" y="2613080"/>
            <a:chExt cx="146311" cy="336279"/>
          </a:xfrm>
        </p:grpSpPr>
        <p:pic>
          <p:nvPicPr>
            <p:cNvPr id="50" name="Picture 49">
              <a:extLst>
                <a:ext uri="{FF2B5EF4-FFF2-40B4-BE49-F238E27FC236}">
                  <a16:creationId xmlns:a16="http://schemas.microsoft.com/office/drawing/2014/main" id="{5CFDFDE0-82FF-487D-9242-A893CEA5DB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44" y="2613080"/>
              <a:ext cx="146311" cy="146311"/>
            </a:xfrm>
            <a:prstGeom prst="rect">
              <a:avLst/>
            </a:prstGeom>
          </p:spPr>
        </p:pic>
        <p:pic>
          <p:nvPicPr>
            <p:cNvPr id="51" name="Picture 50">
              <a:extLst>
                <a:ext uri="{FF2B5EF4-FFF2-40B4-BE49-F238E27FC236}">
                  <a16:creationId xmlns:a16="http://schemas.microsoft.com/office/drawing/2014/main" id="{B65169AA-F092-4509-B64A-AD57B8915C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44" y="2803048"/>
              <a:ext cx="146311" cy="146311"/>
            </a:xfrm>
            <a:prstGeom prst="rect">
              <a:avLst/>
            </a:prstGeom>
          </p:spPr>
        </p:pic>
      </p:grpSp>
      <p:pic>
        <p:nvPicPr>
          <p:cNvPr id="57" name="Picture 56">
            <a:extLst>
              <a:ext uri="{FF2B5EF4-FFF2-40B4-BE49-F238E27FC236}">
                <a16:creationId xmlns:a16="http://schemas.microsoft.com/office/drawing/2014/main" id="{975F5963-5CC0-480E-B819-D28CDE8F19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1165" y="2423113"/>
            <a:ext cx="146311" cy="146311"/>
          </a:xfrm>
          <a:prstGeom prst="rect">
            <a:avLst/>
          </a:prstGeom>
        </p:spPr>
      </p:pic>
      <p:grpSp>
        <p:nvGrpSpPr>
          <p:cNvPr id="14" name="Group 13">
            <a:extLst>
              <a:ext uri="{FF2B5EF4-FFF2-40B4-BE49-F238E27FC236}">
                <a16:creationId xmlns:a16="http://schemas.microsoft.com/office/drawing/2014/main" id="{BBA544B1-29E3-4B6C-8089-109036EE1240}"/>
              </a:ext>
            </a:extLst>
          </p:cNvPr>
          <p:cNvGrpSpPr/>
          <p:nvPr/>
        </p:nvGrpSpPr>
        <p:grpSpPr>
          <a:xfrm>
            <a:off x="1763571" y="2423112"/>
            <a:ext cx="808243" cy="1298510"/>
            <a:chOff x="1391142" y="2423112"/>
            <a:chExt cx="808243" cy="1298510"/>
          </a:xfrm>
        </p:grpSpPr>
        <p:pic>
          <p:nvPicPr>
            <p:cNvPr id="59" name="Picture 58">
              <a:extLst>
                <a:ext uri="{FF2B5EF4-FFF2-40B4-BE49-F238E27FC236}">
                  <a16:creationId xmlns:a16="http://schemas.microsoft.com/office/drawing/2014/main" id="{6AC3B46F-4BED-4D18-9E93-709F2ADFB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142" y="2423112"/>
              <a:ext cx="146311" cy="1298510"/>
            </a:xfrm>
            <a:prstGeom prst="rect">
              <a:avLst/>
            </a:prstGeom>
          </p:spPr>
        </p:pic>
        <p:pic>
          <p:nvPicPr>
            <p:cNvPr id="60" name="Picture 59">
              <a:extLst>
                <a:ext uri="{FF2B5EF4-FFF2-40B4-BE49-F238E27FC236}">
                  <a16:creationId xmlns:a16="http://schemas.microsoft.com/office/drawing/2014/main" id="{64773C94-ECEB-4AE3-BC68-D2D98DD61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625" y="2423112"/>
              <a:ext cx="146311" cy="1298510"/>
            </a:xfrm>
            <a:prstGeom prst="rect">
              <a:avLst/>
            </a:prstGeom>
          </p:spPr>
        </p:pic>
        <p:pic>
          <p:nvPicPr>
            <p:cNvPr id="61" name="Picture 60">
              <a:extLst>
                <a:ext uri="{FF2B5EF4-FFF2-40B4-BE49-F238E27FC236}">
                  <a16:creationId xmlns:a16="http://schemas.microsoft.com/office/drawing/2014/main" id="{6AF4B61C-966F-4A74-8C84-D8272C484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108" y="2423112"/>
              <a:ext cx="146311" cy="1298510"/>
            </a:xfrm>
            <a:prstGeom prst="rect">
              <a:avLst/>
            </a:prstGeom>
          </p:spPr>
        </p:pic>
        <p:pic>
          <p:nvPicPr>
            <p:cNvPr id="62" name="Picture 61">
              <a:extLst>
                <a:ext uri="{FF2B5EF4-FFF2-40B4-BE49-F238E27FC236}">
                  <a16:creationId xmlns:a16="http://schemas.microsoft.com/office/drawing/2014/main" id="{93E3071A-2469-496B-8B6A-C567CE934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591" y="2423112"/>
              <a:ext cx="146311" cy="1298510"/>
            </a:xfrm>
            <a:prstGeom prst="rect">
              <a:avLst/>
            </a:prstGeom>
          </p:spPr>
        </p:pic>
        <p:pic>
          <p:nvPicPr>
            <p:cNvPr id="63" name="Picture 62">
              <a:extLst>
                <a:ext uri="{FF2B5EF4-FFF2-40B4-BE49-F238E27FC236}">
                  <a16:creationId xmlns:a16="http://schemas.microsoft.com/office/drawing/2014/main" id="{A3EE2497-1669-461D-AFE4-4C628CEFA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074" y="2423112"/>
              <a:ext cx="146311" cy="1298510"/>
            </a:xfrm>
            <a:prstGeom prst="rect">
              <a:avLst/>
            </a:prstGeom>
          </p:spPr>
        </p:pic>
      </p:grpSp>
      <p:grpSp>
        <p:nvGrpSpPr>
          <p:cNvPr id="15" name="Group 14">
            <a:extLst>
              <a:ext uri="{FF2B5EF4-FFF2-40B4-BE49-F238E27FC236}">
                <a16:creationId xmlns:a16="http://schemas.microsoft.com/office/drawing/2014/main" id="{91DCB742-5B7E-47D6-8AAF-2FBA9D9E7049}"/>
              </a:ext>
            </a:extLst>
          </p:cNvPr>
          <p:cNvGrpSpPr/>
          <p:nvPr/>
        </p:nvGrpSpPr>
        <p:grpSpPr>
          <a:xfrm>
            <a:off x="2590986" y="2423112"/>
            <a:ext cx="477277" cy="1298510"/>
            <a:chOff x="2218557" y="2423112"/>
            <a:chExt cx="477277" cy="1298510"/>
          </a:xfrm>
        </p:grpSpPr>
        <p:pic>
          <p:nvPicPr>
            <p:cNvPr id="64" name="Picture 63">
              <a:extLst>
                <a:ext uri="{FF2B5EF4-FFF2-40B4-BE49-F238E27FC236}">
                  <a16:creationId xmlns:a16="http://schemas.microsoft.com/office/drawing/2014/main" id="{927DB350-4FF9-48DD-9432-31EACF937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557" y="2423112"/>
              <a:ext cx="146311" cy="1298510"/>
            </a:xfrm>
            <a:prstGeom prst="rect">
              <a:avLst/>
            </a:prstGeom>
          </p:spPr>
        </p:pic>
        <p:pic>
          <p:nvPicPr>
            <p:cNvPr id="65" name="Picture 64">
              <a:extLst>
                <a:ext uri="{FF2B5EF4-FFF2-40B4-BE49-F238E27FC236}">
                  <a16:creationId xmlns:a16="http://schemas.microsoft.com/office/drawing/2014/main" id="{6FA708F5-030D-4B00-B1C1-AE9CA5541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040" y="2423112"/>
              <a:ext cx="146311" cy="1298510"/>
            </a:xfrm>
            <a:prstGeom prst="rect">
              <a:avLst/>
            </a:prstGeom>
          </p:spPr>
        </p:pic>
        <p:pic>
          <p:nvPicPr>
            <p:cNvPr id="66" name="Picture 65">
              <a:extLst>
                <a:ext uri="{FF2B5EF4-FFF2-40B4-BE49-F238E27FC236}">
                  <a16:creationId xmlns:a16="http://schemas.microsoft.com/office/drawing/2014/main" id="{BFF99059-F138-4C1B-AC9A-B1FB9785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523" y="2423112"/>
              <a:ext cx="146311" cy="1298510"/>
            </a:xfrm>
            <a:prstGeom prst="rect">
              <a:avLst/>
            </a:prstGeom>
          </p:spPr>
        </p:pic>
      </p:grpSp>
      <p:grpSp>
        <p:nvGrpSpPr>
          <p:cNvPr id="16" name="Group 15">
            <a:extLst>
              <a:ext uri="{FF2B5EF4-FFF2-40B4-BE49-F238E27FC236}">
                <a16:creationId xmlns:a16="http://schemas.microsoft.com/office/drawing/2014/main" id="{3050B5CE-CD2C-46AE-BB18-2B49CECDBCDA}"/>
              </a:ext>
            </a:extLst>
          </p:cNvPr>
          <p:cNvGrpSpPr/>
          <p:nvPr/>
        </p:nvGrpSpPr>
        <p:grpSpPr>
          <a:xfrm>
            <a:off x="3087435" y="2423112"/>
            <a:ext cx="311797" cy="1298510"/>
            <a:chOff x="2715006" y="2423112"/>
            <a:chExt cx="311797" cy="1298510"/>
          </a:xfrm>
        </p:grpSpPr>
        <p:pic>
          <p:nvPicPr>
            <p:cNvPr id="67" name="Picture 66">
              <a:extLst>
                <a:ext uri="{FF2B5EF4-FFF2-40B4-BE49-F238E27FC236}">
                  <a16:creationId xmlns:a16="http://schemas.microsoft.com/office/drawing/2014/main" id="{8AAC3BB0-B2BF-4BCC-9A17-8051240B7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68" name="Picture 67">
              <a:extLst>
                <a:ext uri="{FF2B5EF4-FFF2-40B4-BE49-F238E27FC236}">
                  <a16:creationId xmlns:a16="http://schemas.microsoft.com/office/drawing/2014/main" id="{3094B5ED-4795-4861-9872-57753A67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76" name="Group 75">
            <a:extLst>
              <a:ext uri="{FF2B5EF4-FFF2-40B4-BE49-F238E27FC236}">
                <a16:creationId xmlns:a16="http://schemas.microsoft.com/office/drawing/2014/main" id="{F9990ACF-A867-410E-804A-9F5B684DC624}"/>
              </a:ext>
            </a:extLst>
          </p:cNvPr>
          <p:cNvGrpSpPr/>
          <p:nvPr/>
        </p:nvGrpSpPr>
        <p:grpSpPr>
          <a:xfrm>
            <a:off x="4794524" y="2423112"/>
            <a:ext cx="311797" cy="1298510"/>
            <a:chOff x="2715006" y="2423112"/>
            <a:chExt cx="311797" cy="1298510"/>
          </a:xfrm>
        </p:grpSpPr>
        <p:pic>
          <p:nvPicPr>
            <p:cNvPr id="77" name="Picture 76">
              <a:extLst>
                <a:ext uri="{FF2B5EF4-FFF2-40B4-BE49-F238E27FC236}">
                  <a16:creationId xmlns:a16="http://schemas.microsoft.com/office/drawing/2014/main" id="{22CBC3A5-5D1B-47D6-8C38-D159E1059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78" name="Picture 77">
              <a:extLst>
                <a:ext uri="{FF2B5EF4-FFF2-40B4-BE49-F238E27FC236}">
                  <a16:creationId xmlns:a16="http://schemas.microsoft.com/office/drawing/2014/main" id="{7DB7AFD0-5E32-4EBC-940F-B53A8EB69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21" name="Group 20">
            <a:extLst>
              <a:ext uri="{FF2B5EF4-FFF2-40B4-BE49-F238E27FC236}">
                <a16:creationId xmlns:a16="http://schemas.microsoft.com/office/drawing/2014/main" id="{E32B6B2C-A027-40E6-B85F-19A813458B31}"/>
              </a:ext>
            </a:extLst>
          </p:cNvPr>
          <p:cNvGrpSpPr/>
          <p:nvPr/>
        </p:nvGrpSpPr>
        <p:grpSpPr>
          <a:xfrm>
            <a:off x="4636215" y="4933995"/>
            <a:ext cx="642769" cy="1298510"/>
            <a:chOff x="2490739" y="4966287"/>
            <a:chExt cx="642769" cy="1298510"/>
          </a:xfrm>
        </p:grpSpPr>
        <p:grpSp>
          <p:nvGrpSpPr>
            <p:cNvPr id="99" name="Group 98">
              <a:extLst>
                <a:ext uri="{FF2B5EF4-FFF2-40B4-BE49-F238E27FC236}">
                  <a16:creationId xmlns:a16="http://schemas.microsoft.com/office/drawing/2014/main" id="{ED144F8B-DEF2-4D8F-A5C8-24F96557DCC9}"/>
                </a:ext>
              </a:extLst>
            </p:cNvPr>
            <p:cNvGrpSpPr/>
            <p:nvPr/>
          </p:nvGrpSpPr>
          <p:grpSpPr>
            <a:xfrm>
              <a:off x="2490739" y="4966287"/>
              <a:ext cx="311797" cy="1298510"/>
              <a:chOff x="2715006" y="2423112"/>
              <a:chExt cx="311797" cy="1298510"/>
            </a:xfrm>
          </p:grpSpPr>
          <p:pic>
            <p:nvPicPr>
              <p:cNvPr id="100" name="Picture 99">
                <a:extLst>
                  <a:ext uri="{FF2B5EF4-FFF2-40B4-BE49-F238E27FC236}">
                    <a16:creationId xmlns:a16="http://schemas.microsoft.com/office/drawing/2014/main" id="{CBAC92AE-A429-42DC-A25E-408729D1E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101" name="Picture 100">
                <a:extLst>
                  <a:ext uri="{FF2B5EF4-FFF2-40B4-BE49-F238E27FC236}">
                    <a16:creationId xmlns:a16="http://schemas.microsoft.com/office/drawing/2014/main" id="{E38993C9-83CA-4C73-9DE3-50EF869B3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nvGrpSpPr>
            <p:cNvPr id="105" name="Group 104">
              <a:extLst>
                <a:ext uri="{FF2B5EF4-FFF2-40B4-BE49-F238E27FC236}">
                  <a16:creationId xmlns:a16="http://schemas.microsoft.com/office/drawing/2014/main" id="{F71DA7BF-2FF6-4DA6-BAC6-AE3AB1B4552D}"/>
                </a:ext>
              </a:extLst>
            </p:cNvPr>
            <p:cNvGrpSpPr/>
            <p:nvPr/>
          </p:nvGrpSpPr>
          <p:grpSpPr>
            <a:xfrm>
              <a:off x="2821711" y="4966287"/>
              <a:ext cx="311797" cy="1298510"/>
              <a:chOff x="2715006" y="2423112"/>
              <a:chExt cx="311797" cy="1298510"/>
            </a:xfrm>
          </p:grpSpPr>
          <p:pic>
            <p:nvPicPr>
              <p:cNvPr id="106" name="Picture 105">
                <a:extLst>
                  <a:ext uri="{FF2B5EF4-FFF2-40B4-BE49-F238E27FC236}">
                    <a16:creationId xmlns:a16="http://schemas.microsoft.com/office/drawing/2014/main" id="{5C698B02-588B-43C5-ADFD-AAEA75237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006" y="2423112"/>
                <a:ext cx="146311" cy="1298510"/>
              </a:xfrm>
              <a:prstGeom prst="rect">
                <a:avLst/>
              </a:prstGeom>
            </p:spPr>
          </p:pic>
          <p:pic>
            <p:nvPicPr>
              <p:cNvPr id="107" name="Picture 106">
                <a:extLst>
                  <a:ext uri="{FF2B5EF4-FFF2-40B4-BE49-F238E27FC236}">
                    <a16:creationId xmlns:a16="http://schemas.microsoft.com/office/drawing/2014/main" id="{4EFF296E-18B1-4BE4-AA4D-21039D8C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492" y="2423112"/>
                <a:ext cx="146311" cy="1298510"/>
              </a:xfrm>
              <a:prstGeom prst="rect">
                <a:avLst/>
              </a:prstGeom>
            </p:spPr>
          </p:pic>
        </p:grpSp>
      </p:grpSp>
      <p:graphicFrame>
        <p:nvGraphicFramePr>
          <p:cNvPr id="110" name="Table 109">
            <a:extLst>
              <a:ext uri="{FF2B5EF4-FFF2-40B4-BE49-F238E27FC236}">
                <a16:creationId xmlns:a16="http://schemas.microsoft.com/office/drawing/2014/main" id="{2FCD6C09-1CD0-40C1-AAE2-E161CDC008DF}"/>
              </a:ext>
            </a:extLst>
          </p:cNvPr>
          <p:cNvGraphicFramePr>
            <a:graphicFrameLocks noGrp="1"/>
          </p:cNvGraphicFramePr>
          <p:nvPr/>
        </p:nvGraphicFramePr>
        <p:xfrm>
          <a:off x="9931980" y="2569424"/>
          <a:ext cx="1448088" cy="1445848"/>
        </p:xfrm>
        <a:graphic>
          <a:graphicData uri="http://schemas.openxmlformats.org/drawingml/2006/table">
            <a:tbl>
              <a:tblPr firstRow="1" bandRow="1">
                <a:tableStyleId>{5C22544A-7EE6-4342-B048-85BDC9FD1C3A}</a:tableStyleId>
              </a:tblPr>
              <a:tblGrid>
                <a:gridCol w="482696">
                  <a:extLst>
                    <a:ext uri="{9D8B030D-6E8A-4147-A177-3AD203B41FA5}">
                      <a16:colId xmlns:a16="http://schemas.microsoft.com/office/drawing/2014/main" val="853731474"/>
                    </a:ext>
                  </a:extLst>
                </a:gridCol>
                <a:gridCol w="482696">
                  <a:extLst>
                    <a:ext uri="{9D8B030D-6E8A-4147-A177-3AD203B41FA5}">
                      <a16:colId xmlns:a16="http://schemas.microsoft.com/office/drawing/2014/main" val="3923614691"/>
                    </a:ext>
                  </a:extLst>
                </a:gridCol>
                <a:gridCol w="482696">
                  <a:extLst>
                    <a:ext uri="{9D8B030D-6E8A-4147-A177-3AD203B41FA5}">
                      <a16:colId xmlns:a16="http://schemas.microsoft.com/office/drawing/2014/main" val="3268573237"/>
                    </a:ext>
                  </a:extLst>
                </a:gridCol>
              </a:tblGrid>
              <a:tr h="260155">
                <a:tc>
                  <a:txBody>
                    <a:bodyPr/>
                    <a:lstStyle/>
                    <a:p>
                      <a:pPr algn="ctr"/>
                      <a:endParaRPr lang="en-GB" sz="1200" b="0" dirty="0">
                        <a:solidFill>
                          <a:schemeClr val="tx1">
                            <a:lumMod val="50000"/>
                            <a:lumOff val="50000"/>
                          </a:schemeClr>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lumMod val="50000"/>
                            <a:lumOff val="50000"/>
                          </a:schemeClr>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0" dirty="0">
                        <a:solidFill>
                          <a:schemeClr val="tx1">
                            <a:lumMod val="50000"/>
                            <a:lumOff val="50000"/>
                          </a:schemeClr>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82024"/>
                  </a:ext>
                </a:extLst>
              </a:tr>
              <a:tr h="395231">
                <a:tc>
                  <a:txBody>
                    <a:bodyPr/>
                    <a:lstStyle/>
                    <a:p>
                      <a:pPr algn="ctr"/>
                      <a:r>
                        <a:rPr lang="en-GB" sz="1800" dirty="0">
                          <a:latin typeface="+mj-lt"/>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mj-lt"/>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mj-lt"/>
                        </a:rPr>
                        <a:t>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118995"/>
                  </a:ext>
                </a:extLst>
              </a:tr>
              <a:tr h="395231">
                <a:tc>
                  <a:txBody>
                    <a:bodyPr/>
                    <a:lstStyle/>
                    <a:p>
                      <a:pPr algn="ctr"/>
                      <a:r>
                        <a:rPr lang="en-GB" sz="1800" dirty="0">
                          <a:latin typeface="+mj-lt"/>
                        </a:rPr>
                        <a:t>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mj-lt"/>
                        </a:rPr>
                        <a:t>4</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mj-lt"/>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675705"/>
                  </a:ext>
                </a:extLst>
              </a:tr>
              <a:tr h="395231">
                <a:tc>
                  <a:txBody>
                    <a:bodyPr/>
                    <a:lstStyle/>
                    <a:p>
                      <a:pPr algn="ctr"/>
                      <a:endParaRPr lang="en-GB" sz="1800" dirty="0">
                        <a:solidFill>
                          <a:srgbClr val="FF0000"/>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solidFill>
                          <a:srgbClr val="FF0000"/>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solidFill>
                          <a:srgbClr val="FF0000"/>
                        </a:solidFill>
                        <a:latin typeface="+mj-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700122"/>
                  </a:ext>
                </a:extLst>
              </a:tr>
            </a:tbl>
          </a:graphicData>
        </a:graphic>
      </p:graphicFrame>
      <p:sp>
        <p:nvSpPr>
          <p:cNvPr id="111" name="TextBox 110">
            <a:extLst>
              <a:ext uri="{FF2B5EF4-FFF2-40B4-BE49-F238E27FC236}">
                <a16:creationId xmlns:a16="http://schemas.microsoft.com/office/drawing/2014/main" id="{6EF0CEC8-FAA8-4822-9986-E2E67BB5A956}"/>
              </a:ext>
            </a:extLst>
          </p:cNvPr>
          <p:cNvSpPr txBox="1"/>
          <p:nvPr/>
        </p:nvSpPr>
        <p:spPr bwMode="auto">
          <a:xfrm>
            <a:off x="10017035" y="3601955"/>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0</a:t>
            </a:r>
          </a:p>
        </p:txBody>
      </p:sp>
      <p:sp>
        <p:nvSpPr>
          <p:cNvPr id="112" name="TextBox 111">
            <a:extLst>
              <a:ext uri="{FF2B5EF4-FFF2-40B4-BE49-F238E27FC236}">
                <a16:creationId xmlns:a16="http://schemas.microsoft.com/office/drawing/2014/main" id="{E878AAAD-AF56-4362-BE06-845E43835F75}"/>
              </a:ext>
            </a:extLst>
          </p:cNvPr>
          <p:cNvSpPr txBox="1"/>
          <p:nvPr/>
        </p:nvSpPr>
        <p:spPr bwMode="auto">
          <a:xfrm>
            <a:off x="10498124" y="3601955"/>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a:t>
            </a:r>
          </a:p>
        </p:txBody>
      </p:sp>
      <p:sp>
        <p:nvSpPr>
          <p:cNvPr id="113" name="TextBox 112">
            <a:extLst>
              <a:ext uri="{FF2B5EF4-FFF2-40B4-BE49-F238E27FC236}">
                <a16:creationId xmlns:a16="http://schemas.microsoft.com/office/drawing/2014/main" id="{0B4D6AA4-7722-45B0-91C0-79286A22C9EA}"/>
              </a:ext>
            </a:extLst>
          </p:cNvPr>
          <p:cNvSpPr txBox="1"/>
          <p:nvPr/>
        </p:nvSpPr>
        <p:spPr bwMode="auto">
          <a:xfrm>
            <a:off x="10983750" y="3601955"/>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a:t>
            </a:r>
          </a:p>
        </p:txBody>
      </p:sp>
      <p:sp>
        <p:nvSpPr>
          <p:cNvPr id="114" name="TextBox 113">
            <a:extLst>
              <a:ext uri="{FF2B5EF4-FFF2-40B4-BE49-F238E27FC236}">
                <a16:creationId xmlns:a16="http://schemas.microsoft.com/office/drawing/2014/main" id="{E43AB1B4-5BC4-4FA7-92AB-AA4FCE6ADB07}"/>
              </a:ext>
            </a:extLst>
          </p:cNvPr>
          <p:cNvSpPr txBox="1"/>
          <p:nvPr/>
        </p:nvSpPr>
        <p:spPr bwMode="auto">
          <a:xfrm>
            <a:off x="9617203" y="3250141"/>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a:ea typeface="Myriad Pro Semibold" charset="0"/>
                <a:cs typeface="Arial" panose="020B0604020202020204" pitchFamily="34" charset="0"/>
              </a:rPr>
              <a:t>−</a:t>
            </a:r>
            <a:endParaRPr kumimoji="0" lang="en-GB" sz="1800" b="0" i="0" u="none" strike="noStrike" kern="1200" cap="none" spc="0" normalizeH="0" baseline="0" noProof="0" dirty="0">
              <a:ln>
                <a:noFill/>
              </a:ln>
              <a:solidFill>
                <a:srgbClr val="000000"/>
              </a:solidFill>
              <a:effectLst/>
              <a:uLnTx/>
              <a:uFillTx/>
              <a:latin typeface="Arial"/>
              <a:ea typeface="Myriad Pro Semibold" charset="0"/>
              <a:cs typeface="Myriad Pro Semibold" charset="0"/>
            </a:endParaRPr>
          </a:p>
        </p:txBody>
      </p:sp>
      <p:sp>
        <p:nvSpPr>
          <p:cNvPr id="115" name="TextBox 114">
            <a:extLst>
              <a:ext uri="{FF2B5EF4-FFF2-40B4-BE49-F238E27FC236}">
                <a16:creationId xmlns:a16="http://schemas.microsoft.com/office/drawing/2014/main" id="{40D96773-A1DC-4934-BB52-DC2715264DD3}"/>
              </a:ext>
            </a:extLst>
          </p:cNvPr>
          <p:cNvSpPr txBox="1"/>
          <p:nvPr/>
        </p:nvSpPr>
        <p:spPr bwMode="auto">
          <a:xfrm>
            <a:off x="10149231" y="2784772"/>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FF1812"/>
                </a:solidFill>
                <a:effectLst/>
                <a:uLnTx/>
                <a:uFillTx/>
                <a:latin typeface="Arial"/>
                <a:ea typeface="Myriad Pro Semibold" charset="0"/>
                <a:cs typeface="Myriad Pro Semibold" charset="0"/>
              </a:rPr>
              <a:t>1</a:t>
            </a:r>
          </a:p>
        </p:txBody>
      </p:sp>
      <p:sp>
        <p:nvSpPr>
          <p:cNvPr id="116" name="TextBox 115">
            <a:extLst>
              <a:ext uri="{FF2B5EF4-FFF2-40B4-BE49-F238E27FC236}">
                <a16:creationId xmlns:a16="http://schemas.microsoft.com/office/drawing/2014/main" id="{7103BF00-5239-47C1-B676-3BC5062DA38E}"/>
              </a:ext>
            </a:extLst>
          </p:cNvPr>
          <p:cNvSpPr txBox="1"/>
          <p:nvPr/>
        </p:nvSpPr>
        <p:spPr bwMode="auto">
          <a:xfrm>
            <a:off x="10371244" y="2828142"/>
            <a:ext cx="3147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FF1812"/>
                </a:solidFill>
                <a:effectLst/>
                <a:uLnTx/>
                <a:uFillTx/>
                <a:latin typeface="Arial"/>
                <a:ea typeface="Myriad Pro Semibold" charset="0"/>
                <a:cs typeface="Myriad Pro Semibold" charset="0"/>
              </a:rPr>
              <a:t>1</a:t>
            </a:r>
          </a:p>
        </p:txBody>
      </p:sp>
      <p:cxnSp>
        <p:nvCxnSpPr>
          <p:cNvPr id="117" name="Straight Connector 116">
            <a:extLst>
              <a:ext uri="{FF2B5EF4-FFF2-40B4-BE49-F238E27FC236}">
                <a16:creationId xmlns:a16="http://schemas.microsoft.com/office/drawing/2014/main" id="{30E77E6E-38E5-4698-AF34-AE450A3920AB}"/>
              </a:ext>
            </a:extLst>
          </p:cNvPr>
          <p:cNvCxnSpPr>
            <a:cxnSpLocks/>
          </p:cNvCxnSpPr>
          <p:nvPr/>
        </p:nvCxnSpPr>
        <p:spPr bwMode="auto">
          <a:xfrm rot="13500000" flipH="1">
            <a:off x="10167159" y="2877063"/>
            <a:ext cx="0" cy="270000"/>
          </a:xfrm>
          <a:prstGeom prst="line">
            <a:avLst/>
          </a:prstGeom>
          <a:noFill/>
          <a:ln w="28575" cap="flat" cmpd="sng" algn="ctr">
            <a:solidFill>
              <a:srgbClr val="FF181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18" name="Table 117">
            <a:extLst>
              <a:ext uri="{FF2B5EF4-FFF2-40B4-BE49-F238E27FC236}">
                <a16:creationId xmlns:a16="http://schemas.microsoft.com/office/drawing/2014/main" id="{55814E6E-C43F-412B-89E8-D58AF5C4ECCD}"/>
              </a:ext>
            </a:extLst>
          </p:cNvPr>
          <p:cNvGraphicFramePr>
            <a:graphicFrameLocks noGrp="1"/>
          </p:cNvGraphicFramePr>
          <p:nvPr/>
        </p:nvGraphicFramePr>
        <p:xfrm>
          <a:off x="9959034" y="3618311"/>
          <a:ext cx="1428750" cy="297180"/>
        </p:xfrm>
        <a:graphic>
          <a:graphicData uri="http://schemas.openxmlformats.org/drawingml/2006/table">
            <a:tbl>
              <a:tblPr/>
              <a:tblGrid>
                <a:gridCol w="1428750">
                  <a:extLst>
                    <a:ext uri="{9D8B030D-6E8A-4147-A177-3AD203B41FA5}">
                      <a16:colId xmlns:a16="http://schemas.microsoft.com/office/drawing/2014/main" val="3078228086"/>
                    </a:ext>
                  </a:extLst>
                </a:gridCol>
              </a:tblGrid>
              <a:tr h="0">
                <a:tc>
                  <a:txBody>
                    <a:bodyPr/>
                    <a:lstStyle/>
                    <a:p>
                      <a:endParaRPr lang="en-GB" dirty="0"/>
                    </a:p>
                  </a:txBody>
                  <a:tcP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4008955"/>
                  </a:ext>
                </a:extLst>
              </a:tr>
            </a:tbl>
          </a:graphicData>
        </a:graphic>
      </p:graphicFrame>
    </p:spTree>
    <p:extLst>
      <p:ext uri="{BB962C8B-B14F-4D97-AF65-F5344CB8AC3E}">
        <p14:creationId xmlns:p14="http://schemas.microsoft.com/office/powerpoint/2010/main" val="59523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4.44444E-6 L -2.91667E-6 0.33981 " pathEditMode="relative" rAng="0" ptsTypes="AA">
                                      <p:cBhvr>
                                        <p:cTn id="6" dur="2000" fill="hold"/>
                                        <p:tgtEl>
                                          <p:spTgt spid="20"/>
                                        </p:tgtEl>
                                        <p:attrNameLst>
                                          <p:attrName>ppt_x</p:attrName>
                                          <p:attrName>ppt_y</p:attrName>
                                        </p:attrNameLst>
                                      </p:cBhvr>
                                      <p:rCtr x="0" y="1699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500"/>
                                        <p:tgtEl>
                                          <p:spTgt spid="1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16667E-7 3.33333E-6 L 0.07396 3.33333E-6 " pathEditMode="relative" rAng="0" ptsTypes="AA">
                                      <p:cBhvr>
                                        <p:cTn id="30" dur="2000" fill="hold"/>
                                        <p:tgtEl>
                                          <p:spTgt spid="76"/>
                                        </p:tgtEl>
                                        <p:attrNameLst>
                                          <p:attrName>ppt_x</p:attrName>
                                          <p:attrName>ppt_y</p:attrName>
                                        </p:attrNameLst>
                                      </p:cBhvr>
                                      <p:rCtr x="3698" y="0"/>
                                    </p:animMotion>
                                  </p:childTnLst>
                                </p:cTn>
                              </p:par>
                              <p:par>
                                <p:cTn id="31" presetID="63" presetClass="path" presetSubtype="0" accel="50000" fill="hold" nodeType="withEffect">
                                  <p:stCondLst>
                                    <p:cond delay="0"/>
                                  </p:stCondLst>
                                  <p:childTnLst>
                                    <p:animMotion origin="layout" path="M 4.375E-6 3.33333E-6 L 0.18046 3.33333E-6 " pathEditMode="relative" rAng="0" ptsTypes="AA">
                                      <p:cBhvr>
                                        <p:cTn id="32" dur="2000" fill="hold"/>
                                        <p:tgtEl>
                                          <p:spTgt spid="16"/>
                                        </p:tgtEl>
                                        <p:attrNameLst>
                                          <p:attrName>ppt_x</p:attrName>
                                          <p:attrName>ppt_y</p:attrName>
                                        </p:attrNameLst>
                                      </p:cBhvr>
                                      <p:rCtr x="9023" y="0"/>
                                    </p:animMotion>
                                  </p:childTnLst>
                                </p:cTn>
                              </p:par>
                              <p:par>
                                <p:cTn id="33" presetID="63" presetClass="path" presetSubtype="0" accel="50000" fill="hold" nodeType="withEffect">
                                  <p:stCondLst>
                                    <p:cond delay="0"/>
                                  </p:stCondLst>
                                  <p:childTnLst>
                                    <p:animMotion origin="layout" path="M -1.25E-6 3.33333E-6 L 0.17396 3.33333E-6 " pathEditMode="relative" rAng="0" ptsTypes="AA">
                                      <p:cBhvr>
                                        <p:cTn id="34" dur="2000" fill="hold"/>
                                        <p:tgtEl>
                                          <p:spTgt spid="15"/>
                                        </p:tgtEl>
                                        <p:attrNameLst>
                                          <p:attrName>ppt_x</p:attrName>
                                          <p:attrName>ppt_y</p:attrName>
                                        </p:attrNameLst>
                                      </p:cBhvr>
                                      <p:rCtr x="8698" y="0"/>
                                    </p:animMotion>
                                  </p:childTnLst>
                                </p:cTn>
                              </p:par>
                              <p:par>
                                <p:cTn id="35" presetID="63" presetClass="path" presetSubtype="0" accel="50000" fill="hold" nodeType="withEffect">
                                  <p:stCondLst>
                                    <p:cond delay="0"/>
                                  </p:stCondLst>
                                  <p:childTnLst>
                                    <p:animMotion origin="layout" path="M -4.375E-6 3.33333E-6 L 0.17396 0.00231 " pathEditMode="relative" rAng="0" ptsTypes="AA">
                                      <p:cBhvr>
                                        <p:cTn id="36" dur="2000" fill="hold"/>
                                        <p:tgtEl>
                                          <p:spTgt spid="14"/>
                                        </p:tgtEl>
                                        <p:attrNameLst>
                                          <p:attrName>ppt_x</p:attrName>
                                          <p:attrName>ppt_y</p:attrName>
                                        </p:attrNameLst>
                                      </p:cBhvr>
                                      <p:rCtr x="8698" y="116"/>
                                    </p:animMotion>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7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left)">
                                      <p:cBhvr>
                                        <p:cTn id="58" dur="500"/>
                                        <p:tgtEl>
                                          <p:spTgt spid="117"/>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fill="hold" nodeType="clickEffect">
                                  <p:stCondLst>
                                    <p:cond delay="0"/>
                                  </p:stCondLst>
                                  <p:childTnLst>
                                    <p:animMotion origin="layout" path="M -4.375E-6 3.33333E-6 L -0.07122 0.3662 " pathEditMode="relative" rAng="0" ptsTypes="AA">
                                      <p:cBhvr>
                                        <p:cTn id="70" dur="2000" fill="hold"/>
                                        <p:tgtEl>
                                          <p:spTgt spid="90"/>
                                        </p:tgtEl>
                                        <p:attrNameLst>
                                          <p:attrName>ppt_x</p:attrName>
                                          <p:attrName>ppt_y</p:attrName>
                                        </p:attrNameLst>
                                      </p:cBhvr>
                                      <p:rCtr x="-3568" y="18310"/>
                                    </p:animMotion>
                                  </p:childTnLst>
                                </p:cTn>
                              </p:par>
                              <p:par>
                                <p:cTn id="71" presetID="42" presetClass="path" presetSubtype="0" accel="50000" fill="hold" nodeType="withEffect">
                                  <p:stCondLst>
                                    <p:cond delay="0"/>
                                  </p:stCondLst>
                                  <p:childTnLst>
                                    <p:animMotion origin="layout" path="M 2.08333E-6 3.33333E-6 L -0.08021 0.3662 " pathEditMode="relative" rAng="0" ptsTypes="AA">
                                      <p:cBhvr>
                                        <p:cTn id="72" dur="2000" fill="hold"/>
                                        <p:tgtEl>
                                          <p:spTgt spid="93"/>
                                        </p:tgtEl>
                                        <p:attrNameLst>
                                          <p:attrName>ppt_x</p:attrName>
                                          <p:attrName>ppt_y</p:attrName>
                                        </p:attrNameLst>
                                      </p:cBhvr>
                                      <p:rCtr x="-4010" y="18310"/>
                                    </p:animMotion>
                                  </p:childTnLst>
                                </p:cTn>
                              </p:par>
                            </p:childTnLst>
                          </p:cTn>
                        </p:par>
                        <p:par>
                          <p:cTn id="73" fill="hold">
                            <p:stCondLst>
                              <p:cond delay="2000"/>
                            </p:stCondLst>
                            <p:childTnLst>
                              <p:par>
                                <p:cTn id="74" presetID="1" presetClass="exit" presetSubtype="0" fill="hold" nodeType="afterEffect">
                                  <p:stCondLst>
                                    <p:cond delay="0"/>
                                  </p:stCondLst>
                                  <p:childTnLst>
                                    <p:set>
                                      <p:cBhvr>
                                        <p:cTn id="75" dur="1" fill="hold">
                                          <p:stCondLst>
                                            <p:cond delay="0"/>
                                          </p:stCondLst>
                                        </p:cTn>
                                        <p:tgtEl>
                                          <p:spTgt spid="9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93"/>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fade">
                                      <p:cBhvr>
                                        <p:cTn id="84" dur="500"/>
                                        <p:tgtEl>
                                          <p:spTgt spid="11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1.66667E-6 3.33333E-6 L -0.00104 0.36458 " pathEditMode="relative" rAng="0" ptsTypes="AA">
                                      <p:cBhvr>
                                        <p:cTn id="88" dur="2000" fill="hold"/>
                                        <p:tgtEl>
                                          <p:spTgt spid="7"/>
                                        </p:tgtEl>
                                        <p:attrNameLst>
                                          <p:attrName>ppt_x</p:attrName>
                                          <p:attrName>ppt_y</p:attrName>
                                        </p:attrNameLst>
                                      </p:cBhvr>
                                      <p:rCtr x="-52" y="18218"/>
                                    </p:animMotion>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fade">
                                      <p:cBhvr>
                                        <p:cTn id="93" dur="500"/>
                                        <p:tgtEl>
                                          <p:spTgt spid="1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80"/>
                                        </p:tgtEl>
                                      </p:cBhvr>
                                    </p:animEffect>
                                    <p:set>
                                      <p:cBhvr>
                                        <p:cTn id="98" dur="1" fill="hold">
                                          <p:stCondLst>
                                            <p:cond delay="499"/>
                                          </p:stCondLst>
                                        </p:cTn>
                                        <p:tgtEl>
                                          <p:spTgt spid="8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6"/>
                                        </p:tgtEl>
                                      </p:cBhvr>
                                    </p:animEffect>
                                    <p:set>
                                      <p:cBhvr>
                                        <p:cTn id="101" dur="1" fill="hold">
                                          <p:stCondLst>
                                            <p:cond delay="499"/>
                                          </p:stCondLst>
                                        </p:cTn>
                                        <p:tgtEl>
                                          <p:spTgt spid="8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57"/>
                                        </p:tgtEl>
                                      </p:cBhvr>
                                    </p:animEffect>
                                    <p:set>
                                      <p:cBhvr>
                                        <p:cTn id="104" dur="1" fill="hold">
                                          <p:stCondLst>
                                            <p:cond delay="499"/>
                                          </p:stCondLst>
                                        </p:cTn>
                                        <p:tgtEl>
                                          <p:spTgt spid="57"/>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nodeType="withEffect">
                                  <p:stCondLst>
                                    <p:cond delay="0"/>
                                  </p:stCondLst>
                                  <p:childTnLst>
                                    <p:set>
                                      <p:cBhvr>
                                        <p:cTn id="110" dur="1" fill="hold">
                                          <p:stCondLst>
                                            <p:cond delay="0"/>
                                          </p:stCondLst>
                                        </p:cTn>
                                        <p:tgtEl>
                                          <p:spTgt spid="86"/>
                                        </p:tgtEl>
                                        <p:attrNameLst>
                                          <p:attrName>style.visibility</p:attrName>
                                        </p:attrNameLst>
                                      </p:cBhvr>
                                      <p:to>
                                        <p:strVal val="visible"/>
                                      </p:to>
                                    </p:set>
                                    <p:animEffect transition="in" filter="fade">
                                      <p:cBhvr>
                                        <p:cTn id="111" dur="500"/>
                                        <p:tgtEl>
                                          <p:spTgt spid="86"/>
                                        </p:tgtEl>
                                      </p:cBhvr>
                                    </p:animEffect>
                                  </p:childTnLst>
                                </p:cTn>
                              </p:par>
                              <p:par>
                                <p:cTn id="112" presetID="10" presetClass="entr" presetSubtype="0"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par>
                          <p:cTn id="115" fill="hold">
                            <p:stCondLst>
                              <p:cond delay="1000"/>
                            </p:stCondLst>
                            <p:childTnLst>
                              <p:par>
                                <p:cTn id="116" presetID="10" presetClass="exit" presetSubtype="0" fill="hold" nodeType="afterEffect">
                                  <p:stCondLst>
                                    <p:cond delay="0"/>
                                  </p:stCondLst>
                                  <p:childTnLst>
                                    <p:animEffect transition="out" filter="fade">
                                      <p:cBhvr>
                                        <p:cTn id="117" dur="500"/>
                                        <p:tgtEl>
                                          <p:spTgt spid="80"/>
                                        </p:tgtEl>
                                      </p:cBhvr>
                                    </p:animEffect>
                                    <p:set>
                                      <p:cBhvr>
                                        <p:cTn id="118" dur="1" fill="hold">
                                          <p:stCondLst>
                                            <p:cond delay="499"/>
                                          </p:stCondLst>
                                        </p:cTn>
                                        <p:tgtEl>
                                          <p:spTgt spid="80"/>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86"/>
                                        </p:tgtEl>
                                      </p:cBhvr>
                                    </p:animEffect>
                                    <p:set>
                                      <p:cBhvr>
                                        <p:cTn id="121" dur="1" fill="hold">
                                          <p:stCondLst>
                                            <p:cond delay="499"/>
                                          </p:stCondLst>
                                        </p:cTn>
                                        <p:tgtEl>
                                          <p:spTgt spid="8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childTnLst>
                          </p:cTn>
                        </p:par>
                        <p:par>
                          <p:cTn id="125" fill="hold">
                            <p:stCondLst>
                              <p:cond delay="1500"/>
                            </p:stCondLst>
                            <p:childTnLst>
                              <p:par>
                                <p:cTn id="126" presetID="10" presetClass="entr" presetSubtype="0"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childTnLst>
                                </p:cTn>
                              </p:par>
                              <p:par>
                                <p:cTn id="129" presetID="10" presetClass="entr" presetSubtype="0" fill="hold"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fade">
                                      <p:cBhvr>
                                        <p:cTn id="131" dur="500"/>
                                        <p:tgtEl>
                                          <p:spTgt spid="86"/>
                                        </p:tgtEl>
                                      </p:cBhvr>
                                    </p:animEffect>
                                  </p:childTnLst>
                                </p:cTn>
                              </p:par>
                              <p:par>
                                <p:cTn id="132" presetID="10" presetClass="entr" presetSubtype="0" fill="hold"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500"/>
                                        <p:tgtEl>
                                          <p:spTgt spid="57"/>
                                        </p:tgtEl>
                                      </p:cBhvr>
                                    </p:animEffect>
                                  </p:childTnLst>
                                </p:cTn>
                              </p:par>
                            </p:childTnLst>
                          </p:cTn>
                        </p:par>
                        <p:par>
                          <p:cTn id="135" fill="hold">
                            <p:stCondLst>
                              <p:cond delay="2000"/>
                            </p:stCondLst>
                            <p:childTnLst>
                              <p:par>
                                <p:cTn id="136" presetID="10" presetClass="exit" presetSubtype="0" fill="hold" nodeType="afterEffect">
                                  <p:stCondLst>
                                    <p:cond delay="0"/>
                                  </p:stCondLst>
                                  <p:childTnLst>
                                    <p:animEffect transition="out" filter="fade">
                                      <p:cBhvr>
                                        <p:cTn id="137" dur="500"/>
                                        <p:tgtEl>
                                          <p:spTgt spid="80"/>
                                        </p:tgtEl>
                                      </p:cBhvr>
                                    </p:animEffect>
                                    <p:set>
                                      <p:cBhvr>
                                        <p:cTn id="138" dur="1" fill="hold">
                                          <p:stCondLst>
                                            <p:cond delay="499"/>
                                          </p:stCondLst>
                                        </p:cTn>
                                        <p:tgtEl>
                                          <p:spTgt spid="80"/>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86"/>
                                        </p:tgtEl>
                                      </p:cBhvr>
                                    </p:animEffect>
                                    <p:set>
                                      <p:cBhvr>
                                        <p:cTn id="141" dur="1" fill="hold">
                                          <p:stCondLst>
                                            <p:cond delay="499"/>
                                          </p:stCondLst>
                                        </p:cTn>
                                        <p:tgtEl>
                                          <p:spTgt spid="8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57"/>
                                        </p:tgtEl>
                                      </p:cBhvr>
                                    </p:animEffect>
                                    <p:set>
                                      <p:cBhvr>
                                        <p:cTn id="144" dur="1" fill="hold">
                                          <p:stCondLst>
                                            <p:cond delay="499"/>
                                          </p:stCondLst>
                                        </p:cTn>
                                        <p:tgtEl>
                                          <p:spTgt spid="57"/>
                                        </p:tgtEl>
                                        <p:attrNameLst>
                                          <p:attrName>style.visibility</p:attrName>
                                        </p:attrNameLst>
                                      </p:cBhvr>
                                      <p:to>
                                        <p:strVal val="hidden"/>
                                      </p:to>
                                    </p:set>
                                  </p:childTnLst>
                                </p:cTn>
                              </p:par>
                            </p:childTnLst>
                          </p:cTn>
                        </p:par>
                        <p:par>
                          <p:cTn id="145" fill="hold">
                            <p:stCondLst>
                              <p:cond delay="2500"/>
                            </p:stCondLst>
                            <p:childTnLst>
                              <p:par>
                                <p:cTn id="146" presetID="10" presetClass="entr" presetSubtype="0" fill="hold" nodeType="afterEffect">
                                  <p:stCondLst>
                                    <p:cond delay="0"/>
                                  </p:stCondLst>
                                  <p:childTnLst>
                                    <p:set>
                                      <p:cBhvr>
                                        <p:cTn id="147" dur="1" fill="hold">
                                          <p:stCondLst>
                                            <p:cond delay="0"/>
                                          </p:stCondLst>
                                        </p:cTn>
                                        <p:tgtEl>
                                          <p:spTgt spid="80"/>
                                        </p:tgtEl>
                                        <p:attrNameLst>
                                          <p:attrName>style.visibility</p:attrName>
                                        </p:attrNameLst>
                                      </p:cBhvr>
                                      <p:to>
                                        <p:strVal val="visible"/>
                                      </p:to>
                                    </p:set>
                                    <p:animEffect transition="in" filter="fade">
                                      <p:cBhvr>
                                        <p:cTn id="148" dur="500"/>
                                        <p:tgtEl>
                                          <p:spTgt spid="80"/>
                                        </p:tgtEl>
                                      </p:cBhvr>
                                    </p:animEffect>
                                  </p:childTnLst>
                                </p:cTn>
                              </p:par>
                              <p:par>
                                <p:cTn id="149" presetID="10" presetClass="entr" presetSubtype="0" fill="hold" nodeType="withEffect">
                                  <p:stCondLst>
                                    <p:cond delay="0"/>
                                  </p:stCondLst>
                                  <p:childTnLst>
                                    <p:set>
                                      <p:cBhvr>
                                        <p:cTn id="150" dur="1" fill="hold">
                                          <p:stCondLst>
                                            <p:cond delay="0"/>
                                          </p:stCondLst>
                                        </p:cTn>
                                        <p:tgtEl>
                                          <p:spTgt spid="86"/>
                                        </p:tgtEl>
                                        <p:attrNameLst>
                                          <p:attrName>style.visibility</p:attrName>
                                        </p:attrNameLst>
                                      </p:cBhvr>
                                      <p:to>
                                        <p:strVal val="visible"/>
                                      </p:to>
                                    </p:set>
                                    <p:animEffect transition="in" filter="fade">
                                      <p:cBhvr>
                                        <p:cTn id="151" dur="500"/>
                                        <p:tgtEl>
                                          <p:spTgt spid="86"/>
                                        </p:tgtEl>
                                      </p:cBhvr>
                                    </p:animEffect>
                                  </p:childTnLst>
                                </p:cTn>
                              </p:par>
                              <p:par>
                                <p:cTn id="152" presetID="10" presetClass="entr" presetSubtype="0" fill="hold" nodeType="with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3AS-2</a:t>
            </a:r>
            <a:br>
              <a:rPr lang="en-GB" sz="2400" dirty="0"/>
            </a:br>
            <a:r>
              <a:rPr lang="en-GB" sz="2400" i="1" dirty="0"/>
              <a:t>Add and subtract up to three-digit numbers using columnar methods.</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3AS-2.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03678-2418-43E9-931D-519FB234394B}"/>
              </a:ext>
            </a:extLst>
          </p:cNvPr>
          <p:cNvSpPr>
            <a:spLocks noGrp="1"/>
          </p:cNvSpPr>
          <p:nvPr>
            <p:ph type="title"/>
          </p:nvPr>
        </p:nvSpPr>
        <p:spPr/>
        <p:txBody>
          <a:bodyPr/>
          <a:lstStyle/>
          <a:p>
            <a:r>
              <a:rPr lang="en-GB" dirty="0"/>
              <a:t>3AS-2 Columnar addition and subtraction</a:t>
            </a:r>
          </a:p>
        </p:txBody>
      </p:sp>
      <p:graphicFrame>
        <p:nvGraphicFramePr>
          <p:cNvPr id="65" name="Table 64"/>
          <p:cNvGraphicFramePr>
            <a:graphicFrameLocks noGrp="1"/>
          </p:cNvGraphicFramePr>
          <p:nvPr>
            <p:extLst>
              <p:ext uri="{D42A27DB-BD31-4B8C-83A1-F6EECF244321}">
                <p14:modId xmlns:p14="http://schemas.microsoft.com/office/powerpoint/2010/main" val="1466848846"/>
              </p:ext>
            </p:extLst>
          </p:nvPr>
        </p:nvGraphicFramePr>
        <p:xfrm>
          <a:off x="305849" y="1639686"/>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5</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3396649538"/>
              </p:ext>
            </p:extLst>
          </p:nvPr>
        </p:nvGraphicFramePr>
        <p:xfrm>
          <a:off x="2823849" y="1661611"/>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9</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7</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4040671536"/>
              </p:ext>
            </p:extLst>
          </p:nvPr>
        </p:nvGraphicFramePr>
        <p:xfrm>
          <a:off x="5379885" y="1661611"/>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8</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9</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560457650"/>
              </p:ext>
            </p:extLst>
          </p:nvPr>
        </p:nvGraphicFramePr>
        <p:xfrm>
          <a:off x="305849" y="4289089"/>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0</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5</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4236187873"/>
              </p:ext>
            </p:extLst>
          </p:nvPr>
        </p:nvGraphicFramePr>
        <p:xfrm>
          <a:off x="2823849" y="4267164"/>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6</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0</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359347943"/>
              </p:ext>
            </p:extLst>
          </p:nvPr>
        </p:nvGraphicFramePr>
        <p:xfrm>
          <a:off x="5348685" y="4267164"/>
          <a:ext cx="2335456" cy="1110615"/>
        </p:xfrm>
        <a:graphic>
          <a:graphicData uri="http://schemas.openxmlformats.org/drawingml/2006/table">
            <a:tbl>
              <a:tblPr/>
              <a:tblGrid>
                <a:gridCol w="704953">
                  <a:extLst>
                    <a:ext uri="{9D8B030D-6E8A-4147-A177-3AD203B41FA5}">
                      <a16:colId xmlns:a16="http://schemas.microsoft.com/office/drawing/2014/main" val="20000"/>
                    </a:ext>
                  </a:extLst>
                </a:gridCol>
                <a:gridCol w="543501">
                  <a:extLst>
                    <a:ext uri="{9D8B030D-6E8A-4147-A177-3AD203B41FA5}">
                      <a16:colId xmlns:a16="http://schemas.microsoft.com/office/drawing/2014/main" val="20001"/>
                    </a:ext>
                  </a:extLst>
                </a:gridCol>
                <a:gridCol w="543501">
                  <a:extLst>
                    <a:ext uri="{9D8B030D-6E8A-4147-A177-3AD203B41FA5}">
                      <a16:colId xmlns:a16="http://schemas.microsoft.com/office/drawing/2014/main" val="20002"/>
                    </a:ext>
                  </a:extLst>
                </a:gridCol>
                <a:gridCol w="543501">
                  <a:extLst>
                    <a:ext uri="{9D8B030D-6E8A-4147-A177-3AD203B41FA5}">
                      <a16:colId xmlns:a16="http://schemas.microsoft.com/office/drawing/2014/main" val="20003"/>
                    </a:ext>
                  </a:extLst>
                </a:gridCol>
              </a:tblGrid>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9</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0</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dirty="0">
                          <a:solidFill>
                            <a:schemeClr val="tx1"/>
                          </a:solidFill>
                          <a:latin typeface="Myriad Pro"/>
                          <a:ea typeface="Calibri"/>
                          <a:cs typeface="Times New Roman"/>
                        </a:rPr>
                        <a:t>3</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7">
                <a:tc>
                  <a:txBody>
                    <a:bodyPr/>
                    <a:lstStyle/>
                    <a:p>
                      <a:pPr algn="ctr">
                        <a:lnSpc>
                          <a:spcPct val="107000"/>
                        </a:lnSpc>
                        <a:spcAft>
                          <a:spcPts val="0"/>
                        </a:spcAft>
                      </a:pPr>
                      <a:r>
                        <a:rPr lang="en-GB" sz="1800" b="0" i="0" u="none" strike="noStrike" kern="1200" dirty="0">
                          <a:solidFill>
                            <a:schemeClr val="tx1"/>
                          </a:solidFill>
                          <a:latin typeface="+mn-lt"/>
                          <a:ea typeface="+mn-ea"/>
                          <a:cs typeface="+mn-cs"/>
                        </a:rPr>
                        <a:t>−</a:t>
                      </a:r>
                      <a:endParaRPr lang="en-GB" sz="2400"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1</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2</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2400" dirty="0">
                          <a:solidFill>
                            <a:schemeClr val="tx1"/>
                          </a:solidFill>
                          <a:latin typeface="Myriad Pro"/>
                          <a:ea typeface="Calibri"/>
                          <a:cs typeface="Times New Roman"/>
                        </a:rPr>
                        <a:t>4</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145">
                <a:tc>
                  <a:txBody>
                    <a:bodyPr/>
                    <a:lstStyle/>
                    <a:p>
                      <a:pPr algn="ctr">
                        <a:lnSpc>
                          <a:spcPct val="107000"/>
                        </a:lnSpc>
                        <a:spcAft>
                          <a:spcPts val="0"/>
                        </a:spcAft>
                      </a:pPr>
                      <a:endParaRPr lang="en-GB" sz="2400"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7" name="Oval 76"/>
          <p:cNvSpPr>
            <a:spLocks noChangeAspect="1"/>
          </p:cNvSpPr>
          <p:nvPr/>
        </p:nvSpPr>
        <p:spPr bwMode="auto">
          <a:xfrm>
            <a:off x="2999066" y="108554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8" name="Oval 77"/>
          <p:cNvSpPr>
            <a:spLocks noChangeAspect="1"/>
          </p:cNvSpPr>
          <p:nvPr/>
        </p:nvSpPr>
        <p:spPr bwMode="auto">
          <a:xfrm>
            <a:off x="5523902" y="108554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9" name="Oval 78"/>
          <p:cNvSpPr>
            <a:spLocks noChangeAspect="1"/>
          </p:cNvSpPr>
          <p:nvPr/>
        </p:nvSpPr>
        <p:spPr bwMode="auto">
          <a:xfrm>
            <a:off x="5523902" y="364101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 name="Oval 79"/>
          <p:cNvSpPr>
            <a:spLocks noChangeAspect="1"/>
          </p:cNvSpPr>
          <p:nvPr/>
        </p:nvSpPr>
        <p:spPr bwMode="auto">
          <a:xfrm>
            <a:off x="481066" y="364101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Oval 13">
            <a:extLst>
              <a:ext uri="{FF2B5EF4-FFF2-40B4-BE49-F238E27FC236}">
                <a16:creationId xmlns:a16="http://schemas.microsoft.com/office/drawing/2014/main" id="{87642128-B074-4141-86A9-4335B1DE519A}"/>
              </a:ext>
            </a:extLst>
          </p:cNvPr>
          <p:cNvSpPr>
            <a:spLocks noChangeAspect="1"/>
          </p:cNvSpPr>
          <p:nvPr/>
        </p:nvSpPr>
        <p:spPr bwMode="auto">
          <a:xfrm>
            <a:off x="5539142" y="1091643"/>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Oval 14">
            <a:extLst>
              <a:ext uri="{FF2B5EF4-FFF2-40B4-BE49-F238E27FC236}">
                <a16:creationId xmlns:a16="http://schemas.microsoft.com/office/drawing/2014/main" id="{1B619291-69AD-4A04-B77E-877E3ABC4D27}"/>
              </a:ext>
            </a:extLst>
          </p:cNvPr>
          <p:cNvSpPr>
            <a:spLocks noChangeAspect="1"/>
          </p:cNvSpPr>
          <p:nvPr/>
        </p:nvSpPr>
        <p:spPr bwMode="auto">
          <a:xfrm>
            <a:off x="496306" y="3647113"/>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Oval 15">
            <a:extLst>
              <a:ext uri="{FF2B5EF4-FFF2-40B4-BE49-F238E27FC236}">
                <a16:creationId xmlns:a16="http://schemas.microsoft.com/office/drawing/2014/main" id="{2FD6E016-566E-41C0-9CAA-EA63F13322A7}"/>
              </a:ext>
            </a:extLst>
          </p:cNvPr>
          <p:cNvSpPr>
            <a:spLocks noChangeAspect="1"/>
          </p:cNvSpPr>
          <p:nvPr/>
        </p:nvSpPr>
        <p:spPr bwMode="auto">
          <a:xfrm>
            <a:off x="2991865" y="108554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E3E73B3C-D7E3-4C83-9A30-C22C9380F1F1}"/>
              </a:ext>
            </a:extLst>
          </p:cNvPr>
          <p:cNvSpPr>
            <a:spLocks noChangeAspect="1"/>
          </p:cNvSpPr>
          <p:nvPr/>
        </p:nvSpPr>
        <p:spPr bwMode="auto">
          <a:xfrm>
            <a:off x="5516701" y="3641017"/>
            <a:ext cx="2455473" cy="2455473"/>
          </a:xfrm>
          <a:prstGeom prst="ellipse">
            <a:avLst/>
          </a:prstGeom>
          <a:noFill/>
          <a:ln w="38100">
            <a:solidFill>
              <a:srgbClr val="C0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Content Placeholder 2">
            <a:extLst>
              <a:ext uri="{FF2B5EF4-FFF2-40B4-BE49-F238E27FC236}">
                <a16:creationId xmlns:a16="http://schemas.microsoft.com/office/drawing/2014/main" id="{058A4B8E-088A-4465-94B2-1D008457A3FA}"/>
              </a:ext>
            </a:extLst>
          </p:cNvPr>
          <p:cNvSpPr txBox="1">
            <a:spLocks/>
          </p:cNvSpPr>
          <p:nvPr/>
        </p:nvSpPr>
        <p:spPr>
          <a:xfrm>
            <a:off x="8191446" y="1085547"/>
            <a:ext cx="382434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calculations require exchange?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require exchange only once?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require exchange twice?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require exchange through a zero?</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answer these questions without having to solve the calculations?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38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7"/>
                                        </p:tgtEl>
                                      </p:cBhvr>
                                    </p:animEffect>
                                    <p:set>
                                      <p:cBhvr>
                                        <p:cTn id="21" dur="1" fill="hold">
                                          <p:stCondLst>
                                            <p:cond delay="499"/>
                                          </p:stCondLst>
                                        </p:cTn>
                                        <p:tgtEl>
                                          <p:spTgt spid="7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8"/>
                                        </p:tgtEl>
                                      </p:cBhvr>
                                    </p:animEffect>
                                    <p:set>
                                      <p:cBhvr>
                                        <p:cTn id="24" dur="1" fill="hold">
                                          <p:stCondLst>
                                            <p:cond delay="499"/>
                                          </p:stCondLst>
                                        </p:cTn>
                                        <p:tgtEl>
                                          <p:spTgt spid="7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80"/>
                                        </p:tgtEl>
                                      </p:cBhvr>
                                    </p:animEffect>
                                    <p:set>
                                      <p:cBhvr>
                                        <p:cTn id="27" dur="1" fill="hold">
                                          <p:stCondLst>
                                            <p:cond delay="499"/>
                                          </p:stCondLst>
                                        </p:cTn>
                                        <p:tgtEl>
                                          <p:spTgt spid="8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9"/>
                                        </p:tgtEl>
                                      </p:cBhvr>
                                    </p:animEffect>
                                    <p:set>
                                      <p:cBhvr>
                                        <p:cTn id="30" dur="1" fill="hold">
                                          <p:stCondLst>
                                            <p:cond delay="499"/>
                                          </p:stCondLst>
                                        </p:cTn>
                                        <p:tgtEl>
                                          <p:spTgt spid="7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78" grpId="0" animBg="1"/>
      <p:bldP spid="78" grpId="1" animBg="1"/>
      <p:bldP spid="79" grpId="0" animBg="1"/>
      <p:bldP spid="79" grpId="1" animBg="1"/>
      <p:bldP spid="80" grpId="0" animBg="1"/>
      <p:bldP spid="80" grpId="1" animBg="1"/>
      <p:bldP spid="14" grpId="0" animBg="1"/>
      <p:bldP spid="14" grpId="1" animBg="1"/>
      <p:bldP spid="15" grpId="0" animBg="1"/>
      <p:bldP spid="15" grpId="1" animBg="1"/>
      <p:bldP spid="16" grpId="0" animBg="1"/>
      <p:bldP spid="16" grpId="1" animBg="1"/>
      <p:bldP spid="18" grpId="0" animBg="1"/>
      <p:bldP spid="1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9475" y="3235124"/>
          <a:ext cx="5184576" cy="235387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796319">
                <a:tc>
                  <a:txBody>
                    <a:bodyPr/>
                    <a:lstStyle/>
                    <a:p>
                      <a:pPr algn="ctr"/>
                      <a:r>
                        <a:rPr lang="en-GB" sz="2400" b="1" dirty="0">
                          <a:solidFill>
                            <a:schemeClr val="tx1"/>
                          </a:solidFill>
                          <a:latin typeface="Myriad Pro"/>
                        </a:rPr>
                        <a:t>Use column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b="1" dirty="0">
                          <a:solidFill>
                            <a:schemeClr val="tx1"/>
                          </a:solidFill>
                          <a:latin typeface="Myriad Pro"/>
                        </a:rPr>
                        <a:t>Use mental strategies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1530910">
                <a:tc>
                  <a:txBody>
                    <a:bodyPr/>
                    <a:lstStyle/>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Title 2">
            <a:extLst>
              <a:ext uri="{FF2B5EF4-FFF2-40B4-BE49-F238E27FC236}">
                <a16:creationId xmlns:a16="http://schemas.microsoft.com/office/drawing/2014/main" id="{CB6EB681-7982-4489-8067-DAB4BE2A5EFC}"/>
              </a:ext>
            </a:extLst>
          </p:cNvPr>
          <p:cNvSpPr>
            <a:spLocks noGrp="1"/>
          </p:cNvSpPr>
          <p:nvPr>
            <p:ph type="title"/>
          </p:nvPr>
        </p:nvSpPr>
        <p:spPr/>
        <p:txBody>
          <a:bodyPr/>
          <a:lstStyle/>
          <a:p>
            <a:r>
              <a:rPr lang="en-GB" dirty="0"/>
              <a:t>3AS-2 Columnar addition and subtraction</a:t>
            </a:r>
          </a:p>
        </p:txBody>
      </p:sp>
      <p:sp>
        <p:nvSpPr>
          <p:cNvPr id="16" name="TextBox 15"/>
          <p:cNvSpPr txBox="1"/>
          <p:nvPr/>
        </p:nvSpPr>
        <p:spPr bwMode="auto">
          <a:xfrm>
            <a:off x="887948" y="1505067"/>
            <a:ext cx="188564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fontAlgn="base">
              <a:spcBef>
                <a:spcPct val="20000"/>
              </a:spcBef>
              <a:spcAft>
                <a:spcPct val="0"/>
              </a:spcAft>
              <a:buClr>
                <a:srgbClr val="82CBDD"/>
              </a:buClr>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475 </a:t>
            </a:r>
            <a:r>
              <a:rPr lang="en-GB" sz="2400" b="0" i="0" u="none" strike="noStrike" kern="1200" dirty="0">
                <a:solidFill>
                  <a:schemeClr val="tx1"/>
                </a:solidFill>
                <a:latin typeface="Myriad Pro"/>
              </a:rPr>
              <a:t>−</a:t>
            </a:r>
            <a:r>
              <a:rPr lang="en-GB" sz="3200" dirty="0">
                <a:latin typeface="Myriad Pro"/>
                <a:cs typeface="Times New Roman"/>
              </a:rPr>
              <a:t>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358</a:t>
            </a:r>
          </a:p>
        </p:txBody>
      </p:sp>
      <p:sp>
        <p:nvSpPr>
          <p:cNvPr id="17" name="TextBox 16"/>
          <p:cNvSpPr txBox="1"/>
          <p:nvPr/>
        </p:nvSpPr>
        <p:spPr bwMode="auto">
          <a:xfrm>
            <a:off x="3755826" y="2406465"/>
            <a:ext cx="1728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201 </a:t>
            </a:r>
            <a:r>
              <a:rPr lang="en-GB" sz="2400" b="0" i="0" u="none" strike="noStrike" kern="1200" dirty="0">
                <a:solidFill>
                  <a:schemeClr val="tx1"/>
                </a:solidFill>
                <a:latin typeface="Myriad Pro"/>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198</a:t>
            </a:r>
          </a:p>
        </p:txBody>
      </p:sp>
      <p:sp>
        <p:nvSpPr>
          <p:cNvPr id="18" name="TextBox 17"/>
          <p:cNvSpPr txBox="1"/>
          <p:nvPr/>
        </p:nvSpPr>
        <p:spPr bwMode="auto">
          <a:xfrm>
            <a:off x="3827834" y="1594600"/>
            <a:ext cx="15841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170 </a:t>
            </a:r>
            <a:r>
              <a:rPr lang="en-GB" sz="2400" b="0" i="0" u="none" strike="noStrike" kern="1200" dirty="0">
                <a:solidFill>
                  <a:schemeClr val="tx1"/>
                </a:solidFill>
                <a:latin typeface="Myriad Pro"/>
              </a:rPr>
              <a:t>−</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140</a:t>
            </a:r>
          </a:p>
        </p:txBody>
      </p:sp>
      <p:sp>
        <p:nvSpPr>
          <p:cNvPr id="19" name="TextBox 18"/>
          <p:cNvSpPr txBox="1"/>
          <p:nvPr/>
        </p:nvSpPr>
        <p:spPr bwMode="auto">
          <a:xfrm>
            <a:off x="995959" y="2414862"/>
            <a:ext cx="16696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marR="0" lvl="0" indent="-45720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349 </a:t>
            </a:r>
            <a:r>
              <a:rPr lang="en-GB" sz="2400" b="0" i="0" u="none" strike="noStrike" kern="1200" dirty="0">
                <a:solidFill>
                  <a:schemeClr val="tx1"/>
                </a:solidFill>
                <a:latin typeface="Myriad Pro"/>
              </a:rPr>
              <a:t>− </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101</a:t>
            </a:r>
          </a:p>
        </p:txBody>
      </p:sp>
      <p:sp>
        <p:nvSpPr>
          <p:cNvPr id="5" name="Content Placeholder 2">
            <a:extLst>
              <a:ext uri="{FF2B5EF4-FFF2-40B4-BE49-F238E27FC236}">
                <a16:creationId xmlns:a16="http://schemas.microsoft.com/office/drawing/2014/main" id="{24CC32FF-FDDF-4801-89CE-CD0B74E0F4A4}"/>
              </a:ext>
            </a:extLst>
          </p:cNvPr>
          <p:cNvSpPr txBox="1">
            <a:spLocks/>
          </p:cNvSpPr>
          <p:nvPr/>
        </p:nvSpPr>
        <p:spPr>
          <a:xfrm>
            <a:off x="6466251" y="1797455"/>
            <a:ext cx="5390389" cy="20661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expressions carefully.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solve any of them without using column subtraction? Sort them into </a:t>
            </a:r>
            <a:r>
              <a:rPr lang="en-GB" sz="2000" dirty="0">
                <a:latin typeface="Arial"/>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 table like the one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822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3AS-2 Columnar addition and subtraction</a:t>
            </a: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Dicey Addition</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https://nrich.maths.org/11863</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23F9EF1B-40FA-447E-82DF-4513D51BCB5A}"/>
              </a:ext>
            </a:extLst>
          </p:cNvPr>
          <p:cNvPicPr>
            <a:picLocks noChangeAspect="1"/>
          </p:cNvPicPr>
          <p:nvPr/>
        </p:nvPicPr>
        <p:blipFill>
          <a:blip r:embed="rId4"/>
          <a:stretch>
            <a:fillRect/>
          </a:stretch>
        </p:blipFill>
        <p:spPr>
          <a:xfrm>
            <a:off x="3468136" y="1675686"/>
            <a:ext cx="2480532" cy="3496765"/>
          </a:xfrm>
          <a:prstGeom prst="rect">
            <a:avLst/>
          </a:prstGeom>
        </p:spPr>
      </p:pic>
      <p:pic>
        <p:nvPicPr>
          <p:cNvPr id="6" name="Picture 5">
            <a:hlinkClick r:id="rId5"/>
            <a:extLst>
              <a:ext uri="{FF2B5EF4-FFF2-40B4-BE49-F238E27FC236}">
                <a16:creationId xmlns:a16="http://schemas.microsoft.com/office/drawing/2014/main" id="{E463BEF8-4E75-4AD1-AAA5-1F401413197B}"/>
              </a:ext>
            </a:extLst>
          </p:cNvPr>
          <p:cNvPicPr>
            <a:picLocks noChangeAspect="1"/>
          </p:cNvPicPr>
          <p:nvPr/>
        </p:nvPicPr>
        <p:blipFill>
          <a:blip r:embed="rId6"/>
          <a:stretch>
            <a:fillRect/>
          </a:stretch>
        </p:blipFill>
        <p:spPr>
          <a:xfrm>
            <a:off x="659261" y="1675686"/>
            <a:ext cx="2480532" cy="3505200"/>
          </a:xfrm>
          <a:prstGeom prst="rect">
            <a:avLst/>
          </a:prstGeom>
        </p:spPr>
      </p:pic>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3AS-2: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5"/>
              </a:rPr>
              <a:t>1.20 Algorithms: column addition </a:t>
            </a:r>
            <a:endParaRPr lang="en-GB" sz="1600" dirty="0"/>
          </a:p>
          <a:p>
            <a:pPr marL="585781" lvl="1" indent="-285750">
              <a:lnSpc>
                <a:spcPct val="120000"/>
              </a:lnSpc>
            </a:pPr>
            <a:r>
              <a:rPr lang="en-GB" sz="1600" dirty="0">
                <a:solidFill>
                  <a:schemeClr val="tx2"/>
                </a:solidFill>
                <a:hlinkClick r:id="rId3"/>
              </a:rPr>
              <a:t>1.21 Algorithms: column subtraction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Columnar addition and subtraction</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3AS-2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3AS-2 Columnar addition and subtraction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30105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5C9EB7B3-A4EC-4806-8EB1-C616D584ECC5}"/>
              </a:ext>
            </a:extLst>
          </p:cNvPr>
          <p:cNvGraphicFramePr>
            <a:graphicFrameLocks noGrp="1"/>
          </p:cNvGraphicFramePr>
          <p:nvPr/>
        </p:nvGraphicFramePr>
        <p:xfrm>
          <a:off x="3881119" y="2618859"/>
          <a:ext cx="2174400" cy="1630800"/>
        </p:xfrm>
        <a:graphic>
          <a:graphicData uri="http://schemas.openxmlformats.org/drawingml/2006/table">
            <a:tbl>
              <a:tblPr/>
              <a:tblGrid>
                <a:gridCol w="543600">
                  <a:extLst>
                    <a:ext uri="{9D8B030D-6E8A-4147-A177-3AD203B41FA5}">
                      <a16:colId xmlns:a16="http://schemas.microsoft.com/office/drawing/2014/main" val="20000"/>
                    </a:ext>
                  </a:extLst>
                </a:gridCol>
                <a:gridCol w="543600">
                  <a:extLst>
                    <a:ext uri="{9D8B030D-6E8A-4147-A177-3AD203B41FA5}">
                      <a16:colId xmlns:a16="http://schemas.microsoft.com/office/drawing/2014/main" val="20001"/>
                    </a:ext>
                  </a:extLst>
                </a:gridCol>
                <a:gridCol w="543600">
                  <a:extLst>
                    <a:ext uri="{9D8B030D-6E8A-4147-A177-3AD203B41FA5}">
                      <a16:colId xmlns:a16="http://schemas.microsoft.com/office/drawing/2014/main" val="20002"/>
                    </a:ext>
                  </a:extLst>
                </a:gridCol>
                <a:gridCol w="543600">
                  <a:extLst>
                    <a:ext uri="{9D8B030D-6E8A-4147-A177-3AD203B41FA5}">
                      <a16:colId xmlns:a16="http://schemas.microsoft.com/office/drawing/2014/main" val="20003"/>
                    </a:ext>
                  </a:extLst>
                </a:gridCol>
              </a:tblGrid>
              <a:tr h="543600">
                <a:tc>
                  <a:txBody>
                    <a:bodyPr/>
                    <a:lstStyle/>
                    <a:p>
                      <a:pPr algn="ctr">
                        <a:lnSpc>
                          <a:spcPct val="107000"/>
                        </a:lnSpc>
                        <a:spcAft>
                          <a:spcPts val="0"/>
                        </a:spcAft>
                      </a:pPr>
                      <a:endParaRPr lang="en-GB" sz="2400" b="1"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endParaRPr lang="en-GB" sz="2400" dirty="0">
                        <a:latin typeface="Myriad Pro"/>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Myriad Pro"/>
                        </a:rPr>
                        <a:t>4</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Myriad Pro"/>
                        </a:rPr>
                        <a:t>3</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3600">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r>
                        <a:rPr lang="en-GB" sz="2400" dirty="0">
                          <a:latin typeface="Myriad Pro"/>
                        </a:rPr>
                        <a:t>+</a:t>
                      </a: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dirty="0">
                          <a:latin typeface="Myriad Pro"/>
                        </a:rPr>
                        <a:t>2</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yriad Pro"/>
                        </a:rPr>
                        <a:t>5</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600">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w="381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w="381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en-GB" sz="2400" dirty="0">
                          <a:latin typeface="Myriad Pro"/>
                        </a:rPr>
                        <a:t>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Myriad Pro"/>
                        </a:rPr>
                        <a:t>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39" name="Table 38">
            <a:extLst>
              <a:ext uri="{FF2B5EF4-FFF2-40B4-BE49-F238E27FC236}">
                <a16:creationId xmlns:a16="http://schemas.microsoft.com/office/drawing/2014/main" id="{592164F6-2BA1-4DCC-8F69-90D832BEB6C7}"/>
              </a:ext>
            </a:extLst>
          </p:cNvPr>
          <p:cNvGraphicFramePr>
            <a:graphicFrameLocks noGrp="1"/>
          </p:cNvGraphicFramePr>
          <p:nvPr/>
        </p:nvGraphicFramePr>
        <p:xfrm>
          <a:off x="3881119" y="2613600"/>
          <a:ext cx="2174400" cy="1630800"/>
        </p:xfrm>
        <a:graphic>
          <a:graphicData uri="http://schemas.openxmlformats.org/drawingml/2006/table">
            <a:tbl>
              <a:tblPr/>
              <a:tblGrid>
                <a:gridCol w="543600">
                  <a:extLst>
                    <a:ext uri="{9D8B030D-6E8A-4147-A177-3AD203B41FA5}">
                      <a16:colId xmlns:a16="http://schemas.microsoft.com/office/drawing/2014/main" val="20000"/>
                    </a:ext>
                  </a:extLst>
                </a:gridCol>
                <a:gridCol w="543600">
                  <a:extLst>
                    <a:ext uri="{9D8B030D-6E8A-4147-A177-3AD203B41FA5}">
                      <a16:colId xmlns:a16="http://schemas.microsoft.com/office/drawing/2014/main" val="20001"/>
                    </a:ext>
                  </a:extLst>
                </a:gridCol>
                <a:gridCol w="543600">
                  <a:extLst>
                    <a:ext uri="{9D8B030D-6E8A-4147-A177-3AD203B41FA5}">
                      <a16:colId xmlns:a16="http://schemas.microsoft.com/office/drawing/2014/main" val="20002"/>
                    </a:ext>
                  </a:extLst>
                </a:gridCol>
                <a:gridCol w="543600">
                  <a:extLst>
                    <a:ext uri="{9D8B030D-6E8A-4147-A177-3AD203B41FA5}">
                      <a16:colId xmlns:a16="http://schemas.microsoft.com/office/drawing/2014/main" val="20003"/>
                    </a:ext>
                  </a:extLst>
                </a:gridCol>
              </a:tblGrid>
              <a:tr h="543600">
                <a:tc>
                  <a:txBody>
                    <a:bodyPr/>
                    <a:lstStyle/>
                    <a:p>
                      <a:pPr algn="ctr">
                        <a:lnSpc>
                          <a:spcPct val="107000"/>
                        </a:lnSpc>
                        <a:spcAft>
                          <a:spcPts val="0"/>
                        </a:spcAft>
                      </a:pPr>
                      <a:endParaRPr lang="en-GB" sz="2400" b="1"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endParaRPr lang="en-GB" sz="2400" dirty="0">
                        <a:latin typeface="Myriad Pro"/>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solidFill>
                            <a:srgbClr val="FF0000"/>
                          </a:solidFill>
                          <a:latin typeface="Myriad Pro"/>
                        </a:rPr>
                        <a:t>4</a:t>
                      </a: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FF0000"/>
                          </a:solidFill>
                          <a:latin typeface="Myriad Pro"/>
                        </a:rPr>
                        <a:t>3</a:t>
                      </a: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3600">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endParaRPr lang="en-GB" sz="2400" dirty="0">
                        <a:latin typeface="Myriad Pro"/>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dirty="0">
                        <a:latin typeface="Myriad Pro"/>
                      </a:endParaRP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Myriad Pro"/>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600">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w="381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w="381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en-GB" sz="2400" dirty="0">
                          <a:latin typeface="Myriad Pro"/>
                        </a:rPr>
                        <a:t>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a:latin typeface="Myriad Pro"/>
                        </a:rPr>
                        <a:t>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36" name="Table 35">
            <a:extLst>
              <a:ext uri="{FF2B5EF4-FFF2-40B4-BE49-F238E27FC236}">
                <a16:creationId xmlns:a16="http://schemas.microsoft.com/office/drawing/2014/main" id="{6CF1998C-80AE-4D37-BB98-AB2374B95997}"/>
              </a:ext>
            </a:extLst>
          </p:cNvPr>
          <p:cNvGraphicFramePr>
            <a:graphicFrameLocks noGrp="1"/>
          </p:cNvGraphicFramePr>
          <p:nvPr/>
        </p:nvGraphicFramePr>
        <p:xfrm>
          <a:off x="3881119" y="2613600"/>
          <a:ext cx="2174400" cy="1630800"/>
        </p:xfrm>
        <a:graphic>
          <a:graphicData uri="http://schemas.openxmlformats.org/drawingml/2006/table">
            <a:tbl>
              <a:tblPr/>
              <a:tblGrid>
                <a:gridCol w="543600">
                  <a:extLst>
                    <a:ext uri="{9D8B030D-6E8A-4147-A177-3AD203B41FA5}">
                      <a16:colId xmlns:a16="http://schemas.microsoft.com/office/drawing/2014/main" val="20000"/>
                    </a:ext>
                  </a:extLst>
                </a:gridCol>
                <a:gridCol w="543600">
                  <a:extLst>
                    <a:ext uri="{9D8B030D-6E8A-4147-A177-3AD203B41FA5}">
                      <a16:colId xmlns:a16="http://schemas.microsoft.com/office/drawing/2014/main" val="20001"/>
                    </a:ext>
                  </a:extLst>
                </a:gridCol>
                <a:gridCol w="543600">
                  <a:extLst>
                    <a:ext uri="{9D8B030D-6E8A-4147-A177-3AD203B41FA5}">
                      <a16:colId xmlns:a16="http://schemas.microsoft.com/office/drawing/2014/main" val="20002"/>
                    </a:ext>
                  </a:extLst>
                </a:gridCol>
                <a:gridCol w="543600">
                  <a:extLst>
                    <a:ext uri="{9D8B030D-6E8A-4147-A177-3AD203B41FA5}">
                      <a16:colId xmlns:a16="http://schemas.microsoft.com/office/drawing/2014/main" val="20003"/>
                    </a:ext>
                  </a:extLst>
                </a:gridCol>
              </a:tblGrid>
              <a:tr h="543600">
                <a:tc>
                  <a:txBody>
                    <a:bodyPr/>
                    <a:lstStyle/>
                    <a:p>
                      <a:pPr algn="ctr">
                        <a:lnSpc>
                          <a:spcPct val="107000"/>
                        </a:lnSpc>
                        <a:spcAft>
                          <a:spcPts val="0"/>
                        </a:spcAft>
                      </a:pPr>
                      <a:endParaRPr lang="en-GB" sz="2400" b="1" dirty="0">
                        <a:solidFill>
                          <a:schemeClr val="tx1"/>
                        </a:solidFill>
                        <a:latin typeface="Calibri"/>
                        <a:ea typeface="Calibri"/>
                        <a:cs typeface="Times New Roman"/>
                      </a:endParaRPr>
                    </a:p>
                  </a:txBody>
                  <a:tcPr marL="68580" marR="68580" marT="0" marB="0" anchor="ctr">
                    <a:lnL>
                      <a:noFill/>
                    </a:lnL>
                    <a:lnR>
                      <a:noFill/>
                    </a:lnR>
                    <a:lnT>
                      <a:noFill/>
                    </a:lnT>
                    <a:lnB>
                      <a:noFill/>
                    </a:lnB>
                  </a:tcPr>
                </a:tc>
                <a:tc>
                  <a:txBody>
                    <a:bodyPr/>
                    <a:lstStyle/>
                    <a:p>
                      <a:pPr algn="ctr"/>
                      <a:endParaRPr lang="en-GB" sz="2400" dirty="0">
                        <a:latin typeface="Myriad Pro"/>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FF0000"/>
                        </a:solidFill>
                        <a:latin typeface="Myriad Pro"/>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FF0000"/>
                        </a:solidFill>
                        <a:latin typeface="Myriad Pro"/>
                      </a:endParaRPr>
                    </a:p>
                  </a:txBody>
                  <a:tcPr marL="68580" marR="68580" marT="0" marB="0" anchor="ctr">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3600">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a:noFill/>
                    </a:lnL>
                    <a:lnR>
                      <a:noFill/>
                    </a:lnR>
                    <a:lnT>
                      <a:noFill/>
                    </a:lnT>
                    <a:lnB>
                      <a:noFill/>
                    </a:lnB>
                  </a:tcPr>
                </a:tc>
                <a:tc>
                  <a:txBody>
                    <a:bodyPr/>
                    <a:lstStyle/>
                    <a:p>
                      <a:pPr algn="ctr"/>
                      <a:endParaRPr lang="en-GB" sz="2400" dirty="0">
                        <a:latin typeface="Myriad Pro"/>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dirty="0">
                          <a:solidFill>
                            <a:srgbClr val="FF0000"/>
                          </a:solidFill>
                          <a:latin typeface="Myriad Pro"/>
                        </a:rPr>
                        <a:t>2</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Myriad Pro"/>
                        </a:rPr>
                        <a:t>5</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3600">
                <a:tc>
                  <a:txBody>
                    <a:bodyPr/>
                    <a:lstStyle/>
                    <a:p>
                      <a:pPr algn="ctr">
                        <a:lnSpc>
                          <a:spcPct val="107000"/>
                        </a:lnSpc>
                        <a:spcAft>
                          <a:spcPts val="0"/>
                        </a:spcAft>
                      </a:pPr>
                      <a:endParaRPr lang="en-GB" sz="2400" dirty="0">
                        <a:solidFill>
                          <a:schemeClr val="tx1"/>
                        </a:solidFill>
                        <a:latin typeface="Myriad Pro"/>
                        <a:ea typeface="Calibri"/>
                        <a:cs typeface="Times New Roman"/>
                      </a:endParaRPr>
                    </a:p>
                  </a:txBody>
                  <a:tcPr marL="68580" marR="68580" marT="0" marB="0" anchor="ctr">
                    <a:lnL>
                      <a:noFill/>
                    </a:lnL>
                    <a:lnR w="38100" cap="flat" cmpd="sng" algn="ctr">
                      <a:noFill/>
                      <a:prstDash val="solid"/>
                      <a:round/>
                      <a:headEnd type="none" w="med" len="med"/>
                      <a:tailEnd type="none" w="med" len="med"/>
                    </a:lnR>
                    <a:lnT>
                      <a:noFill/>
                    </a:lnT>
                    <a:lnB>
                      <a:noFill/>
                    </a:lnB>
                  </a:tcPr>
                </a:tc>
                <a:tc>
                  <a:txBody>
                    <a:bodyPr/>
                    <a:lstStyle/>
                    <a:p>
                      <a:pPr algn="ctr">
                        <a:lnSpc>
                          <a:spcPct val="107000"/>
                        </a:lnSpc>
                        <a:spcAft>
                          <a:spcPts val="0"/>
                        </a:spcAft>
                      </a:pPr>
                      <a:endParaRPr lang="en-GB" sz="2400" b="1" dirty="0">
                        <a:solidFill>
                          <a:schemeClr val="tx1"/>
                        </a:solidFill>
                        <a:latin typeface="Myriad Pro"/>
                        <a:ea typeface="Calibri"/>
                        <a:cs typeface="Times New Roman"/>
                      </a:endParaRPr>
                    </a:p>
                  </a:txBody>
                  <a:tcPr marL="68580" marR="68580" marT="0" marB="0" anchor="ctr">
                    <a:lnL w="381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r>
                        <a:rPr lang="en-GB" sz="2400" dirty="0">
                          <a:latin typeface="Myriad Pro"/>
                        </a:rPr>
                        <a:t>6</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a:rPr>
                        <a:t>8</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098" name="Picture 2" descr="C:\Users\Liam\Documents\Design\NCETM\04 Images for B1 PPTs\Final PNG files\ncetm_mm_sp1_se19_aw0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37" y="1112986"/>
            <a:ext cx="3758366" cy="3384376"/>
          </a:xfrm>
          <a:prstGeom prst="rect">
            <a:avLst/>
          </a:prstGeom>
          <a:noFill/>
        </p:spPr>
      </p:pic>
      <p:sp>
        <p:nvSpPr>
          <p:cNvPr id="19" name="Rectangle 18"/>
          <p:cNvSpPr/>
          <p:nvPr/>
        </p:nvSpPr>
        <p:spPr bwMode="auto">
          <a:xfrm>
            <a:off x="554604" y="3057202"/>
            <a:ext cx="1512168" cy="136815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Rectangle 17"/>
          <p:cNvSpPr/>
          <p:nvPr/>
        </p:nvSpPr>
        <p:spPr bwMode="auto">
          <a:xfrm>
            <a:off x="2822856" y="3057202"/>
            <a:ext cx="1512168" cy="12961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Rectangle 16"/>
          <p:cNvSpPr/>
          <p:nvPr/>
        </p:nvSpPr>
        <p:spPr bwMode="auto">
          <a:xfrm>
            <a:off x="2714844" y="1401018"/>
            <a:ext cx="1512168" cy="136815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p:cNvSpPr/>
          <p:nvPr/>
        </p:nvSpPr>
        <p:spPr bwMode="auto">
          <a:xfrm>
            <a:off x="770628" y="1401018"/>
            <a:ext cx="1512168" cy="136815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itle 10">
            <a:extLst>
              <a:ext uri="{FF2B5EF4-FFF2-40B4-BE49-F238E27FC236}">
                <a16:creationId xmlns:a16="http://schemas.microsoft.com/office/drawing/2014/main" id="{0E109F6F-5C0F-4DFC-AC6F-F307999D3B0A}"/>
              </a:ext>
            </a:extLst>
          </p:cNvPr>
          <p:cNvSpPr>
            <a:spLocks noGrp="1"/>
          </p:cNvSpPr>
          <p:nvPr>
            <p:ph type="title"/>
          </p:nvPr>
        </p:nvSpPr>
        <p:spPr/>
        <p:txBody>
          <a:bodyPr/>
          <a:lstStyle/>
          <a:p>
            <a:r>
              <a:rPr lang="en-GB" dirty="0"/>
              <a:t>3AS-2 Columnar addition and subtraction</a:t>
            </a:r>
          </a:p>
        </p:txBody>
      </p:sp>
      <p:sp>
        <p:nvSpPr>
          <p:cNvPr id="4" name="Rectangle 3"/>
          <p:cNvSpPr/>
          <p:nvPr/>
        </p:nvSpPr>
        <p:spPr bwMode="auto">
          <a:xfrm>
            <a:off x="1418700" y="1184994"/>
            <a:ext cx="216024" cy="144016"/>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4"/>
          <p:cNvSpPr/>
          <p:nvPr/>
        </p:nvSpPr>
        <p:spPr bwMode="auto">
          <a:xfrm>
            <a:off x="3362916" y="1184994"/>
            <a:ext cx="216024" cy="144016"/>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p:nvSpPr>
        <p:spPr bwMode="auto">
          <a:xfrm>
            <a:off x="1418700" y="2841178"/>
            <a:ext cx="216024" cy="21602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p:nvPr/>
        </p:nvSpPr>
        <p:spPr bwMode="auto">
          <a:xfrm>
            <a:off x="3362916" y="2841178"/>
            <a:ext cx="216024" cy="21602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2" descr="C:\Users\Liam\Documents\Design\NCETM\04 Images for B1 PPTs\Final PNG files\ncetm_mm_sp1_se19_aw007.png"/>
          <p:cNvPicPr>
            <a:picLocks noChangeAspect="1" noChangeArrowheads="1"/>
          </p:cNvPicPr>
          <p:nvPr/>
        </p:nvPicPr>
        <p:blipFill>
          <a:blip r:embed="rId4" cstate="print">
            <a:extLst>
              <a:ext uri="{28A0092B-C50C-407E-A947-70E740481C1C}">
                <a14:useLocalDpi xmlns:a14="http://schemas.microsoft.com/office/drawing/2010/main" val="0"/>
              </a:ext>
            </a:extLst>
          </a:blip>
          <a:srcRect b="-2854"/>
          <a:stretch>
            <a:fillRect/>
          </a:stretch>
        </p:blipFill>
        <p:spPr bwMode="auto">
          <a:xfrm>
            <a:off x="619620" y="4497362"/>
            <a:ext cx="3758366" cy="1800200"/>
          </a:xfrm>
          <a:prstGeom prst="rect">
            <a:avLst/>
          </a:prstGeom>
          <a:noFill/>
        </p:spPr>
      </p:pic>
      <p:sp>
        <p:nvSpPr>
          <p:cNvPr id="9" name="Rectangle 8"/>
          <p:cNvSpPr/>
          <p:nvPr/>
        </p:nvSpPr>
        <p:spPr bwMode="auto">
          <a:xfrm>
            <a:off x="770628" y="4785394"/>
            <a:ext cx="1656184" cy="1368152"/>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bwMode="auto">
          <a:xfrm>
            <a:off x="2606820" y="4785394"/>
            <a:ext cx="1656184" cy="12961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Rectangle 22"/>
          <p:cNvSpPr/>
          <p:nvPr/>
        </p:nvSpPr>
        <p:spPr bwMode="auto">
          <a:xfrm>
            <a:off x="2795236" y="4653136"/>
            <a:ext cx="1791816" cy="21602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Rectangle 23"/>
          <p:cNvSpPr/>
          <p:nvPr/>
        </p:nvSpPr>
        <p:spPr bwMode="auto">
          <a:xfrm>
            <a:off x="626612" y="4569370"/>
            <a:ext cx="1791816" cy="21602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9" name="Picture 28" descr="A window in a dark room&#10;&#10;Description generated with high confidence">
            <a:extLst>
              <a:ext uri="{FF2B5EF4-FFF2-40B4-BE49-F238E27FC236}">
                <a16:creationId xmlns:a16="http://schemas.microsoft.com/office/drawing/2014/main" id="{765733CE-2DED-4E8C-9CA8-B4B68A2B9AC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554"/>
                    </a14:imgEffect>
                    <a14:imgEffect>
                      <a14:saturation sat="200000"/>
                    </a14:imgEffect>
                    <a14:imgEffect>
                      <a14:brightnessContrast bright="-27000" contrast="52000"/>
                    </a14:imgEffect>
                  </a14:imgLayer>
                </a14:imgProps>
              </a:ext>
              <a:ext uri="{28A0092B-C50C-407E-A947-70E740481C1C}">
                <a14:useLocalDpi xmlns:a14="http://schemas.microsoft.com/office/drawing/2010/main" val="0"/>
              </a:ext>
            </a:extLst>
          </a:blip>
          <a:srcRect/>
          <a:stretch/>
        </p:blipFill>
        <p:spPr>
          <a:xfrm>
            <a:off x="1130668" y="1401019"/>
            <a:ext cx="864096" cy="1368152"/>
          </a:xfrm>
          <a:prstGeom prst="rect">
            <a:avLst/>
          </a:prstGeom>
        </p:spPr>
      </p:pic>
      <p:pic>
        <p:nvPicPr>
          <p:cNvPr id="31" name="Picture 30" descr="A window in a dark room&#10;&#10;Description generated with high confidence">
            <a:extLst>
              <a:ext uri="{FF2B5EF4-FFF2-40B4-BE49-F238E27FC236}">
                <a16:creationId xmlns:a16="http://schemas.microsoft.com/office/drawing/2014/main" id="{791FB6A0-5941-47E0-8F67-BF7442D06C04}"/>
              </a:ext>
            </a:extLst>
          </p:cNvPr>
          <p:cNvPicPr>
            <a:picLocks noChangeAspect="1"/>
          </p:cNvPicPr>
          <p:nvPr/>
        </p:nvPicPr>
        <p:blipFill rotWithShape="1">
          <a:blip r:embed="rId7" cstate="print">
            <a:extLst>
              <a:ext uri="{BEBA8EAE-BF5A-486C-A8C5-ECC9F3942E4B}">
                <a14:imgProps xmlns:a14="http://schemas.microsoft.com/office/drawing/2010/main">
                  <a14:imgLayer r:embed="rId6">
                    <a14:imgEffect>
                      <a14:colorTemperature colorTemp="5554"/>
                    </a14:imgEffect>
                    <a14:imgEffect>
                      <a14:saturation sat="200000"/>
                    </a14:imgEffect>
                    <a14:imgEffect>
                      <a14:brightnessContrast bright="-27000" contrast="52000"/>
                    </a14:imgEffect>
                  </a14:imgLayer>
                </a14:imgProps>
              </a:ext>
              <a:ext uri="{28A0092B-C50C-407E-A947-70E740481C1C}">
                <a14:useLocalDpi xmlns:a14="http://schemas.microsoft.com/office/drawing/2010/main" val="0"/>
              </a:ext>
            </a:extLst>
          </a:blip>
          <a:srcRect/>
          <a:stretch/>
        </p:blipFill>
        <p:spPr>
          <a:xfrm>
            <a:off x="1127220" y="3057202"/>
            <a:ext cx="864096" cy="1368153"/>
          </a:xfrm>
          <a:prstGeom prst="rect">
            <a:avLst/>
          </a:prstGeom>
        </p:spPr>
      </p:pic>
      <p:pic>
        <p:nvPicPr>
          <p:cNvPr id="13" name="Picture 12">
            <a:extLst>
              <a:ext uri="{FF2B5EF4-FFF2-40B4-BE49-F238E27FC236}">
                <a16:creationId xmlns:a16="http://schemas.microsoft.com/office/drawing/2014/main" id="{A6E5DF29-D89E-4489-A500-229C11B6AA6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854055" y="1225599"/>
            <a:ext cx="1224137" cy="3168352"/>
          </a:xfrm>
          <a:prstGeom prst="rect">
            <a:avLst/>
          </a:prstGeom>
        </p:spPr>
      </p:pic>
      <p:pic>
        <p:nvPicPr>
          <p:cNvPr id="25" name="Picture 24">
            <a:extLst>
              <a:ext uri="{FF2B5EF4-FFF2-40B4-BE49-F238E27FC236}">
                <a16:creationId xmlns:a16="http://schemas.microsoft.com/office/drawing/2014/main" id="{07E025E3-D3FD-4C92-88AE-A7003856D89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42459" y="1406635"/>
            <a:ext cx="170979" cy="737771"/>
          </a:xfrm>
          <a:prstGeom prst="rect">
            <a:avLst/>
          </a:prstGeom>
        </p:spPr>
      </p:pic>
      <p:pic>
        <p:nvPicPr>
          <p:cNvPr id="28" name="Picture 27">
            <a:extLst>
              <a:ext uri="{FF2B5EF4-FFF2-40B4-BE49-F238E27FC236}">
                <a16:creationId xmlns:a16="http://schemas.microsoft.com/office/drawing/2014/main" id="{B5AAA543-7256-4110-9C9C-1F71F838E9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322785" y="3075885"/>
            <a:ext cx="286679" cy="1143113"/>
          </a:xfrm>
          <a:prstGeom prst="rect">
            <a:avLst/>
          </a:prstGeom>
        </p:spPr>
      </p:pic>
      <p:pic>
        <p:nvPicPr>
          <p:cNvPr id="33" name="Picture 32">
            <a:extLst>
              <a:ext uri="{FF2B5EF4-FFF2-40B4-BE49-F238E27FC236}">
                <a16:creationId xmlns:a16="http://schemas.microsoft.com/office/drawing/2014/main" id="{9AA9A632-A530-473A-B858-92939C810D9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83443" y="1251510"/>
            <a:ext cx="1327345" cy="3168368"/>
          </a:xfrm>
          <a:prstGeom prst="rect">
            <a:avLst/>
          </a:prstGeom>
        </p:spPr>
      </p:pic>
      <p:sp>
        <p:nvSpPr>
          <p:cNvPr id="3" name="Rectangle 2">
            <a:extLst>
              <a:ext uri="{FF2B5EF4-FFF2-40B4-BE49-F238E27FC236}">
                <a16:creationId xmlns:a16="http://schemas.microsoft.com/office/drawing/2014/main" id="{E778C4F2-25FB-411C-B0BD-B276622BF8B1}"/>
              </a:ext>
            </a:extLst>
          </p:cNvPr>
          <p:cNvSpPr/>
          <p:nvPr/>
        </p:nvSpPr>
        <p:spPr bwMode="auto">
          <a:xfrm>
            <a:off x="4781868" y="4884976"/>
            <a:ext cx="1404157" cy="70759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E778C4F2-25FB-411C-B0BD-B276622BF8B1}"/>
              </a:ext>
            </a:extLst>
          </p:cNvPr>
          <p:cNvSpPr/>
          <p:nvPr/>
        </p:nvSpPr>
        <p:spPr bwMode="auto">
          <a:xfrm>
            <a:off x="5478231" y="3747570"/>
            <a:ext cx="491121" cy="40151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E778C4F2-25FB-411C-B0BD-B276622BF8B1}"/>
              </a:ext>
            </a:extLst>
          </p:cNvPr>
          <p:cNvSpPr/>
          <p:nvPr/>
        </p:nvSpPr>
        <p:spPr bwMode="auto">
          <a:xfrm>
            <a:off x="4971192" y="3735861"/>
            <a:ext cx="491121" cy="40151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Content Placeholder 2">
            <a:extLst>
              <a:ext uri="{FF2B5EF4-FFF2-40B4-BE49-F238E27FC236}">
                <a16:creationId xmlns:a16="http://schemas.microsoft.com/office/drawing/2014/main" id="{D0F10BB9-C18F-4076-A417-AE773E20BB6B}"/>
              </a:ext>
            </a:extLst>
          </p:cNvPr>
          <p:cNvSpPr txBox="1">
            <a:spLocks/>
          </p:cNvSpPr>
          <p:nvPr/>
        </p:nvSpPr>
        <p:spPr>
          <a:xfrm>
            <a:off x="6186025" y="1136811"/>
            <a:ext cx="582160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the two numbers as shown ready for column addition. Is it important that the 5 ones is written underneath the 3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We add like values together, so tens with tens and ones with ones.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Dienes to model the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the digit 3 represent?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the digit 2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 column addition, we start at the right-hand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TextBox 19">
            <a:extLst>
              <a:ext uri="{FF2B5EF4-FFF2-40B4-BE49-F238E27FC236}">
                <a16:creationId xmlns:a16="http://schemas.microsoft.com/office/drawing/2014/main" id="{5899F5B7-0EFF-47E5-A330-387EBB1092E5}"/>
              </a:ext>
            </a:extLst>
          </p:cNvPr>
          <p:cNvSpPr txBox="1"/>
          <p:nvPr/>
        </p:nvSpPr>
        <p:spPr>
          <a:xfrm>
            <a:off x="5623420" y="5058652"/>
            <a:ext cx="6233220"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add the ones.3 ones plus 5 ones is equal to 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add the tens.</a:t>
            </a:r>
            <a:r>
              <a:rPr kumimoji="0" lang="en-GB" sz="1800" b="0" i="1" u="none" strike="noStrike" kern="1200" cap="none" spc="0" normalizeH="0" noProof="0" dirty="0">
                <a:ln>
                  <a:noFill/>
                </a:ln>
                <a:solidFill>
                  <a:srgbClr val="585858"/>
                </a:solidFill>
                <a:effectLst/>
                <a:uLnTx/>
                <a:uFillTx/>
                <a:latin typeface="Arial" panose="020B0604020202020204" pitchFamily="34" charset="0"/>
                <a:ea typeface="+mn-ea"/>
                <a:cs typeface="+mn-cs"/>
              </a:rPr>
              <a:t>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tens plus 2 tens is equal to 6 tens.</a:t>
            </a:r>
          </a:p>
        </p:txBody>
      </p:sp>
    </p:spTree>
    <p:extLst>
      <p:ext uri="{BB962C8B-B14F-4D97-AF65-F5344CB8AC3E}">
        <p14:creationId xmlns:p14="http://schemas.microsoft.com/office/powerpoint/2010/main" val="989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1000"/>
                            </p:stCondLst>
                            <p:childTnLst>
                              <p:par>
                                <p:cTn id="16" presetID="10" presetClass="exit" presetSubtype="0" fill="hold" nodeType="afterEffect">
                                  <p:stCondLst>
                                    <p:cond delay="25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10" presetClass="exit" presetSubtype="0" fill="hold" nodeType="afterEffect">
                                  <p:stCondLst>
                                    <p:cond delay="25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
                            </p:stCondLst>
                            <p:childTnLst>
                              <p:par>
                                <p:cTn id="53" presetID="0" presetClass="path" presetSubtype="0" accel="50000" decel="50000" fill="hold" nodeType="afterEffect">
                                  <p:stCondLst>
                                    <p:cond delay="250"/>
                                  </p:stCondLst>
                                  <p:childTnLst>
                                    <p:animMotion origin="layout" path="M -4.79167E-6 -1.48148E-6 L -0.01132 0.25 " pathEditMode="relative" rAng="0" ptsTypes="AA">
                                      <p:cBhvr>
                                        <p:cTn id="54" dur="2000" fill="hold"/>
                                        <p:tgtEl>
                                          <p:spTgt spid="28"/>
                                        </p:tgtEl>
                                        <p:attrNameLst>
                                          <p:attrName>ppt_x</p:attrName>
                                          <p:attrName>ppt_y</p:attrName>
                                        </p:attrNameLst>
                                      </p:cBhvr>
                                      <p:rCtr x="-573" y="12500"/>
                                    </p:animMotion>
                                  </p:childTnLst>
                                </p:cTn>
                              </p:par>
                              <p:par>
                                <p:cTn id="55" presetID="0" presetClass="path" presetSubtype="0" accel="50000" decel="50000" fill="hold" nodeType="withEffect">
                                  <p:stCondLst>
                                    <p:cond delay="250"/>
                                  </p:stCondLst>
                                  <p:childTnLst>
                                    <p:animMotion origin="layout" path="M 2.08333E-7 -4.81481E-6 L 0.01576 0.49352 " pathEditMode="relative" rAng="0" ptsTypes="AA">
                                      <p:cBhvr>
                                        <p:cTn id="56" dur="2000" fill="hold"/>
                                        <p:tgtEl>
                                          <p:spTgt spid="25"/>
                                        </p:tgtEl>
                                        <p:attrNameLst>
                                          <p:attrName>ppt_x</p:attrName>
                                          <p:attrName>ppt_y</p:attrName>
                                        </p:attrNameLst>
                                      </p:cBhvr>
                                      <p:rCtr x="781" y="24676"/>
                                    </p:animMotion>
                                  </p:childTnLst>
                                </p:cTn>
                              </p:par>
                              <p:par>
                                <p:cTn id="57" presetID="10" presetClass="exit" presetSubtype="0" fill="hold" nodeType="withEffect">
                                  <p:stCondLst>
                                    <p:cond delay="25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par>
                          <p:cTn id="60" fill="hold">
                            <p:stCondLst>
                              <p:cond delay="2750"/>
                            </p:stCondLst>
                            <p:childTnLst>
                              <p:par>
                                <p:cTn id="61" presetID="10" presetClass="exit" presetSubtype="0" fill="hold" grpId="0" nodeType="after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500"/>
                            </p:stCondLst>
                            <p:childTnLst>
                              <p:par>
                                <p:cTn id="73" presetID="0" presetClass="path" presetSubtype="0" accel="50000" decel="50000" fill="hold" nodeType="afterEffect">
                                  <p:stCondLst>
                                    <p:cond delay="250"/>
                                  </p:stCondLst>
                                  <p:childTnLst>
                                    <p:animMotion origin="layout" path="M -4.58333E-6 1.11111E-6 L 0.05417 0.24699 " pathEditMode="relative" rAng="0" ptsTypes="AA">
                                      <p:cBhvr>
                                        <p:cTn id="74" dur="2000" fill="hold"/>
                                        <p:tgtEl>
                                          <p:spTgt spid="31"/>
                                        </p:tgtEl>
                                        <p:attrNameLst>
                                          <p:attrName>ppt_x</p:attrName>
                                          <p:attrName>ppt_y</p:attrName>
                                        </p:attrNameLst>
                                      </p:cBhvr>
                                      <p:rCtr x="2708" y="12338"/>
                                    </p:animMotion>
                                  </p:childTnLst>
                                </p:cTn>
                              </p:par>
                              <p:par>
                                <p:cTn id="75" presetID="0" presetClass="path" presetSubtype="0" accel="50000" decel="50000" fill="hold" nodeType="withEffect">
                                  <p:stCondLst>
                                    <p:cond delay="250"/>
                                  </p:stCondLst>
                                  <p:childTnLst>
                                    <p:animMotion origin="layout" path="M 5E-6 0.00024 L -0.02435 0.49375 " pathEditMode="relative" rAng="0" ptsTypes="AA">
                                      <p:cBhvr>
                                        <p:cTn id="76" dur="2000" fill="hold"/>
                                        <p:tgtEl>
                                          <p:spTgt spid="29"/>
                                        </p:tgtEl>
                                        <p:attrNameLst>
                                          <p:attrName>ppt_x</p:attrName>
                                          <p:attrName>ppt_y</p:attrName>
                                        </p:attrNameLst>
                                      </p:cBhvr>
                                      <p:rCtr x="-1224" y="24676"/>
                                    </p:animMotion>
                                  </p:childTnLst>
                                </p:cTn>
                              </p:par>
                              <p:par>
                                <p:cTn id="77" presetID="10" presetClass="exit" presetSubtype="0" fill="hold" nodeType="withEffect">
                                  <p:stCondLst>
                                    <p:cond delay="25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childTnLst>
                          </p:cTn>
                        </p:par>
                        <p:par>
                          <p:cTn id="80" fill="hold">
                            <p:stCondLst>
                              <p:cond delay="2750"/>
                            </p:stCondLst>
                            <p:childTnLst>
                              <p:par>
                                <p:cTn id="81" presetID="10" presetClass="exit" presetSubtype="0" fill="hold" grpId="0" nodeType="after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3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935FA5F5-781B-43E2-9C3B-5EF04C6BC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Widescreen</PresentationFormat>
  <Paragraphs>294</Paragraphs>
  <Slides>23</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Myriad Pro</vt:lpstr>
      <vt:lpstr>Myriad Pro Semibold</vt:lpstr>
      <vt:lpstr>Custom Design</vt:lpstr>
      <vt:lpstr>nctem1</vt:lpstr>
      <vt:lpstr>PowerPoint Presentation</vt:lpstr>
      <vt:lpstr>3AS-2 Add and subtract up to three-digit numbers using columnar methods. </vt:lpstr>
      <vt:lpstr>3AS-2: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3AS-2 Columnar addition and subtraction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16</cp:revision>
  <dcterms:created xsi:type="dcterms:W3CDTF">2020-08-07T06:29:50Z</dcterms:created>
  <dcterms:modified xsi:type="dcterms:W3CDTF">2022-11-10T14:35:35Z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