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ink/ink1.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notesMasterIdLst>
    <p:notesMasterId r:id="rId19"/>
  </p:notesMasterIdLst>
  <p:sldIdLst>
    <p:sldId id="257" r:id="rId6"/>
    <p:sldId id="263" r:id="rId7"/>
    <p:sldId id="261" r:id="rId8"/>
    <p:sldId id="298" r:id="rId9"/>
    <p:sldId id="267" r:id="rId10"/>
    <p:sldId id="469" r:id="rId11"/>
    <p:sldId id="470" r:id="rId12"/>
    <p:sldId id="481" r:id="rId13"/>
    <p:sldId id="306" r:id="rId14"/>
    <p:sldId id="308" r:id="rId15"/>
    <p:sldId id="426" r:id="rId16"/>
    <p:sldId id="310" r:id="rId17"/>
    <p:sldId id="47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05E83"/>
    <a:srgbClr val="9866D6"/>
    <a:srgbClr val="FBF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9F4256-6D35-4270-82BF-7F9249FB53C1}" v="13" dt="2020-08-24T09:51:07.7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3T08:58:38.234"/>
    </inkml:context>
    <inkml:brush xml:id="br0">
      <inkml:brushProperty name="width" value="0.05" units="cm"/>
      <inkml:brushProperty name="height" value="0.05" units="cm"/>
      <inkml:brushProperty name="color" value="#FFFFFF"/>
    </inkml:brush>
  </inkml:definitions>
  <inkml:trace contextRef="#ctx0" brushRef="#br0">439 113 3680 0 0,'0'0'284'0'0,"-1"-1"-187"0"0,-4-8-89 0 0,2 6 299 0 0,1-1 0 0 0,0 0 0 0 0,0 0 0 0 0,0 2-1 0 0,1-2 1 0 0,0 0 0 0 0,0 0-307 0 0,-1-5 1939 0 0,2 2-1 0 0,-1-1 0 0 0,2-2-1938 0 0,-1 1 1381 0 0,0 9-1356 0 0,0 0 0 0 0,0 0 1 0 0,0 0-1 0 0,0 0 0 0 0,0 0 0 0 0,0 0 0 0 0,0 0 1 0 0,0 0-1 0 0,0 0 0 0 0,0 0 0 0 0,0 0 0 0 0,0-2 1 0 0,0 2-1 0 0,0 0 0 0 0,0 0 0 0 0,0 0 0 0 0,0 0 1 0 0,0 0-1 0 0,0 0 0 0 0,0-1 0 0 0,0 1 0 0 0,0 0 1 0 0,0 0-1 0 0,-1 0 0 0 0,1 0 0 0 0,0 0 1 0 0,0 0-1 0 0,0 0 0 0 0,0 0 0 0 0,0-1 0 0 0,0 1 1 0 0,0 0-26 0 0,-8-5 122 0 0,2-2 0 0 0,-4-3-122 0 0,7 7 5 0 0,-1 2-61 0 0,-4 2 0 0 0,1 1 0 0 0,-1-1 1 0 0,0 1-1 0 0,1 1 0 0 0,-5 2 56 0 0,4-2-41 0 0,5-2 13 0 0,-3 2-1 0 0,3-2 1 0 0,-3 3-1 0 0,3-3 1 0 0,-1 2 0 0 0,-1 0 28 0 0,1 1-27 0 0,0-1 1 0 0,0-1 0 0 0,1 1 0 0 0,1 1 0 0 0,-1 0 0 0 0,-2 0 26 0 0,-9 11-61 0 0,11-14 59 0 0,0 2 0 0 0,0-2 0 0 0,0 2 1 0 0,0-2-1 0 0,-3 2 2 0 0,3-3 11 0 0,-1 2 1 0 0,0-1-1 0 0,0 2 1 0 0,0-2-1 0 0,0 3 1 0 0,0-1-12 0 0,-14 15 67 0 0,-2-4-14 0 0,3 5-42 0 0,-3-5-11 0 0,9-5 0 0 0,2-1 0 0 0,-1-2 0 0 0,-3 3 0 0 0,9-7 0 0 0,2 0 0 0 0,1-1 0 0 0,-3 2 0 0 0,1 0 0 0 0,2-2 0 0 0,-3 3 0 0 0,0 0 0 0 0,-5 7 0 0 0,-9 5 0 0 0,12-9 2 0 0,1 1 0 0 0,1 1 1 0 0,0 0-1 0 0,0 0 1 0 0,0 3-3 0 0,3-9 12 0 0,0 3 1 0 0,-1-1-1 0 0,2 0 1 0 0,-1-1-1 0 0,0 3-12 0 0,-1 6 35 0 0,-1 1 75 0 0,0 8 192 0 0,4-15-71 0 0,11 20 257 0 0,-8-22-232 0 0,-2-1-221 0 0,2-2 1 0 0,0 1 0 0 0,0 1 0 0 0,0-2 0 0 0,0-1-1 0 0,1 3 1 0 0,-1-2 0 0 0,1 0 0 0 0,-1-1 0 0 0,-1 1-1 0 0,3-1 1 0 0,-1 0 0 0 0,0 1 0 0 0,0-2-36 0 0,0 0-7 0 0,0 0 1 0 0,-1-2-1 0 0,1 1 0 0 0,0 1 1 0 0,1-3-1 0 0,-3 2 0 0 0,1 0 1 0 0,4-2 6 0 0,-8 3 0 0 0,29-15 23 0 0,-5 2 27 0 0,-4 1 88 0 0,19-12-138 0 0,-16 10 21 0 0,-8 2-8 0 0,1 1 1 0 0,-2-2 0 0 0,9-9-14 0 0,-9 8 12 0 0,21-25-1 0 0,-19 21-11 0 0,5-3 0 0 0,-16 15 0 0 0,11-6 0 0 0,-2-4 0 0 0,10-11 0 0 0,-10 10 0 0 0,-6 10 0 0 0,-2-1 0 0 0,1 0 0 0 0,-1 1 0 0 0,-1-2 0 0 0,2-2 0 0 0,-7 11 0 0 0,0-1 0 0 0,0 0 0 0 0,1 1 0 0 0,-1 0 0 0 0,0-1 0 0 0,1-1 0 0 0,-1 2 0 0 0,0-1 0 0 0,0 1 0 0 0,2-1 0 0 0,-2-1 0 0 0,0 2 0 0 0,0-1 0 0 0,0 1 0 0 0,0-1 0 0 0,0 0 0 0 0,-2-1-4 0 0,1 2 1 0 0,0 0 0 0 0,0 0 0 0 0,-1 0 0 0 0,1-1-1 0 0,1 1 1 0 0,-3 0 0 0 0,2-1 0 0 0,1 1 0 0 0,-2 0-1 0 0,0 0 1 0 0,2 0 0 0 0,-2 0 3 0 0,0 0-10 0 0,-1 0 1 0 0,1 0 0 0 0,0 1-1 0 0,-1-1 1 0 0,2 0-1 0 0,-3 1 1 0 0,3-1-1 0 0,-4 2 10 0 0,-4 4-59 0 0,5-2 25 0 0,0-2 1 0 0,0 0-1 0 0,0 2 1 0 0,-2-2 33 0 0,1 1-20 0 0,-3 1 0 0 0,3-1-1 0 0,-2 1 1 0 0,3 0 0 0 0,-2 0 0 0 0,1 1 0 0 0,1 0 0 0 0,-4 3 20 0 0,4-4 0 0 0,-2 2 0 0 0,1-1 0 0 0,-2-1 0 0 0,2 1 0 0 0,-4 2 0 0 0,7-7 6 0 0,0 2 1 0 0,0 0 0 0 0,1-1 0 0 0,-2 1 0 0 0,2 0-1 0 0,-2 0 1 0 0,3 0 0 0 0,-4 0-7 0 0,-2 7 71 0 0,-16 9 156 0 0,12-13-122 0 0,10-5-102 0 0,0 0 0 0 0,0 0 1 0 0,-1 0-1 0 0,1 2 0 0 0,0-2 0 0 0,0 0 0 0 0,0 0 1 0 0,-2 0-1 0 0,2 0 0 0 0,0 0 0 0 0,0 0 1 0 0,0 1-1 0 0,0-1 0 0 0,-1 0 0 0 0,1 0 0 0 0,0 0 1 0 0,0 0-1 0 0,0 0 0 0 0,0 0 0 0 0,0 0 1 0 0,0 0-1 0 0,0 0 0 0 0,0 1 0 0 0,0-1-3 0 0,-5 10 66 0 0,2-6-28 0 0,3-4-96 0 0,0 0-10 0 0,0 0-51 0 0,0 0-229 0 0,0 0-100 0 0,0 0-21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4548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5563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685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11</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325548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Ready-to-Progress Criterion</a:t>
            </a:r>
            <a:endParaRPr lang="en-GB" sz="2000" b="1"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12499" y="2064359"/>
            <a:ext cx="2239760" cy="457200"/>
          </a:xfrm>
        </p:spPr>
        <p:txBody>
          <a:bodyPr>
            <a:normAutofit/>
          </a:bodyPr>
          <a:lstStyle>
            <a:lvl1pPr>
              <a:defRPr sz="2000"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
        <p:nvSpPr>
          <p:cNvPr id="15" name="TextBox 14">
            <a:extLst>
              <a:ext uri="{FF2B5EF4-FFF2-40B4-BE49-F238E27FC236}">
                <a16:creationId xmlns:a16="http://schemas.microsoft.com/office/drawing/2014/main" id="{932C9316-8FD4-4FD4-8E85-1A613ACCE808}"/>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6" name="Straight Connector 15">
            <a:extLst>
              <a:ext uri="{FF2B5EF4-FFF2-40B4-BE49-F238E27FC236}">
                <a16:creationId xmlns:a16="http://schemas.microsoft.com/office/drawing/2014/main" id="{79E55BB7-9C17-4F8C-93E6-62AA523F53CC}"/>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250795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7BA41F-3A03-4A58-BA0C-00DB3E59E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441047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346281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490380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CB76CD-2FBB-441F-8F24-50F7582353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3308405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6568517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707886"/>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Materials and activities to support review, practice and consolidation</a:t>
            </a:r>
            <a:endParaRPr lang="en-GB" sz="2000" b="1" dirty="0">
              <a:solidFill>
                <a:schemeClr val="bg1"/>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normAutofit/>
          </a:bodyPr>
          <a:lstStyle>
            <a:lvl1pPr>
              <a:defRPr sz="11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522847" y="498629"/>
            <a:ext cx="1191720" cy="301224"/>
          </a:xfrm>
        </p:spPr>
        <p:txBody>
          <a:bodyPr>
            <a:noAutofit/>
          </a:bodyPr>
          <a:lstStyle>
            <a:lvl1pPr>
              <a:defRPr lang="en-GB" sz="11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RICH Slide">
    <p:spTree>
      <p:nvGrpSpPr>
        <p:cNvPr id="1" name=""/>
        <p:cNvGrpSpPr/>
        <p:nvPr/>
      </p:nvGrpSpPr>
      <p:grpSpPr>
        <a:xfrm>
          <a:off x="0" y="0"/>
          <a:ext cx="0" cy="0"/>
          <a:chOff x="0" y="0"/>
          <a:chExt cx="0" cy="0"/>
        </a:xfrm>
      </p:grpSpPr>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6803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15514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659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240209151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6" r:id="rId7"/>
    <p:sldLayoutId id="2147483667" r:id="rId8"/>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endParaRPr lang="en-GB"/>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a:p>
        </p:txBody>
      </p:sp>
    </p:spTree>
    <p:extLst>
      <p:ext uri="{BB962C8B-B14F-4D97-AF65-F5344CB8AC3E}">
        <p14:creationId xmlns:p14="http://schemas.microsoft.com/office/powerpoint/2010/main" val="72670691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notesSlide" Target="../notesSlides/notesSlide5.xml"/><Relationship Id="rId7" Type="http://schemas.openxmlformats.org/officeDocument/2006/relationships/customXml" Target="../ink/ink1.xml"/><Relationship Id="rId2" Type="http://schemas.openxmlformats.org/officeDocument/2006/relationships/slideLayout" Target="../slideLayouts/slideLayout15.xml"/><Relationship Id="rId1" Type="http://schemas.openxmlformats.org/officeDocument/2006/relationships/tags" Target="../tags/tag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ncetm.org.uk/classroom-resources/primm-1-17-composition-and-calculation-100-and-bridging-100/"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r>
              <a:rPr lang="en-GB" b="0" dirty="0"/>
              <a:t>Calculate complements to 100</a:t>
            </a:r>
          </a:p>
        </p:txBody>
      </p:sp>
      <p:sp>
        <p:nvSpPr>
          <p:cNvPr id="7" name="Text Placeholder 6">
            <a:extLst>
              <a:ext uri="{FF2B5EF4-FFF2-40B4-BE49-F238E27FC236}">
                <a16:creationId xmlns:a16="http://schemas.microsoft.com/office/drawing/2014/main" id="{DD63683B-151B-4390-A922-277AFEC04473}"/>
              </a:ext>
            </a:extLst>
          </p:cNvPr>
          <p:cNvSpPr>
            <a:spLocks noGrp="1"/>
          </p:cNvSpPr>
          <p:nvPr>
            <p:ph type="body" sz="quarter" idx="12"/>
          </p:nvPr>
        </p:nvSpPr>
        <p:spPr/>
        <p:txBody>
          <a:bodyPr/>
          <a:lstStyle/>
          <a:p>
            <a:r>
              <a:rPr lang="en-GB" dirty="0"/>
              <a:t>3AS-1</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AD971C-7372-4D0D-A730-1C4465F0D148}"/>
              </a:ext>
            </a:extLst>
          </p:cNvPr>
          <p:cNvSpPr>
            <a:spLocks noGrp="1"/>
          </p:cNvSpPr>
          <p:nvPr>
            <p:ph type="title"/>
          </p:nvPr>
        </p:nvSpPr>
        <p:spPr/>
        <p:txBody>
          <a:bodyPr/>
          <a:lstStyle/>
          <a:p>
            <a:r>
              <a:rPr lang="en-GB" dirty="0"/>
              <a:t>3AS-1 Calculate complements to 100</a:t>
            </a:r>
          </a:p>
        </p:txBody>
      </p:sp>
      <p:sp>
        <p:nvSpPr>
          <p:cNvPr id="7" name="TextBox 6">
            <a:extLst>
              <a:ext uri="{FF2B5EF4-FFF2-40B4-BE49-F238E27FC236}">
                <a16:creationId xmlns:a16="http://schemas.microsoft.com/office/drawing/2014/main" id="{2ED61FD3-203B-4E85-A47D-3457B7C037E8}"/>
              </a:ext>
            </a:extLst>
          </p:cNvPr>
          <p:cNvSpPr txBox="1"/>
          <p:nvPr/>
        </p:nvSpPr>
        <p:spPr bwMode="auto">
          <a:xfrm>
            <a:off x="2120408" y="3809467"/>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48</a:t>
            </a:r>
          </a:p>
        </p:txBody>
      </p:sp>
      <p:sp>
        <p:nvSpPr>
          <p:cNvPr id="8" name="TextBox 7">
            <a:extLst>
              <a:ext uri="{FF2B5EF4-FFF2-40B4-BE49-F238E27FC236}">
                <a16:creationId xmlns:a16="http://schemas.microsoft.com/office/drawing/2014/main" id="{6BFADC20-6DC7-4F30-95A2-5DA5AB2400B2}"/>
              </a:ext>
            </a:extLst>
          </p:cNvPr>
          <p:cNvSpPr txBox="1"/>
          <p:nvPr/>
        </p:nvSpPr>
        <p:spPr bwMode="auto">
          <a:xfrm>
            <a:off x="882225" y="4531952"/>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60</a:t>
            </a:r>
          </a:p>
        </p:txBody>
      </p:sp>
      <p:sp>
        <p:nvSpPr>
          <p:cNvPr id="9" name="TextBox 8">
            <a:extLst>
              <a:ext uri="{FF2B5EF4-FFF2-40B4-BE49-F238E27FC236}">
                <a16:creationId xmlns:a16="http://schemas.microsoft.com/office/drawing/2014/main" id="{3A5F7780-D994-4753-B25C-5E32E9313043}"/>
              </a:ext>
            </a:extLst>
          </p:cNvPr>
          <p:cNvSpPr txBox="1"/>
          <p:nvPr/>
        </p:nvSpPr>
        <p:spPr bwMode="auto">
          <a:xfrm>
            <a:off x="1394975" y="4531952"/>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2</a:t>
            </a:r>
          </a:p>
        </p:txBody>
      </p:sp>
      <p:sp>
        <p:nvSpPr>
          <p:cNvPr id="10" name="TextBox 9">
            <a:extLst>
              <a:ext uri="{FF2B5EF4-FFF2-40B4-BE49-F238E27FC236}">
                <a16:creationId xmlns:a16="http://schemas.microsoft.com/office/drawing/2014/main" id="{1B9EE82C-EEDB-4F34-83E7-68CAF36BE8B8}"/>
              </a:ext>
            </a:extLst>
          </p:cNvPr>
          <p:cNvSpPr txBox="1"/>
          <p:nvPr/>
        </p:nvSpPr>
        <p:spPr bwMode="auto">
          <a:xfrm>
            <a:off x="1627703" y="5047149"/>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FF0000"/>
                </a:solidFill>
                <a:effectLst/>
                <a:uLnTx/>
                <a:uFillTx/>
                <a:latin typeface="Myriad Pro" panose="020B0503030403020204" pitchFamily="34" charset="0"/>
                <a:ea typeface="Myriad Pro Semibold" charset="0"/>
                <a:cs typeface="Myriad Pro Semibold" charset="0"/>
              </a:rPr>
              <a:t>10</a:t>
            </a:r>
          </a:p>
        </p:txBody>
      </p:sp>
      <p:cxnSp>
        <p:nvCxnSpPr>
          <p:cNvPr id="11" name="Straight Arrow Connector 10">
            <a:extLst>
              <a:ext uri="{FF2B5EF4-FFF2-40B4-BE49-F238E27FC236}">
                <a16:creationId xmlns:a16="http://schemas.microsoft.com/office/drawing/2014/main" id="{6FB753A0-2F22-4021-A4B5-2239FA01EC05}"/>
              </a:ext>
            </a:extLst>
          </p:cNvPr>
          <p:cNvCxnSpPr>
            <a:cxnSpLocks/>
          </p:cNvCxnSpPr>
          <p:nvPr/>
        </p:nvCxnSpPr>
        <p:spPr bwMode="auto">
          <a:xfrm flipH="1">
            <a:off x="1133874" y="4249114"/>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a:extLst>
              <a:ext uri="{FF2B5EF4-FFF2-40B4-BE49-F238E27FC236}">
                <a16:creationId xmlns:a16="http://schemas.microsoft.com/office/drawing/2014/main" id="{97572703-077F-49C1-BC08-5BEAF5FF3642}"/>
              </a:ext>
            </a:extLst>
          </p:cNvPr>
          <p:cNvCxnSpPr>
            <a:cxnSpLocks/>
          </p:cNvCxnSpPr>
          <p:nvPr/>
        </p:nvCxnSpPr>
        <p:spPr bwMode="auto">
          <a:xfrm>
            <a:off x="1448513" y="4249114"/>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ectangle: Rounded Corners 12">
            <a:extLst>
              <a:ext uri="{FF2B5EF4-FFF2-40B4-BE49-F238E27FC236}">
                <a16:creationId xmlns:a16="http://schemas.microsoft.com/office/drawing/2014/main" id="{2E5A7C77-D624-4A3F-A339-A4DF4E334A3D}"/>
              </a:ext>
            </a:extLst>
          </p:cNvPr>
          <p:cNvSpPr/>
          <p:nvPr/>
        </p:nvSpPr>
        <p:spPr bwMode="auto">
          <a:xfrm>
            <a:off x="1405431" y="4611228"/>
            <a:ext cx="943399" cy="311416"/>
          </a:xfrm>
          <a:prstGeom prst="roundRect">
            <a:avLst>
              <a:gd name="adj" fmla="val 50000"/>
            </a:avLst>
          </a:prstGeom>
          <a:noFill/>
          <a:ln w="19050" cap="flat" cmpd="sng" algn="ctr">
            <a:solidFill>
              <a:srgbClr val="E7242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 name="TextBox 13">
            <a:extLst>
              <a:ext uri="{FF2B5EF4-FFF2-40B4-BE49-F238E27FC236}">
                <a16:creationId xmlns:a16="http://schemas.microsoft.com/office/drawing/2014/main" id="{02F9ECDF-67FC-4A51-A3EC-FD6B0D4D2C32}"/>
              </a:ext>
            </a:extLst>
          </p:cNvPr>
          <p:cNvSpPr txBox="1"/>
          <p:nvPr/>
        </p:nvSpPr>
        <p:spPr bwMode="auto">
          <a:xfrm>
            <a:off x="1105021" y="3809909"/>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62</a:t>
            </a:r>
          </a:p>
        </p:txBody>
      </p:sp>
      <p:sp>
        <p:nvSpPr>
          <p:cNvPr id="15" name="TextBox 14">
            <a:extLst>
              <a:ext uri="{FF2B5EF4-FFF2-40B4-BE49-F238E27FC236}">
                <a16:creationId xmlns:a16="http://schemas.microsoft.com/office/drawing/2014/main" id="{DC89FAD3-E2DB-474F-8236-19DA0DD11298}"/>
              </a:ext>
            </a:extLst>
          </p:cNvPr>
          <p:cNvSpPr txBox="1"/>
          <p:nvPr/>
        </p:nvSpPr>
        <p:spPr bwMode="auto">
          <a:xfrm>
            <a:off x="2000792" y="4522625"/>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8</a:t>
            </a:r>
          </a:p>
        </p:txBody>
      </p:sp>
      <p:sp>
        <p:nvSpPr>
          <p:cNvPr id="16" name="TextBox 15">
            <a:extLst>
              <a:ext uri="{FF2B5EF4-FFF2-40B4-BE49-F238E27FC236}">
                <a16:creationId xmlns:a16="http://schemas.microsoft.com/office/drawing/2014/main" id="{BD6FDCAF-FCF8-437A-A12E-8D97A57483DE}"/>
              </a:ext>
            </a:extLst>
          </p:cNvPr>
          <p:cNvSpPr txBox="1"/>
          <p:nvPr/>
        </p:nvSpPr>
        <p:spPr bwMode="auto">
          <a:xfrm>
            <a:off x="2356450" y="4522625"/>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40</a:t>
            </a:r>
          </a:p>
        </p:txBody>
      </p:sp>
      <p:cxnSp>
        <p:nvCxnSpPr>
          <p:cNvPr id="17" name="Straight Arrow Connector 16">
            <a:extLst>
              <a:ext uri="{FF2B5EF4-FFF2-40B4-BE49-F238E27FC236}">
                <a16:creationId xmlns:a16="http://schemas.microsoft.com/office/drawing/2014/main" id="{511D06C8-7335-4A20-826A-973A33521AD9}"/>
              </a:ext>
            </a:extLst>
          </p:cNvPr>
          <p:cNvCxnSpPr>
            <a:cxnSpLocks/>
          </p:cNvCxnSpPr>
          <p:nvPr/>
        </p:nvCxnSpPr>
        <p:spPr bwMode="auto">
          <a:xfrm flipH="1">
            <a:off x="2173895" y="4239787"/>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a:extLst>
              <a:ext uri="{FF2B5EF4-FFF2-40B4-BE49-F238E27FC236}">
                <a16:creationId xmlns:a16="http://schemas.microsoft.com/office/drawing/2014/main" id="{444BE980-7E25-4722-8EA1-7D62669519BA}"/>
              </a:ext>
            </a:extLst>
          </p:cNvPr>
          <p:cNvCxnSpPr>
            <a:cxnSpLocks/>
          </p:cNvCxnSpPr>
          <p:nvPr/>
        </p:nvCxnSpPr>
        <p:spPr bwMode="auto">
          <a:xfrm>
            <a:off x="2488534" y="4239787"/>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Box 18">
            <a:extLst>
              <a:ext uri="{FF2B5EF4-FFF2-40B4-BE49-F238E27FC236}">
                <a16:creationId xmlns:a16="http://schemas.microsoft.com/office/drawing/2014/main" id="{BD473995-E967-4303-875C-90077D6D7F07}"/>
              </a:ext>
            </a:extLst>
          </p:cNvPr>
          <p:cNvSpPr txBox="1"/>
          <p:nvPr/>
        </p:nvSpPr>
        <p:spPr bwMode="auto">
          <a:xfrm>
            <a:off x="3132187" y="3809467"/>
            <a:ext cx="6559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110</a:t>
            </a:r>
          </a:p>
        </p:txBody>
      </p:sp>
      <p:sp>
        <p:nvSpPr>
          <p:cNvPr id="20" name="TextBox 19">
            <a:extLst>
              <a:ext uri="{FF2B5EF4-FFF2-40B4-BE49-F238E27FC236}">
                <a16:creationId xmlns:a16="http://schemas.microsoft.com/office/drawing/2014/main" id="{3B996665-5B91-4524-B93C-F32C9A363E3C}"/>
              </a:ext>
            </a:extLst>
          </p:cNvPr>
          <p:cNvSpPr txBox="1"/>
          <p:nvPr/>
        </p:nvSpPr>
        <p:spPr bwMode="auto">
          <a:xfrm>
            <a:off x="1678203" y="3809467"/>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a:t>
            </a:r>
          </a:p>
        </p:txBody>
      </p:sp>
      <p:sp>
        <p:nvSpPr>
          <p:cNvPr id="21" name="TextBox 20">
            <a:extLst>
              <a:ext uri="{FF2B5EF4-FFF2-40B4-BE49-F238E27FC236}">
                <a16:creationId xmlns:a16="http://schemas.microsoft.com/office/drawing/2014/main" id="{88CD3318-5D5E-4642-90CE-2F0B53F06007}"/>
              </a:ext>
            </a:extLst>
          </p:cNvPr>
          <p:cNvSpPr txBox="1"/>
          <p:nvPr/>
        </p:nvSpPr>
        <p:spPr bwMode="auto">
          <a:xfrm>
            <a:off x="2686551" y="3809467"/>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a:t>
            </a:r>
          </a:p>
        </p:txBody>
      </p:sp>
      <p:sp>
        <p:nvSpPr>
          <p:cNvPr id="22" name="TextBox 21">
            <a:extLst>
              <a:ext uri="{FF2B5EF4-FFF2-40B4-BE49-F238E27FC236}">
                <a16:creationId xmlns:a16="http://schemas.microsoft.com/office/drawing/2014/main" id="{FBFE4794-7A11-4C2A-B77A-3D0DFEA6FF4D}"/>
              </a:ext>
            </a:extLst>
          </p:cNvPr>
          <p:cNvSpPr txBox="1"/>
          <p:nvPr/>
        </p:nvSpPr>
        <p:spPr bwMode="auto">
          <a:xfrm>
            <a:off x="5840881" y="3809467"/>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38</a:t>
            </a:r>
          </a:p>
        </p:txBody>
      </p:sp>
      <p:sp>
        <p:nvSpPr>
          <p:cNvPr id="23" name="TextBox 22">
            <a:extLst>
              <a:ext uri="{FF2B5EF4-FFF2-40B4-BE49-F238E27FC236}">
                <a16:creationId xmlns:a16="http://schemas.microsoft.com/office/drawing/2014/main" id="{67EFE49B-7E89-4E46-AB53-49983A236523}"/>
              </a:ext>
            </a:extLst>
          </p:cNvPr>
          <p:cNvSpPr txBox="1"/>
          <p:nvPr/>
        </p:nvSpPr>
        <p:spPr bwMode="auto">
          <a:xfrm>
            <a:off x="4602698" y="4531952"/>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60</a:t>
            </a:r>
          </a:p>
        </p:txBody>
      </p:sp>
      <p:sp>
        <p:nvSpPr>
          <p:cNvPr id="24" name="TextBox 23">
            <a:extLst>
              <a:ext uri="{FF2B5EF4-FFF2-40B4-BE49-F238E27FC236}">
                <a16:creationId xmlns:a16="http://schemas.microsoft.com/office/drawing/2014/main" id="{B9822EBC-A488-4FCA-9314-EE4B5F3B1755}"/>
              </a:ext>
            </a:extLst>
          </p:cNvPr>
          <p:cNvSpPr txBox="1"/>
          <p:nvPr/>
        </p:nvSpPr>
        <p:spPr bwMode="auto">
          <a:xfrm>
            <a:off x="5115448" y="4531952"/>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2</a:t>
            </a:r>
          </a:p>
        </p:txBody>
      </p:sp>
      <p:sp>
        <p:nvSpPr>
          <p:cNvPr id="25" name="TextBox 24">
            <a:extLst>
              <a:ext uri="{FF2B5EF4-FFF2-40B4-BE49-F238E27FC236}">
                <a16:creationId xmlns:a16="http://schemas.microsoft.com/office/drawing/2014/main" id="{2056F1CC-936D-4FC9-8C9C-84671A4E1938}"/>
              </a:ext>
            </a:extLst>
          </p:cNvPr>
          <p:cNvSpPr txBox="1"/>
          <p:nvPr/>
        </p:nvSpPr>
        <p:spPr bwMode="auto">
          <a:xfrm>
            <a:off x="5348176" y="5047149"/>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FF0000"/>
                </a:solidFill>
                <a:effectLst/>
                <a:uLnTx/>
                <a:uFillTx/>
                <a:latin typeface="Myriad Pro" panose="020B0503030403020204" pitchFamily="34" charset="0"/>
                <a:ea typeface="Myriad Pro Semibold" charset="0"/>
                <a:cs typeface="Myriad Pro Semibold" charset="0"/>
              </a:rPr>
              <a:t>10</a:t>
            </a:r>
          </a:p>
        </p:txBody>
      </p:sp>
      <p:cxnSp>
        <p:nvCxnSpPr>
          <p:cNvPr id="26" name="Straight Arrow Connector 25">
            <a:extLst>
              <a:ext uri="{FF2B5EF4-FFF2-40B4-BE49-F238E27FC236}">
                <a16:creationId xmlns:a16="http://schemas.microsoft.com/office/drawing/2014/main" id="{079C32EF-9A8A-496B-9602-6EB6EF5ECAC0}"/>
              </a:ext>
            </a:extLst>
          </p:cNvPr>
          <p:cNvCxnSpPr>
            <a:cxnSpLocks/>
          </p:cNvCxnSpPr>
          <p:nvPr/>
        </p:nvCxnSpPr>
        <p:spPr bwMode="auto">
          <a:xfrm flipH="1">
            <a:off x="4854347" y="4249114"/>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Arrow Connector 26">
            <a:extLst>
              <a:ext uri="{FF2B5EF4-FFF2-40B4-BE49-F238E27FC236}">
                <a16:creationId xmlns:a16="http://schemas.microsoft.com/office/drawing/2014/main" id="{4C33727E-558D-46F8-AB5D-CEF92EC03C31}"/>
              </a:ext>
            </a:extLst>
          </p:cNvPr>
          <p:cNvCxnSpPr>
            <a:cxnSpLocks/>
          </p:cNvCxnSpPr>
          <p:nvPr/>
        </p:nvCxnSpPr>
        <p:spPr bwMode="auto">
          <a:xfrm>
            <a:off x="5168986" y="4249114"/>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Rectangle: Rounded Corners 27">
            <a:extLst>
              <a:ext uri="{FF2B5EF4-FFF2-40B4-BE49-F238E27FC236}">
                <a16:creationId xmlns:a16="http://schemas.microsoft.com/office/drawing/2014/main" id="{995AE0B1-3841-4E3D-92E5-EEAA3F9D16C9}"/>
              </a:ext>
            </a:extLst>
          </p:cNvPr>
          <p:cNvSpPr/>
          <p:nvPr/>
        </p:nvSpPr>
        <p:spPr bwMode="auto">
          <a:xfrm>
            <a:off x="5125904" y="4611228"/>
            <a:ext cx="943399" cy="311416"/>
          </a:xfrm>
          <a:prstGeom prst="roundRect">
            <a:avLst>
              <a:gd name="adj" fmla="val 50000"/>
            </a:avLst>
          </a:prstGeom>
          <a:noFill/>
          <a:ln w="19050" cap="flat" cmpd="sng" algn="ctr">
            <a:solidFill>
              <a:srgbClr val="E7242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 name="TextBox 28">
            <a:extLst>
              <a:ext uri="{FF2B5EF4-FFF2-40B4-BE49-F238E27FC236}">
                <a16:creationId xmlns:a16="http://schemas.microsoft.com/office/drawing/2014/main" id="{3D371A6A-E18A-46E8-B6DC-C4DBFD60C1C7}"/>
              </a:ext>
            </a:extLst>
          </p:cNvPr>
          <p:cNvSpPr txBox="1"/>
          <p:nvPr/>
        </p:nvSpPr>
        <p:spPr bwMode="auto">
          <a:xfrm>
            <a:off x="4825494" y="3809909"/>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62</a:t>
            </a:r>
          </a:p>
        </p:txBody>
      </p:sp>
      <p:sp>
        <p:nvSpPr>
          <p:cNvPr id="30" name="TextBox 29">
            <a:extLst>
              <a:ext uri="{FF2B5EF4-FFF2-40B4-BE49-F238E27FC236}">
                <a16:creationId xmlns:a16="http://schemas.microsoft.com/office/drawing/2014/main" id="{0EA7C0EA-6A87-41C7-95E2-DC31BA32458E}"/>
              </a:ext>
            </a:extLst>
          </p:cNvPr>
          <p:cNvSpPr txBox="1"/>
          <p:nvPr/>
        </p:nvSpPr>
        <p:spPr bwMode="auto">
          <a:xfrm>
            <a:off x="5721265" y="4522625"/>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8</a:t>
            </a:r>
          </a:p>
        </p:txBody>
      </p:sp>
      <p:sp>
        <p:nvSpPr>
          <p:cNvPr id="31" name="TextBox 30">
            <a:extLst>
              <a:ext uri="{FF2B5EF4-FFF2-40B4-BE49-F238E27FC236}">
                <a16:creationId xmlns:a16="http://schemas.microsoft.com/office/drawing/2014/main" id="{F7C14F26-2D00-4F52-8760-FAE29EC28609}"/>
              </a:ext>
            </a:extLst>
          </p:cNvPr>
          <p:cNvSpPr txBox="1"/>
          <p:nvPr/>
        </p:nvSpPr>
        <p:spPr bwMode="auto">
          <a:xfrm>
            <a:off x="6076923" y="4522625"/>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30</a:t>
            </a:r>
          </a:p>
        </p:txBody>
      </p:sp>
      <p:cxnSp>
        <p:nvCxnSpPr>
          <p:cNvPr id="32" name="Straight Arrow Connector 31">
            <a:extLst>
              <a:ext uri="{FF2B5EF4-FFF2-40B4-BE49-F238E27FC236}">
                <a16:creationId xmlns:a16="http://schemas.microsoft.com/office/drawing/2014/main" id="{BC4C30DE-7231-4DB3-939A-A96F863E12AC}"/>
              </a:ext>
            </a:extLst>
          </p:cNvPr>
          <p:cNvCxnSpPr>
            <a:cxnSpLocks/>
          </p:cNvCxnSpPr>
          <p:nvPr/>
        </p:nvCxnSpPr>
        <p:spPr bwMode="auto">
          <a:xfrm flipH="1">
            <a:off x="5894368" y="4239787"/>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32">
            <a:extLst>
              <a:ext uri="{FF2B5EF4-FFF2-40B4-BE49-F238E27FC236}">
                <a16:creationId xmlns:a16="http://schemas.microsoft.com/office/drawing/2014/main" id="{A5E4D9D3-C0F8-4BAD-9A2C-1AA9AB621EC7}"/>
              </a:ext>
            </a:extLst>
          </p:cNvPr>
          <p:cNvCxnSpPr>
            <a:cxnSpLocks/>
          </p:cNvCxnSpPr>
          <p:nvPr/>
        </p:nvCxnSpPr>
        <p:spPr bwMode="auto">
          <a:xfrm>
            <a:off x="6209007" y="4239787"/>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TextBox 33">
            <a:extLst>
              <a:ext uri="{FF2B5EF4-FFF2-40B4-BE49-F238E27FC236}">
                <a16:creationId xmlns:a16="http://schemas.microsoft.com/office/drawing/2014/main" id="{7B9DCC7C-97C1-458F-BE78-D4F7FFCA13A3}"/>
              </a:ext>
            </a:extLst>
          </p:cNvPr>
          <p:cNvSpPr txBox="1"/>
          <p:nvPr/>
        </p:nvSpPr>
        <p:spPr bwMode="auto">
          <a:xfrm>
            <a:off x="6852660" y="3809467"/>
            <a:ext cx="6559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100</a:t>
            </a:r>
          </a:p>
        </p:txBody>
      </p:sp>
      <p:sp>
        <p:nvSpPr>
          <p:cNvPr id="35" name="TextBox 34">
            <a:extLst>
              <a:ext uri="{FF2B5EF4-FFF2-40B4-BE49-F238E27FC236}">
                <a16:creationId xmlns:a16="http://schemas.microsoft.com/office/drawing/2014/main" id="{B87EB311-21EA-49D2-970D-C0965BC00A59}"/>
              </a:ext>
            </a:extLst>
          </p:cNvPr>
          <p:cNvSpPr txBox="1"/>
          <p:nvPr/>
        </p:nvSpPr>
        <p:spPr bwMode="auto">
          <a:xfrm>
            <a:off x="5398676" y="3809467"/>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a:t>
            </a:r>
          </a:p>
        </p:txBody>
      </p:sp>
      <p:sp>
        <p:nvSpPr>
          <p:cNvPr id="36" name="TextBox 35">
            <a:extLst>
              <a:ext uri="{FF2B5EF4-FFF2-40B4-BE49-F238E27FC236}">
                <a16:creationId xmlns:a16="http://schemas.microsoft.com/office/drawing/2014/main" id="{C72ABF18-AA12-4112-B25E-1E5CC71C360C}"/>
              </a:ext>
            </a:extLst>
          </p:cNvPr>
          <p:cNvSpPr txBox="1"/>
          <p:nvPr/>
        </p:nvSpPr>
        <p:spPr bwMode="auto">
          <a:xfrm>
            <a:off x="6407024" y="3809467"/>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a:t>
            </a:r>
          </a:p>
        </p:txBody>
      </p:sp>
      <p:grpSp>
        <p:nvGrpSpPr>
          <p:cNvPr id="37" name="Group 36">
            <a:extLst>
              <a:ext uri="{FF2B5EF4-FFF2-40B4-BE49-F238E27FC236}">
                <a16:creationId xmlns:a16="http://schemas.microsoft.com/office/drawing/2014/main" id="{B819ECA1-8655-4812-82AF-39946EA49BE3}"/>
              </a:ext>
            </a:extLst>
          </p:cNvPr>
          <p:cNvGrpSpPr/>
          <p:nvPr/>
        </p:nvGrpSpPr>
        <p:grpSpPr>
          <a:xfrm>
            <a:off x="802092" y="1300404"/>
            <a:ext cx="2330095" cy="2108766"/>
            <a:chOff x="734822" y="1300404"/>
            <a:chExt cx="3398949" cy="3076092"/>
          </a:xfrm>
        </p:grpSpPr>
        <p:sp>
          <p:nvSpPr>
            <p:cNvPr id="38" name="TextBox 37">
              <a:extLst>
                <a:ext uri="{FF2B5EF4-FFF2-40B4-BE49-F238E27FC236}">
                  <a16:creationId xmlns:a16="http://schemas.microsoft.com/office/drawing/2014/main" id="{7707E7B3-9310-4615-9EDA-E42D88F4170E}"/>
                </a:ext>
              </a:extLst>
            </p:cNvPr>
            <p:cNvSpPr txBox="1"/>
            <p:nvPr/>
          </p:nvSpPr>
          <p:spPr bwMode="auto">
            <a:xfrm>
              <a:off x="2085484" y="1674401"/>
              <a:ext cx="6976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706F6F"/>
                  </a:solidFill>
                  <a:effectLst/>
                  <a:uLnTx/>
                  <a:uFillTx/>
                  <a:latin typeface="Comic Sans MS" panose="030F0702030302020204" pitchFamily="66" charset="0"/>
                  <a:ea typeface="Myriad Pro Semibold" charset="0"/>
                  <a:cs typeface="Myriad Pro Semibold" charset="0"/>
                </a:rPr>
                <a:t>100</a:t>
              </a:r>
            </a:p>
          </p:txBody>
        </p:sp>
        <p:sp>
          <p:nvSpPr>
            <p:cNvPr id="39" name="TextBox 38">
              <a:extLst>
                <a:ext uri="{FF2B5EF4-FFF2-40B4-BE49-F238E27FC236}">
                  <a16:creationId xmlns:a16="http://schemas.microsoft.com/office/drawing/2014/main" id="{0D90E458-1188-411A-97CD-6F16715285CE}"/>
                </a:ext>
              </a:extLst>
            </p:cNvPr>
            <p:cNvSpPr txBox="1"/>
            <p:nvPr/>
          </p:nvSpPr>
          <p:spPr bwMode="auto">
            <a:xfrm>
              <a:off x="3223265" y="3460069"/>
              <a:ext cx="5597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706F6F"/>
                  </a:solidFill>
                  <a:effectLst/>
                  <a:uLnTx/>
                  <a:uFillTx/>
                  <a:latin typeface="Comic Sans MS" panose="030F0702030302020204" pitchFamily="66" charset="0"/>
                  <a:ea typeface="Myriad Pro Semibold" charset="0"/>
                  <a:cs typeface="Myriad Pro Semibold" charset="0"/>
                </a:rPr>
                <a:t>48</a:t>
              </a:r>
            </a:p>
          </p:txBody>
        </p:sp>
        <p:sp>
          <p:nvSpPr>
            <p:cNvPr id="40" name="TextBox 39">
              <a:extLst>
                <a:ext uri="{FF2B5EF4-FFF2-40B4-BE49-F238E27FC236}">
                  <a16:creationId xmlns:a16="http://schemas.microsoft.com/office/drawing/2014/main" id="{4342A79A-4A04-491C-9201-423ACCBED293}"/>
                </a:ext>
              </a:extLst>
            </p:cNvPr>
            <p:cNvSpPr txBox="1"/>
            <p:nvPr/>
          </p:nvSpPr>
          <p:spPr bwMode="auto">
            <a:xfrm>
              <a:off x="1085560" y="3460069"/>
              <a:ext cx="5597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706F6F"/>
                  </a:solidFill>
                  <a:effectLst/>
                  <a:uLnTx/>
                  <a:uFillTx/>
                  <a:latin typeface="Comic Sans MS" panose="030F0702030302020204" pitchFamily="66" charset="0"/>
                  <a:ea typeface="Myriad Pro Semibold" charset="0"/>
                  <a:cs typeface="Myriad Pro Semibold" charset="0"/>
                </a:rPr>
                <a:t>62</a:t>
              </a:r>
            </a:p>
          </p:txBody>
        </p:sp>
        <p:sp>
          <p:nvSpPr>
            <p:cNvPr id="41" name="Oval 40">
              <a:extLst>
                <a:ext uri="{FF2B5EF4-FFF2-40B4-BE49-F238E27FC236}">
                  <a16:creationId xmlns:a16="http://schemas.microsoft.com/office/drawing/2014/main" id="{8E9B1ECA-B34F-44EF-B060-73F8322926A7}"/>
                </a:ext>
              </a:extLst>
            </p:cNvPr>
            <p:cNvSpPr>
              <a:spLocks noChangeAspect="1"/>
            </p:cNvSpPr>
            <p:nvPr/>
          </p:nvSpPr>
          <p:spPr bwMode="auto">
            <a:xfrm>
              <a:off x="1803674" y="1300404"/>
              <a:ext cx="1261245" cy="126620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2" name="Oval 41">
              <a:extLst>
                <a:ext uri="{FF2B5EF4-FFF2-40B4-BE49-F238E27FC236}">
                  <a16:creationId xmlns:a16="http://schemas.microsoft.com/office/drawing/2014/main" id="{87327FD4-FAB2-4540-945F-92831288AE6A}"/>
                </a:ext>
              </a:extLst>
            </p:cNvPr>
            <p:cNvSpPr>
              <a:spLocks noChangeAspect="1"/>
            </p:cNvSpPr>
            <p:nvPr/>
          </p:nvSpPr>
          <p:spPr bwMode="auto">
            <a:xfrm>
              <a:off x="734822" y="3110290"/>
              <a:ext cx="1261245" cy="126620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3" name="Oval 42">
              <a:extLst>
                <a:ext uri="{FF2B5EF4-FFF2-40B4-BE49-F238E27FC236}">
                  <a16:creationId xmlns:a16="http://schemas.microsoft.com/office/drawing/2014/main" id="{488D0F2A-1809-4DC0-8E1C-247EB08F9A1E}"/>
                </a:ext>
              </a:extLst>
            </p:cNvPr>
            <p:cNvSpPr>
              <a:spLocks noChangeAspect="1"/>
            </p:cNvSpPr>
            <p:nvPr/>
          </p:nvSpPr>
          <p:spPr bwMode="auto">
            <a:xfrm>
              <a:off x="2872526" y="3100313"/>
              <a:ext cx="1261245" cy="126620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cxnSp>
          <p:nvCxnSpPr>
            <p:cNvPr id="44" name="Straight Connector 43">
              <a:extLst>
                <a:ext uri="{FF2B5EF4-FFF2-40B4-BE49-F238E27FC236}">
                  <a16:creationId xmlns:a16="http://schemas.microsoft.com/office/drawing/2014/main" id="{B707833F-6421-48E6-AF17-8C00ABECD8E2}"/>
                </a:ext>
              </a:extLst>
            </p:cNvPr>
            <p:cNvCxnSpPr>
              <a:cxnSpLocks noChangeAspect="1"/>
              <a:stCxn id="41" idx="3"/>
            </p:cNvCxnSpPr>
            <p:nvPr/>
          </p:nvCxnSpPr>
          <p:spPr bwMode="auto">
            <a:xfrm rot="5400000">
              <a:off x="1368294" y="2507483"/>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a:extLst>
                <a:ext uri="{FF2B5EF4-FFF2-40B4-BE49-F238E27FC236}">
                  <a16:creationId xmlns:a16="http://schemas.microsoft.com/office/drawing/2014/main" id="{AF0658F7-40E2-4BCC-A807-FE7CA1C62705}"/>
                </a:ext>
              </a:extLst>
            </p:cNvPr>
            <p:cNvCxnSpPr>
              <a:cxnSpLocks noChangeAspect="1"/>
            </p:cNvCxnSpPr>
            <p:nvPr/>
          </p:nvCxnSpPr>
          <p:spPr bwMode="auto">
            <a:xfrm rot="16200000" flipH="1">
              <a:off x="2753910" y="2507482"/>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6" name="Group 45">
            <a:extLst>
              <a:ext uri="{FF2B5EF4-FFF2-40B4-BE49-F238E27FC236}">
                <a16:creationId xmlns:a16="http://schemas.microsoft.com/office/drawing/2014/main" id="{63064D41-09E7-4D88-9E8B-0EEF126C95C7}"/>
              </a:ext>
            </a:extLst>
          </p:cNvPr>
          <p:cNvGrpSpPr/>
          <p:nvPr/>
        </p:nvGrpSpPr>
        <p:grpSpPr>
          <a:xfrm>
            <a:off x="4655840" y="1300404"/>
            <a:ext cx="2370081" cy="2144953"/>
            <a:chOff x="5010230" y="1300404"/>
            <a:chExt cx="3398949" cy="3076092"/>
          </a:xfrm>
        </p:grpSpPr>
        <p:sp>
          <p:nvSpPr>
            <p:cNvPr id="47" name="TextBox 46">
              <a:extLst>
                <a:ext uri="{FF2B5EF4-FFF2-40B4-BE49-F238E27FC236}">
                  <a16:creationId xmlns:a16="http://schemas.microsoft.com/office/drawing/2014/main" id="{749D0FCB-88F8-4281-AAD0-9971CCAA30B3}"/>
                </a:ext>
              </a:extLst>
            </p:cNvPr>
            <p:cNvSpPr txBox="1"/>
            <p:nvPr/>
          </p:nvSpPr>
          <p:spPr bwMode="auto">
            <a:xfrm>
              <a:off x="6360892" y="1668092"/>
              <a:ext cx="6976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706F6F"/>
                  </a:solidFill>
                  <a:effectLst/>
                  <a:uLnTx/>
                  <a:uFillTx/>
                  <a:latin typeface="Comic Sans MS" panose="030F0702030302020204" pitchFamily="66" charset="0"/>
                  <a:ea typeface="Myriad Pro Semibold" charset="0"/>
                  <a:cs typeface="Myriad Pro Semibold" charset="0"/>
                </a:rPr>
                <a:t>100</a:t>
              </a:r>
            </a:p>
          </p:txBody>
        </p:sp>
        <p:sp>
          <p:nvSpPr>
            <p:cNvPr id="48" name="TextBox 47">
              <a:extLst>
                <a:ext uri="{FF2B5EF4-FFF2-40B4-BE49-F238E27FC236}">
                  <a16:creationId xmlns:a16="http://schemas.microsoft.com/office/drawing/2014/main" id="{ECDA0CFC-C45A-45C9-BA51-013460881F99}"/>
                </a:ext>
              </a:extLst>
            </p:cNvPr>
            <p:cNvSpPr txBox="1"/>
            <p:nvPr/>
          </p:nvSpPr>
          <p:spPr bwMode="auto">
            <a:xfrm>
              <a:off x="7498672" y="3432994"/>
              <a:ext cx="5597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706F6F"/>
                  </a:solidFill>
                  <a:effectLst/>
                  <a:uLnTx/>
                  <a:uFillTx/>
                  <a:latin typeface="Comic Sans MS" panose="030F0702030302020204" pitchFamily="66" charset="0"/>
                  <a:ea typeface="Myriad Pro Semibold" charset="0"/>
                  <a:cs typeface="Myriad Pro Semibold" charset="0"/>
                </a:rPr>
                <a:t>38</a:t>
              </a:r>
            </a:p>
          </p:txBody>
        </p:sp>
        <p:sp>
          <p:nvSpPr>
            <p:cNvPr id="49" name="TextBox 48">
              <a:extLst>
                <a:ext uri="{FF2B5EF4-FFF2-40B4-BE49-F238E27FC236}">
                  <a16:creationId xmlns:a16="http://schemas.microsoft.com/office/drawing/2014/main" id="{4615DD40-948E-49C8-8401-D74EF4448F8D}"/>
                </a:ext>
              </a:extLst>
            </p:cNvPr>
            <p:cNvSpPr txBox="1"/>
            <p:nvPr/>
          </p:nvSpPr>
          <p:spPr bwMode="auto">
            <a:xfrm>
              <a:off x="5360968" y="3423634"/>
              <a:ext cx="5597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706F6F"/>
                  </a:solidFill>
                  <a:effectLst/>
                  <a:uLnTx/>
                  <a:uFillTx/>
                  <a:latin typeface="Comic Sans MS" panose="030F0702030302020204" pitchFamily="66" charset="0"/>
                  <a:ea typeface="Myriad Pro Semibold" charset="0"/>
                  <a:cs typeface="Myriad Pro Semibold" charset="0"/>
                </a:rPr>
                <a:t>62</a:t>
              </a:r>
            </a:p>
          </p:txBody>
        </p:sp>
        <p:sp>
          <p:nvSpPr>
            <p:cNvPr id="50" name="Oval 49">
              <a:extLst>
                <a:ext uri="{FF2B5EF4-FFF2-40B4-BE49-F238E27FC236}">
                  <a16:creationId xmlns:a16="http://schemas.microsoft.com/office/drawing/2014/main" id="{216B0F4D-2635-4649-9FD4-32E74FA054B2}"/>
                </a:ext>
              </a:extLst>
            </p:cNvPr>
            <p:cNvSpPr>
              <a:spLocks noChangeAspect="1"/>
            </p:cNvSpPr>
            <p:nvPr/>
          </p:nvSpPr>
          <p:spPr bwMode="auto">
            <a:xfrm>
              <a:off x="6079082" y="1300404"/>
              <a:ext cx="1261245" cy="126620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1" name="Oval 50">
              <a:extLst>
                <a:ext uri="{FF2B5EF4-FFF2-40B4-BE49-F238E27FC236}">
                  <a16:creationId xmlns:a16="http://schemas.microsoft.com/office/drawing/2014/main" id="{CDF8ADB5-44FC-46A2-B47F-47D3D02536CF}"/>
                </a:ext>
              </a:extLst>
            </p:cNvPr>
            <p:cNvSpPr>
              <a:spLocks noChangeAspect="1"/>
            </p:cNvSpPr>
            <p:nvPr/>
          </p:nvSpPr>
          <p:spPr bwMode="auto">
            <a:xfrm>
              <a:off x="5010230" y="3110290"/>
              <a:ext cx="1261245" cy="126620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2" name="Oval 51">
              <a:extLst>
                <a:ext uri="{FF2B5EF4-FFF2-40B4-BE49-F238E27FC236}">
                  <a16:creationId xmlns:a16="http://schemas.microsoft.com/office/drawing/2014/main" id="{C0BD0D56-7FED-4FE4-B1E3-69873C405FEE}"/>
                </a:ext>
              </a:extLst>
            </p:cNvPr>
            <p:cNvSpPr>
              <a:spLocks noChangeAspect="1"/>
            </p:cNvSpPr>
            <p:nvPr/>
          </p:nvSpPr>
          <p:spPr bwMode="auto">
            <a:xfrm>
              <a:off x="7147934" y="3100313"/>
              <a:ext cx="1261245" cy="126620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cxnSp>
          <p:nvCxnSpPr>
            <p:cNvPr id="53" name="Straight Connector 52">
              <a:extLst>
                <a:ext uri="{FF2B5EF4-FFF2-40B4-BE49-F238E27FC236}">
                  <a16:creationId xmlns:a16="http://schemas.microsoft.com/office/drawing/2014/main" id="{14698B16-D4E5-4760-8345-98171AE18A85}"/>
                </a:ext>
              </a:extLst>
            </p:cNvPr>
            <p:cNvCxnSpPr>
              <a:cxnSpLocks noChangeAspect="1"/>
              <a:stCxn id="50" idx="3"/>
            </p:cNvCxnSpPr>
            <p:nvPr/>
          </p:nvCxnSpPr>
          <p:spPr bwMode="auto">
            <a:xfrm rot="5400000">
              <a:off x="5643702" y="2507483"/>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a:extLst>
                <a:ext uri="{FF2B5EF4-FFF2-40B4-BE49-F238E27FC236}">
                  <a16:creationId xmlns:a16="http://schemas.microsoft.com/office/drawing/2014/main" id="{EF2C7DF0-B393-4CC8-B405-6DB36A741BB2}"/>
                </a:ext>
              </a:extLst>
            </p:cNvPr>
            <p:cNvCxnSpPr>
              <a:cxnSpLocks noChangeAspect="1"/>
            </p:cNvCxnSpPr>
            <p:nvPr/>
          </p:nvCxnSpPr>
          <p:spPr bwMode="auto">
            <a:xfrm rot="16200000" flipH="1">
              <a:off x="7029318" y="2507482"/>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5" name="Content Placeholder 2">
            <a:extLst>
              <a:ext uri="{FF2B5EF4-FFF2-40B4-BE49-F238E27FC236}">
                <a16:creationId xmlns:a16="http://schemas.microsoft.com/office/drawing/2014/main" id="{A53A8636-9890-4906-A67B-63A9F7E6EA24}"/>
              </a:ext>
            </a:extLst>
          </p:cNvPr>
          <p:cNvSpPr txBox="1">
            <a:spLocks/>
          </p:cNvSpPr>
          <p:nvPr/>
        </p:nvSpPr>
        <p:spPr>
          <a:xfrm>
            <a:off x="7741535" y="2069817"/>
            <a:ext cx="3974215" cy="1868155"/>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Which of these two part-part-whole models is correct?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explain your thinking?</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Why does the first calculation make a total of 110?</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9649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34"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1B3367E3-5DD7-4B7E-A715-7B546405CDFC}"/>
              </a:ext>
            </a:extLst>
          </p:cNvPr>
          <p:cNvSpPr/>
          <p:nvPr/>
        </p:nvSpPr>
        <p:spPr>
          <a:xfrm>
            <a:off x="3049177" y="5660785"/>
            <a:ext cx="576000" cy="57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pic>
        <p:nvPicPr>
          <p:cNvPr id="51" name="Picture 50" descr="A picture containing bird&#10;&#10;Description automatically generated">
            <a:extLst>
              <a:ext uri="{FF2B5EF4-FFF2-40B4-BE49-F238E27FC236}">
                <a16:creationId xmlns:a16="http://schemas.microsoft.com/office/drawing/2014/main" id="{31C8EE49-2D8D-40AA-A1F9-2E69F116C2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1410" y="3867987"/>
            <a:ext cx="3820294" cy="1533992"/>
          </a:xfrm>
          <a:prstGeom prst="rect">
            <a:avLst/>
          </a:prstGeom>
        </p:spPr>
      </p:pic>
      <p:pic>
        <p:nvPicPr>
          <p:cNvPr id="56" name="Picture 55" descr="A picture containing bird&#10;&#10;Description automatically generated">
            <a:extLst>
              <a:ext uri="{FF2B5EF4-FFF2-40B4-BE49-F238E27FC236}">
                <a16:creationId xmlns:a16="http://schemas.microsoft.com/office/drawing/2014/main" id="{F6C54958-AAFB-475B-B4FE-E7F8CDE926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432" y="3868381"/>
            <a:ext cx="3047272" cy="385130"/>
          </a:xfrm>
          <a:prstGeom prst="rect">
            <a:avLst/>
          </a:prstGeom>
        </p:spPr>
      </p:pic>
      <p:pic>
        <p:nvPicPr>
          <p:cNvPr id="58" name="Picture 57" descr="A close up of a tiled wall&#10;&#10;Description automatically generated">
            <a:extLst>
              <a:ext uri="{FF2B5EF4-FFF2-40B4-BE49-F238E27FC236}">
                <a16:creationId xmlns:a16="http://schemas.microsoft.com/office/drawing/2014/main" id="{D1A525E5-9865-4706-9CFC-42316A0A7E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1464" y="1557338"/>
            <a:ext cx="4399620" cy="3851299"/>
          </a:xfrm>
          <a:prstGeom prst="rect">
            <a:avLst/>
          </a:prstGeom>
        </p:spPr>
      </p:pic>
      <p:sp>
        <p:nvSpPr>
          <p:cNvPr id="8" name="TextBox 7">
            <a:extLst>
              <a:ext uri="{FF2B5EF4-FFF2-40B4-BE49-F238E27FC236}">
                <a16:creationId xmlns:a16="http://schemas.microsoft.com/office/drawing/2014/main" id="{3B3FAB98-998A-43BD-9DA1-FCEC048D4E81}"/>
              </a:ext>
            </a:extLst>
          </p:cNvPr>
          <p:cNvSpPr txBox="1"/>
          <p:nvPr/>
        </p:nvSpPr>
        <p:spPr>
          <a:xfrm>
            <a:off x="2049671" y="5694871"/>
            <a:ext cx="2756238" cy="5078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62 +        = 100</a:t>
            </a:r>
          </a:p>
        </p:txBody>
      </p:sp>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DA84153F-74EF-4F73-8EFE-BF4B39726A64}"/>
                  </a:ext>
                </a:extLst>
              </p14:cNvPr>
              <p14:cNvContentPartPr/>
              <p14:nvPr/>
            </p14:nvContentPartPr>
            <p14:xfrm>
              <a:off x="-254579" y="4173197"/>
              <a:ext cx="191161" cy="160631"/>
            </p14:xfrm>
          </p:contentPart>
        </mc:Choice>
        <mc:Fallback xmlns="">
          <p:pic>
            <p:nvPicPr>
              <p:cNvPr id="10" name="Ink 9">
                <a:extLst>
                  <a:ext uri="{FF2B5EF4-FFF2-40B4-BE49-F238E27FC236}">
                    <a16:creationId xmlns:a16="http://schemas.microsoft.com/office/drawing/2014/main" id="{DA84153F-74EF-4F73-8EFE-BF4B39726A64}"/>
                  </a:ext>
                </a:extLst>
              </p:cNvPr>
              <p:cNvPicPr/>
              <p:nvPr/>
            </p:nvPicPr>
            <p:blipFill>
              <a:blip r:embed="rId8"/>
              <a:stretch>
                <a:fillRect/>
              </a:stretch>
            </p:blipFill>
            <p:spPr>
              <a:xfrm>
                <a:off x="-263562" y="4164193"/>
                <a:ext cx="208768" cy="178279"/>
              </a:xfrm>
              <a:prstGeom prst="rect">
                <a:avLst/>
              </a:prstGeom>
            </p:spPr>
          </p:pic>
        </mc:Fallback>
      </mc:AlternateContent>
      <p:sp>
        <p:nvSpPr>
          <p:cNvPr id="38" name="TextBox 37">
            <a:extLst>
              <a:ext uri="{FF2B5EF4-FFF2-40B4-BE49-F238E27FC236}">
                <a16:creationId xmlns:a16="http://schemas.microsoft.com/office/drawing/2014/main" id="{D85D8503-1E78-4104-884B-FDFC2134E2CF}"/>
              </a:ext>
            </a:extLst>
          </p:cNvPr>
          <p:cNvSpPr txBox="1"/>
          <p:nvPr/>
        </p:nvSpPr>
        <p:spPr>
          <a:xfrm>
            <a:off x="3312420" y="5673823"/>
            <a:ext cx="273077" cy="5078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7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8</a:t>
            </a:r>
          </a:p>
        </p:txBody>
      </p:sp>
      <p:sp>
        <p:nvSpPr>
          <p:cNvPr id="39" name="TextBox 38">
            <a:extLst>
              <a:ext uri="{FF2B5EF4-FFF2-40B4-BE49-F238E27FC236}">
                <a16:creationId xmlns:a16="http://schemas.microsoft.com/office/drawing/2014/main" id="{900110C1-51D9-41AB-979F-8B79C0B92008}"/>
              </a:ext>
            </a:extLst>
          </p:cNvPr>
          <p:cNvSpPr txBox="1"/>
          <p:nvPr/>
        </p:nvSpPr>
        <p:spPr>
          <a:xfrm>
            <a:off x="3074171" y="5673823"/>
            <a:ext cx="273077" cy="5078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7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3</a:t>
            </a:r>
          </a:p>
        </p:txBody>
      </p:sp>
      <p:sp>
        <p:nvSpPr>
          <p:cNvPr id="53" name="TextBox 52">
            <a:extLst>
              <a:ext uri="{FF2B5EF4-FFF2-40B4-BE49-F238E27FC236}">
                <a16:creationId xmlns:a16="http://schemas.microsoft.com/office/drawing/2014/main" id="{F63ED3D1-95DA-4F83-8D7C-0D79F3535D20}"/>
              </a:ext>
            </a:extLst>
          </p:cNvPr>
          <p:cNvSpPr txBox="1"/>
          <p:nvPr/>
        </p:nvSpPr>
        <p:spPr>
          <a:xfrm>
            <a:off x="3312420" y="5673823"/>
            <a:ext cx="273077" cy="5078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
        <p:nvSpPr>
          <p:cNvPr id="3" name="Title 2">
            <a:extLst>
              <a:ext uri="{FF2B5EF4-FFF2-40B4-BE49-F238E27FC236}">
                <a16:creationId xmlns:a16="http://schemas.microsoft.com/office/drawing/2014/main" id="{0A1E60FD-44EA-49B3-8B88-3E1F9807059C}"/>
              </a:ext>
            </a:extLst>
          </p:cNvPr>
          <p:cNvSpPr>
            <a:spLocks noGrp="1"/>
          </p:cNvSpPr>
          <p:nvPr>
            <p:ph type="title"/>
          </p:nvPr>
        </p:nvSpPr>
        <p:spPr/>
        <p:txBody>
          <a:bodyPr/>
          <a:lstStyle/>
          <a:p>
            <a:r>
              <a:rPr lang="en-GB" dirty="0"/>
              <a:t>3AS-1 Calculate complements to 100</a:t>
            </a:r>
          </a:p>
        </p:txBody>
      </p:sp>
      <p:pic>
        <p:nvPicPr>
          <p:cNvPr id="44" name="Picture 43" descr="A close up of a logo&#10;&#10;Description automatically generated">
            <a:extLst>
              <a:ext uri="{FF2B5EF4-FFF2-40B4-BE49-F238E27FC236}">
                <a16:creationId xmlns:a16="http://schemas.microsoft.com/office/drawing/2014/main" id="{115442AA-FFAD-4CD9-A040-91887BFA2BF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66701" y="3858326"/>
            <a:ext cx="3852932" cy="1550311"/>
          </a:xfrm>
          <a:prstGeom prst="rect">
            <a:avLst/>
          </a:prstGeom>
        </p:spPr>
      </p:pic>
      <p:pic>
        <p:nvPicPr>
          <p:cNvPr id="46" name="Picture 45" descr="A close up of a logo&#10;&#10;Description automatically generated">
            <a:extLst>
              <a:ext uri="{FF2B5EF4-FFF2-40B4-BE49-F238E27FC236}">
                <a16:creationId xmlns:a16="http://schemas.microsoft.com/office/drawing/2014/main" id="{35457AC4-9A46-45FB-B7EE-162EBE278DE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49671" y="3858326"/>
            <a:ext cx="3069963" cy="391925"/>
          </a:xfrm>
          <a:prstGeom prst="rect">
            <a:avLst/>
          </a:prstGeom>
        </p:spPr>
      </p:pic>
      <p:sp>
        <p:nvSpPr>
          <p:cNvPr id="2" name="Rectangle 1">
            <a:extLst>
              <a:ext uri="{FF2B5EF4-FFF2-40B4-BE49-F238E27FC236}">
                <a16:creationId xmlns:a16="http://schemas.microsoft.com/office/drawing/2014/main" id="{A1AC1325-1B80-4589-8031-A8B731BA1B1E}"/>
              </a:ext>
            </a:extLst>
          </p:cNvPr>
          <p:cNvSpPr/>
          <p:nvPr/>
        </p:nvSpPr>
        <p:spPr>
          <a:xfrm>
            <a:off x="5120897" y="3871518"/>
            <a:ext cx="613458" cy="4147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07C6CF7A-76F3-4662-A085-0BA6D18644F7}"/>
              </a:ext>
            </a:extLst>
          </p:cNvPr>
          <p:cNvSpPr/>
          <p:nvPr/>
        </p:nvSpPr>
        <p:spPr>
          <a:xfrm>
            <a:off x="5120897" y="4257068"/>
            <a:ext cx="613458" cy="1300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6" name="Content Placeholder 2">
            <a:extLst>
              <a:ext uri="{FF2B5EF4-FFF2-40B4-BE49-F238E27FC236}">
                <a16:creationId xmlns:a16="http://schemas.microsoft.com/office/drawing/2014/main" id="{70493C66-75A0-4F2F-90A4-E57CEFC07945}"/>
              </a:ext>
            </a:extLst>
          </p:cNvPr>
          <p:cNvSpPr txBox="1">
            <a:spLocks/>
          </p:cNvSpPr>
          <p:nvPr/>
        </p:nvSpPr>
        <p:spPr>
          <a:xfrm>
            <a:off x="5671084" y="1289312"/>
            <a:ext cx="6264696" cy="1868155"/>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is the missing addend in this calculation?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Use the hundred square representation to support your thinking. You could also show this on a hundred abacus.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Think about what you need to add to make ten ones first.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Then think about how many more tens are needed to total 100.</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Why is the missing addend 38 and not 48?</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Set some more calculations like this where you have to calculate the missing addend to total 100. </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18" name="TextBox 19">
            <a:extLst>
              <a:ext uri="{FF2B5EF4-FFF2-40B4-BE49-F238E27FC236}">
                <a16:creationId xmlns:a16="http://schemas.microsoft.com/office/drawing/2014/main" id="{15E247AF-0A7D-4A8B-8855-24CCF906342C}"/>
              </a:ext>
            </a:extLst>
          </p:cNvPr>
          <p:cNvSpPr txBox="1"/>
          <p:nvPr/>
        </p:nvSpPr>
        <p:spPr>
          <a:xfrm>
            <a:off x="5805415" y="5085471"/>
            <a:ext cx="5481711" cy="64633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First we make ten ones. The ones digits add up to 1 ten, so we need 9 more tens to make a total of 100 .</a:t>
            </a:r>
          </a:p>
        </p:txBody>
      </p:sp>
    </p:spTree>
    <p:custDataLst>
      <p:tags r:id="rId1"/>
    </p:custDataLst>
    <p:extLst>
      <p:ext uri="{BB962C8B-B14F-4D97-AF65-F5344CB8AC3E}">
        <p14:creationId xmlns:p14="http://schemas.microsoft.com/office/powerpoint/2010/main" val="239498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xit"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38"/>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P spid="39" grpId="0"/>
      <p:bldP spid="53" grpId="0"/>
      <p:bldP spid="2"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83D42C-6D26-46DF-9E83-33C71E61230B}"/>
              </a:ext>
            </a:extLst>
          </p:cNvPr>
          <p:cNvSpPr>
            <a:spLocks noGrp="1"/>
          </p:cNvSpPr>
          <p:nvPr>
            <p:ph type="title"/>
          </p:nvPr>
        </p:nvSpPr>
        <p:spPr/>
        <p:txBody>
          <a:bodyPr/>
          <a:lstStyle/>
          <a:p>
            <a:r>
              <a:rPr lang="en-GB" dirty="0"/>
              <a:t>3AS-1 Calculate complements to 100</a:t>
            </a:r>
          </a:p>
        </p:txBody>
      </p:sp>
      <p:graphicFrame>
        <p:nvGraphicFramePr>
          <p:cNvPr id="3" name="Table 2">
            <a:extLst>
              <a:ext uri="{FF2B5EF4-FFF2-40B4-BE49-F238E27FC236}">
                <a16:creationId xmlns:a16="http://schemas.microsoft.com/office/drawing/2014/main" id="{680BA36A-619D-4FB4-A5E0-C9F358A82D2D}"/>
              </a:ext>
            </a:extLst>
          </p:cNvPr>
          <p:cNvGraphicFramePr>
            <a:graphicFrameLocks noGrp="1"/>
          </p:cNvGraphicFramePr>
          <p:nvPr/>
        </p:nvGraphicFramePr>
        <p:xfrm>
          <a:off x="983432" y="1576179"/>
          <a:ext cx="4680000" cy="2946960"/>
        </p:xfrm>
        <a:graphic>
          <a:graphicData uri="http://schemas.openxmlformats.org/drawingml/2006/table">
            <a:tbl>
              <a:tblPr firstRow="1" bandRow="1">
                <a:tableStyleId>{5C22544A-7EE6-4342-B048-85BDC9FD1C3A}</a:tableStyleId>
              </a:tblPr>
              <a:tblGrid>
                <a:gridCol w="2340000">
                  <a:extLst>
                    <a:ext uri="{9D8B030D-6E8A-4147-A177-3AD203B41FA5}">
                      <a16:colId xmlns:a16="http://schemas.microsoft.com/office/drawing/2014/main" val="1381558999"/>
                    </a:ext>
                  </a:extLst>
                </a:gridCol>
                <a:gridCol w="2340000">
                  <a:extLst>
                    <a:ext uri="{9D8B030D-6E8A-4147-A177-3AD203B41FA5}">
                      <a16:colId xmlns:a16="http://schemas.microsoft.com/office/drawing/2014/main" val="2504133960"/>
                    </a:ext>
                  </a:extLst>
                </a:gridCol>
              </a:tblGrid>
              <a:tr h="821718">
                <a:tc>
                  <a:txBody>
                    <a:bodyPr/>
                    <a:lstStyle/>
                    <a:p>
                      <a:pPr algn="ctr"/>
                      <a:r>
                        <a:rPr lang="en-GB" sz="2400" dirty="0">
                          <a:solidFill>
                            <a:schemeClr val="tx1"/>
                          </a:solidFill>
                          <a:latin typeface="Myriad Pro Semibold"/>
                        </a:rPr>
                        <a:t>Correct bond to 100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Incorrect bond to 100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3809645214"/>
                  </a:ext>
                </a:extLst>
              </a:tr>
              <a:tr h="2124000">
                <a:tc>
                  <a:txBody>
                    <a:bodyPr/>
                    <a:lstStyle/>
                    <a:p>
                      <a:pPr algn="ctr"/>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8223166"/>
                  </a:ext>
                </a:extLst>
              </a:tr>
            </a:tbl>
          </a:graphicData>
        </a:graphic>
      </p:graphicFrame>
      <p:sp>
        <p:nvSpPr>
          <p:cNvPr id="10" name="TextBox 9">
            <a:extLst>
              <a:ext uri="{FF2B5EF4-FFF2-40B4-BE49-F238E27FC236}">
                <a16:creationId xmlns:a16="http://schemas.microsoft.com/office/drawing/2014/main" id="{2937679A-14FC-4DF5-9808-563068BF742E}"/>
              </a:ext>
            </a:extLst>
          </p:cNvPr>
          <p:cNvSpPr txBox="1"/>
          <p:nvPr/>
        </p:nvSpPr>
        <p:spPr bwMode="auto">
          <a:xfrm>
            <a:off x="676465" y="5417823"/>
            <a:ext cx="11272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28 + 72</a:t>
            </a:r>
          </a:p>
        </p:txBody>
      </p:sp>
      <p:sp>
        <p:nvSpPr>
          <p:cNvPr id="11" name="TextBox 10">
            <a:extLst>
              <a:ext uri="{FF2B5EF4-FFF2-40B4-BE49-F238E27FC236}">
                <a16:creationId xmlns:a16="http://schemas.microsoft.com/office/drawing/2014/main" id="{92A13116-903D-4F19-9EDE-997913D0A237}"/>
              </a:ext>
            </a:extLst>
          </p:cNvPr>
          <p:cNvSpPr txBox="1"/>
          <p:nvPr/>
        </p:nvSpPr>
        <p:spPr bwMode="auto">
          <a:xfrm>
            <a:off x="1793849" y="4821265"/>
            <a:ext cx="11272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62 + 48</a:t>
            </a:r>
          </a:p>
        </p:txBody>
      </p:sp>
      <p:sp>
        <p:nvSpPr>
          <p:cNvPr id="12" name="TextBox 11">
            <a:extLst>
              <a:ext uri="{FF2B5EF4-FFF2-40B4-BE49-F238E27FC236}">
                <a16:creationId xmlns:a16="http://schemas.microsoft.com/office/drawing/2014/main" id="{F22F0486-4A25-4EBA-BE6B-6A83C4A4E3D6}"/>
              </a:ext>
            </a:extLst>
          </p:cNvPr>
          <p:cNvSpPr txBox="1"/>
          <p:nvPr/>
        </p:nvSpPr>
        <p:spPr bwMode="auto">
          <a:xfrm>
            <a:off x="1983370" y="5782054"/>
            <a:ext cx="11272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55 + 45</a:t>
            </a:r>
          </a:p>
        </p:txBody>
      </p:sp>
      <p:sp>
        <p:nvSpPr>
          <p:cNvPr id="13" name="TextBox 12">
            <a:extLst>
              <a:ext uri="{FF2B5EF4-FFF2-40B4-BE49-F238E27FC236}">
                <a16:creationId xmlns:a16="http://schemas.microsoft.com/office/drawing/2014/main" id="{413827C6-F1D5-444B-A7EC-DD41C4168828}"/>
              </a:ext>
            </a:extLst>
          </p:cNvPr>
          <p:cNvSpPr txBox="1"/>
          <p:nvPr/>
        </p:nvSpPr>
        <p:spPr bwMode="auto">
          <a:xfrm>
            <a:off x="4504534" y="4821265"/>
            <a:ext cx="11272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43 + 67</a:t>
            </a:r>
          </a:p>
        </p:txBody>
      </p:sp>
      <p:sp>
        <p:nvSpPr>
          <p:cNvPr id="14" name="TextBox 13">
            <a:extLst>
              <a:ext uri="{FF2B5EF4-FFF2-40B4-BE49-F238E27FC236}">
                <a16:creationId xmlns:a16="http://schemas.microsoft.com/office/drawing/2014/main" id="{057137EC-FC59-4BD6-BF99-1057CB89B619}"/>
              </a:ext>
            </a:extLst>
          </p:cNvPr>
          <p:cNvSpPr txBox="1"/>
          <p:nvPr/>
        </p:nvSpPr>
        <p:spPr bwMode="auto">
          <a:xfrm>
            <a:off x="4727848" y="5648655"/>
            <a:ext cx="11272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84 + 16</a:t>
            </a:r>
          </a:p>
        </p:txBody>
      </p:sp>
      <p:sp>
        <p:nvSpPr>
          <p:cNvPr id="15" name="TextBox 14">
            <a:extLst>
              <a:ext uri="{FF2B5EF4-FFF2-40B4-BE49-F238E27FC236}">
                <a16:creationId xmlns:a16="http://schemas.microsoft.com/office/drawing/2014/main" id="{1E2A8FAE-2642-426C-8B02-C0072F7BBB25}"/>
              </a:ext>
            </a:extLst>
          </p:cNvPr>
          <p:cNvSpPr txBox="1"/>
          <p:nvPr/>
        </p:nvSpPr>
        <p:spPr bwMode="auto">
          <a:xfrm>
            <a:off x="3083962" y="5241748"/>
            <a:ext cx="11272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39 + 71</a:t>
            </a:r>
          </a:p>
        </p:txBody>
      </p:sp>
      <p:sp>
        <p:nvSpPr>
          <p:cNvPr id="2" name="Content Placeholder 2">
            <a:extLst>
              <a:ext uri="{FF2B5EF4-FFF2-40B4-BE49-F238E27FC236}">
                <a16:creationId xmlns:a16="http://schemas.microsoft.com/office/drawing/2014/main" id="{C9DC1EB1-E306-4CB3-968A-5A43AA282593}"/>
              </a:ext>
            </a:extLst>
          </p:cNvPr>
          <p:cNvSpPr txBox="1">
            <a:spLocks/>
          </p:cNvSpPr>
          <p:nvPr/>
        </p:nvSpPr>
        <p:spPr>
          <a:xfrm>
            <a:off x="6312024" y="1401457"/>
            <a:ext cx="5184576" cy="1868155"/>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Which of these expressions are correct bonds to 100 and which are incorrect bonds to 100?</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Draw a table like the one shown and sort the expressions using the headings.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Click to see if you were right.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write two more expressions which are correct bonds to 100?</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write two more expressions which are incorrect bonds to 100?</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is the same about all the expressions which are correct bonds to 100?</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4632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2.70833E-6 -1.11111E-6 L 0.10886 -0.4287 " pathEditMode="relative" rAng="0" ptsTypes="AA">
                                      <p:cBhvr>
                                        <p:cTn id="6" dur="2000" fill="hold"/>
                                        <p:tgtEl>
                                          <p:spTgt spid="10"/>
                                        </p:tgtEl>
                                        <p:attrNameLst>
                                          <p:attrName>ppt_x</p:attrName>
                                          <p:attrName>ppt_y</p:attrName>
                                        </p:attrNameLst>
                                      </p:cBhvr>
                                      <p:rCtr x="5443" y="-21435"/>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grpId="0" nodeType="clickEffect">
                                  <p:stCondLst>
                                    <p:cond delay="0"/>
                                  </p:stCondLst>
                                  <p:childTnLst>
                                    <p:animMotion origin="layout" path="M 4.79167E-6 -4.07407E-6 L -0.06159 -0.32106 " pathEditMode="relative" rAng="0" ptsTypes="AA">
                                      <p:cBhvr>
                                        <p:cTn id="10" dur="2000" fill="hold"/>
                                        <p:tgtEl>
                                          <p:spTgt spid="13"/>
                                        </p:tgtEl>
                                        <p:attrNameLst>
                                          <p:attrName>ppt_x</p:attrName>
                                          <p:attrName>ppt_y</p:attrName>
                                        </p:attrNameLst>
                                      </p:cBhvr>
                                      <p:rCtr x="-3086" y="-16065"/>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grpId="0" nodeType="clickEffect">
                                  <p:stCondLst>
                                    <p:cond delay="0"/>
                                  </p:stCondLst>
                                  <p:childTnLst>
                                    <p:animMotion origin="layout" path="M -4.375E-6 4.07407E-6 L -0.28242 -0.3676 " pathEditMode="relative" rAng="0" ptsTypes="AA">
                                      <p:cBhvr>
                                        <p:cTn id="14" dur="2000" fill="hold"/>
                                        <p:tgtEl>
                                          <p:spTgt spid="14"/>
                                        </p:tgtEl>
                                        <p:attrNameLst>
                                          <p:attrName>ppt_x</p:attrName>
                                          <p:attrName>ppt_y</p:attrName>
                                        </p:attrNameLst>
                                      </p:cBhvr>
                                      <p:rCtr x="-14128" y="-18380"/>
                                    </p:animMotion>
                                  </p:childTnLst>
                                </p:cTn>
                              </p:par>
                            </p:childTnLst>
                          </p:cTn>
                        </p:par>
                      </p:childTnLst>
                    </p:cTn>
                  </p:par>
                  <p:par>
                    <p:cTn id="15" fill="hold">
                      <p:stCondLst>
                        <p:cond delay="indefinite"/>
                      </p:stCondLst>
                      <p:childTnLst>
                        <p:par>
                          <p:cTn id="16" fill="hold">
                            <p:stCondLst>
                              <p:cond delay="0"/>
                            </p:stCondLst>
                            <p:childTnLst>
                              <p:par>
                                <p:cTn id="17" presetID="64" presetClass="path" presetSubtype="0" accel="50000" decel="50000" fill="hold" grpId="0" nodeType="clickEffect">
                                  <p:stCondLst>
                                    <p:cond delay="0"/>
                                  </p:stCondLst>
                                  <p:childTnLst>
                                    <p:animMotion origin="layout" path="M 1.25E-6 3.33333E-6 L 0.09245 -0.2875 " pathEditMode="relative" rAng="0" ptsTypes="AA">
                                      <p:cBhvr>
                                        <p:cTn id="18" dur="2000" fill="hold"/>
                                        <p:tgtEl>
                                          <p:spTgt spid="15"/>
                                        </p:tgtEl>
                                        <p:attrNameLst>
                                          <p:attrName>ppt_x</p:attrName>
                                          <p:attrName>ppt_y</p:attrName>
                                        </p:attrNameLst>
                                      </p:cBhvr>
                                      <p:rCtr x="4622" y="-14375"/>
                                    </p:animMotion>
                                  </p:childTnLst>
                                </p:cTn>
                              </p:par>
                            </p:childTnLst>
                          </p:cTn>
                        </p:par>
                      </p:childTnLst>
                    </p:cTn>
                  </p:par>
                  <p:par>
                    <p:cTn id="19" fill="hold">
                      <p:stCondLst>
                        <p:cond delay="indefinite"/>
                      </p:stCondLst>
                      <p:childTnLst>
                        <p:par>
                          <p:cTn id="20" fill="hold">
                            <p:stCondLst>
                              <p:cond delay="0"/>
                            </p:stCondLst>
                            <p:childTnLst>
                              <p:par>
                                <p:cTn id="21" presetID="64" presetClass="path" presetSubtype="0" accel="50000" decel="50000" fill="hold" grpId="0" nodeType="clickEffect">
                                  <p:stCondLst>
                                    <p:cond delay="0"/>
                                  </p:stCondLst>
                                  <p:childTnLst>
                                    <p:animMotion origin="layout" path="M -4.16667E-6 -3.7037E-7 L -0.00416 -0.28218 " pathEditMode="relative" rAng="0" ptsTypes="AA">
                                      <p:cBhvr>
                                        <p:cTn id="22" dur="2000" fill="hold"/>
                                        <p:tgtEl>
                                          <p:spTgt spid="12"/>
                                        </p:tgtEl>
                                        <p:attrNameLst>
                                          <p:attrName>ppt_x</p:attrName>
                                          <p:attrName>ppt_y</p:attrName>
                                        </p:attrNameLst>
                                      </p:cBhvr>
                                      <p:rCtr x="-208" y="-14120"/>
                                    </p:animMotion>
                                  </p:childTnLst>
                                </p:cTn>
                              </p:par>
                            </p:childTnLst>
                          </p:cTn>
                        </p:par>
                      </p:childTnLst>
                    </p:cTn>
                  </p:par>
                  <p:par>
                    <p:cTn id="23" fill="hold">
                      <p:stCondLst>
                        <p:cond delay="indefinite"/>
                      </p:stCondLst>
                      <p:childTnLst>
                        <p:par>
                          <p:cTn id="24" fill="hold">
                            <p:stCondLst>
                              <p:cond delay="0"/>
                            </p:stCondLst>
                            <p:childTnLst>
                              <p:par>
                                <p:cTn id="25" presetID="64" presetClass="path" presetSubtype="0" accel="50000" decel="50000" fill="hold" grpId="0" nodeType="clickEffect">
                                  <p:stCondLst>
                                    <p:cond delay="0"/>
                                  </p:stCondLst>
                                  <p:childTnLst>
                                    <p:animMotion origin="layout" path="M 6.25E-7 -4.07407E-6 L 0.17617 -0.13935 " pathEditMode="relative" rAng="0" ptsTypes="AA">
                                      <p:cBhvr>
                                        <p:cTn id="26" dur="2000" fill="hold"/>
                                        <p:tgtEl>
                                          <p:spTgt spid="11"/>
                                        </p:tgtEl>
                                        <p:attrNameLst>
                                          <p:attrName>ppt_x</p:attrName>
                                          <p:attrName>ppt_y</p:attrName>
                                        </p:attrNameLst>
                                      </p:cBhvr>
                                      <p:rCtr x="8802" y="-69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6"/>
            <a:ext cx="10297144" cy="1800200"/>
          </a:xfrm>
          <a:ln>
            <a:solidFill>
              <a:schemeClr val="accent1">
                <a:lumMod val="50000"/>
              </a:schemeClr>
            </a:solidFill>
          </a:ln>
        </p:spPr>
        <p:txBody>
          <a:bodyPr>
            <a:noAutofit/>
          </a:bodyPr>
          <a:lstStyle/>
          <a:p>
            <a:pPr>
              <a:lnSpc>
                <a:spcPct val="120000"/>
              </a:lnSpc>
            </a:pPr>
            <a:r>
              <a:rPr lang="en-GB" sz="2400" dirty="0"/>
              <a:t>3AS-1</a:t>
            </a:r>
            <a:br>
              <a:rPr lang="en-GB" sz="2400" dirty="0"/>
            </a:br>
            <a:r>
              <a:rPr lang="en-GB" sz="2400" i="1" dirty="0"/>
              <a:t>Calculate complements to 100, for example:</a:t>
            </a:r>
            <a:br>
              <a:rPr lang="en-GB" sz="2400" i="1" dirty="0"/>
            </a:br>
            <a:r>
              <a:rPr lang="en-GB" sz="2400" i="1" dirty="0"/>
              <a:t> 46 + ? = 100</a:t>
            </a:r>
            <a:br>
              <a:rPr lang="en-GB" sz="2400" dirty="0"/>
            </a:br>
            <a:br>
              <a:rPr lang="en-GB" sz="2400" dirty="0"/>
            </a:br>
            <a:r>
              <a:rPr lang="en-GB" sz="2400" dirty="0"/>
              <a:t> </a:t>
            </a:r>
            <a:br>
              <a:rPr lang="en-GB" sz="2400" dirty="0"/>
            </a:br>
            <a:endParaRPr lang="en-GB" sz="2400" dirty="0"/>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1424" y="2650150"/>
            <a:ext cx="10295896" cy="226825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3AS-1. Before planning and teaching the content,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Year 3</a:t>
            </a:r>
            <a:r>
              <a:rPr lang="en-GB" kern="0" dirty="0">
                <a:latin typeface="Arial" panose="020B0604020202020204" pitchFamily="34" charset="0"/>
                <a:cs typeface="Arial" panose="020B0604020202020204" pitchFamily="34" charset="0"/>
              </a:rPr>
              <a:t>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10AB9FF1-522F-4756-84E8-3234F406C968}"/>
              </a:ext>
            </a:extLst>
          </p:cNvPr>
          <p:cNvPicPr>
            <a:picLocks noChangeAspect="1"/>
          </p:cNvPicPr>
          <p:nvPr/>
        </p:nvPicPr>
        <p:blipFill>
          <a:blip r:embed="rId4"/>
          <a:stretch>
            <a:fillRect/>
          </a:stretch>
        </p:blipFill>
        <p:spPr>
          <a:xfrm>
            <a:off x="949344" y="1186705"/>
            <a:ext cx="3826503" cy="5400018"/>
          </a:xfrm>
          <a:prstGeom prst="rect">
            <a:avLst/>
          </a:prstGeom>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2"/>
          </p:nvPr>
        </p:nvSpPr>
        <p:spPr/>
        <p:txBody>
          <a:bodyPr/>
          <a:lstStyle/>
          <a:p>
            <a:pPr marL="342900" indent="-342900">
              <a:lnSpc>
                <a:spcPct val="120000"/>
              </a:lnSpc>
              <a:buClr>
                <a:srgbClr val="585858"/>
              </a:buClr>
              <a:buFont typeface="Arial" panose="020B0604020202020204" pitchFamily="34" charset="0"/>
              <a:buChar char="•"/>
            </a:pPr>
            <a:r>
              <a:rPr lang="en-GB" sz="2400" dirty="0"/>
              <a:t>Additional pedagogical subject knowledge support can be found in the Mastery Professional Development </a:t>
            </a:r>
            <a:r>
              <a:rPr lang="en-GB" sz="2400" dirty="0">
                <a:solidFill>
                  <a:schemeClr val="tx1"/>
                </a:solidFill>
              </a:rPr>
              <a:t>Ma</a:t>
            </a:r>
            <a:r>
              <a:rPr lang="en-GB" sz="2400" dirty="0"/>
              <a:t>terials:</a:t>
            </a:r>
          </a:p>
          <a:p>
            <a:pPr marL="342900" indent="-342900">
              <a:lnSpc>
                <a:spcPct val="120000"/>
              </a:lnSpc>
              <a:buClr>
                <a:srgbClr val="585858"/>
              </a:buClr>
              <a:buFont typeface="Arial" panose="020B0604020202020204" pitchFamily="34" charset="0"/>
              <a:buChar char="•"/>
            </a:pPr>
            <a:r>
              <a:rPr lang="en-GB" sz="2400" dirty="0">
                <a:hlinkClick r:id="rId3"/>
              </a:rPr>
              <a:t>1.17 Composition and calculation: 100 and bridging 100 </a:t>
            </a:r>
            <a:endParaRPr lang="en-GB" sz="2400" dirty="0"/>
          </a:p>
          <a:p>
            <a:pPr marL="342900" indent="-342900">
              <a:lnSpc>
                <a:spcPct val="120000"/>
              </a:lnSpc>
              <a:buClr>
                <a:srgbClr val="585858"/>
              </a:buClr>
              <a:buFont typeface="Arial" panose="020B0604020202020204" pitchFamily="34" charset="0"/>
              <a:buChar char="•"/>
            </a:pPr>
            <a:r>
              <a:rPr lang="en-GB" sz="2400" dirty="0"/>
              <a:t>Several of the activity slides have been taken from these materials.</a:t>
            </a:r>
          </a:p>
          <a:p>
            <a:pPr marL="257175" indent="-257175">
              <a:lnSpc>
                <a:spcPct val="120000"/>
              </a:lnSpc>
              <a:buFont typeface="Arial" panose="020B0604020202020204" pitchFamily="34" charset="0"/>
              <a:buChar char="•"/>
            </a:pPr>
            <a:endParaRPr lang="en-GB" sz="1200" dirty="0">
              <a:solidFill>
                <a:srgbClr val="FF0000"/>
              </a:solidFill>
            </a:endParaRPr>
          </a:p>
        </p:txBody>
      </p:sp>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a:xfrm>
            <a:off x="908575" y="265845"/>
            <a:ext cx="10425325" cy="736588"/>
          </a:xfrm>
        </p:spPr>
        <p:txBody>
          <a:bodyPr/>
          <a:lstStyle/>
          <a:p>
            <a:r>
              <a:rPr lang="en-GB" sz="2400" dirty="0"/>
              <a:t>3AS-1: Linked mastery PD materials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r>
              <a:rPr lang="en-GB" dirty="0"/>
              <a:t>Calculate complements to 100</a:t>
            </a:r>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598343" y="472956"/>
            <a:ext cx="1191720" cy="301224"/>
          </a:xfrm>
        </p:spPr>
        <p:txBody>
          <a:bodyPr/>
          <a:lstStyle/>
          <a:p>
            <a:r>
              <a:rPr lang="en-GB" dirty="0"/>
              <a:t>3AS-1</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828713" cy="3888432"/>
          </a:xfrm>
        </p:spPr>
        <p:txBody>
          <a:bodyPr>
            <a:normAutofit/>
          </a:bodyPr>
          <a:lstStyle/>
          <a:p>
            <a:pPr marL="342900" indent="-342900">
              <a:buClr>
                <a:srgbClr val="585858"/>
              </a:buClr>
              <a:buFont typeface="Arial" panose="020B0604020202020204" pitchFamily="34" charset="0"/>
              <a:buChar char="•"/>
            </a:pPr>
            <a:r>
              <a:rPr lang="en-GB" dirty="0"/>
              <a:t>Take time to build understanding of the key idea</a:t>
            </a:r>
            <a:r>
              <a:rPr lang="en-GB" dirty="0">
                <a:solidFill>
                  <a:schemeClr val="tx1"/>
                </a:solidFill>
              </a:rPr>
              <a:t>.</a:t>
            </a:r>
            <a:r>
              <a:rPr lang="en-GB" dirty="0"/>
              <a:t> </a:t>
            </a:r>
            <a:r>
              <a:rPr lang="en-GB" dirty="0">
                <a:solidFill>
                  <a:schemeClr val="tx1"/>
                </a:solidFill>
              </a:rPr>
              <a:t>We </a:t>
            </a:r>
            <a:r>
              <a:rPr lang="en-GB" dirty="0"/>
              <a:t>would recommend no more than </a:t>
            </a:r>
            <a:r>
              <a:rPr lang="en-GB" dirty="0">
                <a:solidFill>
                  <a:schemeClr val="tx1"/>
                </a:solidFill>
              </a:rPr>
              <a:t>four </a:t>
            </a:r>
            <a:r>
              <a:rPr lang="en-GB" dirty="0"/>
              <a:t>slides in any one session, and probably fewer. </a:t>
            </a:r>
          </a:p>
          <a:p>
            <a:pPr marL="342900" indent="-342900">
              <a:buClr>
                <a:srgbClr val="585858"/>
              </a:buClr>
              <a:buFont typeface="Arial" panose="020B0604020202020204" pitchFamily="34" charset="0"/>
              <a:buChar char="•"/>
            </a:pPr>
            <a:r>
              <a:rPr lang="en-GB" dirty="0"/>
              <a:t>In subsequent sessions</a:t>
            </a:r>
            <a:r>
              <a:rPr lang="en-GB" dirty="0">
                <a:solidFill>
                  <a:schemeClr val="tx1"/>
                </a:solidFill>
              </a:rPr>
              <a:t>, </a:t>
            </a:r>
            <a:r>
              <a:rPr lang="en-GB" dirty="0"/>
              <a:t>review and </a:t>
            </a:r>
            <a:r>
              <a:rPr lang="en-GB" dirty="0">
                <a:solidFill>
                  <a:schemeClr val="tx1"/>
                </a:solidFill>
              </a:rPr>
              <a:t>practise </a:t>
            </a:r>
            <a:r>
              <a:rPr lang="en-GB" dirty="0"/>
              <a:t>previous learning before moving on</a:t>
            </a:r>
            <a:r>
              <a:rPr lang="en-GB" dirty="0">
                <a:solidFill>
                  <a:schemeClr val="tx1"/>
                </a:solidFill>
              </a:rPr>
              <a:t>.</a:t>
            </a:r>
          </a:p>
          <a:p>
            <a:pPr marL="342900" indent="-342900">
              <a:buClr>
                <a:srgbClr val="585858"/>
              </a:buClr>
              <a:buFont typeface="Arial" panose="020B0604020202020204" pitchFamily="34" charset="0"/>
              <a:buChar char="•"/>
            </a:pPr>
            <a:r>
              <a:rPr lang="en-GB" dirty="0"/>
              <a:t>Play the </a:t>
            </a:r>
            <a:r>
              <a:rPr lang="en-GB" dirty="0">
                <a:solidFill>
                  <a:schemeClr val="tx1"/>
                </a:solidFill>
              </a:rPr>
              <a:t>animation/observe </a:t>
            </a:r>
            <a:r>
              <a:rPr lang="en-GB" dirty="0"/>
              <a:t>the image and ask pupils “What do you notice?”.</a:t>
            </a:r>
          </a:p>
          <a:p>
            <a:pPr marL="342900" indent="-342900">
              <a:buClr>
                <a:srgbClr val="585858"/>
              </a:buClr>
              <a:buFont typeface="Arial" panose="020B0604020202020204" pitchFamily="34" charset="0"/>
              <a:buChar char="•"/>
            </a:pPr>
            <a:r>
              <a:rPr lang="en-GB" dirty="0"/>
              <a:t>Encourage pupils to explain what they see, what is happening and </a:t>
            </a:r>
            <a:r>
              <a:rPr lang="en-GB" dirty="0">
                <a:solidFill>
                  <a:schemeClr val="tx1"/>
                </a:solidFill>
              </a:rPr>
              <a:t>why.</a:t>
            </a:r>
          </a:p>
          <a:p>
            <a:pPr marL="342900" indent="-342900">
              <a:buClr>
                <a:srgbClr val="585858"/>
              </a:buClr>
              <a:buFont typeface="Arial" panose="020B0604020202020204" pitchFamily="34" charset="0"/>
              <a:buChar char="•"/>
            </a:pPr>
            <a:r>
              <a:rPr lang="en-GB" dirty="0"/>
              <a:t>Where there is a highlighted sentence, draw out the meaning of this from the image and repeat together and individually.</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72800" cy="3888432"/>
          </a:xfrm>
        </p:spPr>
        <p:txBody>
          <a:bodyPr/>
          <a:lstStyle/>
          <a:p>
            <a:pPr marL="342900" indent="-342900">
              <a:buClr>
                <a:srgbClr val="585858"/>
              </a:buClr>
              <a:buFont typeface="Arial" panose="020B0604020202020204" pitchFamily="34" charset="0"/>
              <a:buChar char="•"/>
            </a:pPr>
            <a:r>
              <a:rPr lang="en-GB" dirty="0"/>
              <a:t>Engage in the suggested activities, using manipulatives where appropriate, to enhance the interaction and stimulate discussion. </a:t>
            </a:r>
            <a:r>
              <a:rPr lang="en-GB" dirty="0">
                <a:solidFill>
                  <a:schemeClr val="tx1"/>
                </a:solidFill>
              </a:rPr>
              <a:t>However, </a:t>
            </a:r>
            <a:r>
              <a:rPr lang="en-GB" dirty="0"/>
              <a:t>note that the ultimate aim is to develop fluency in the mathematical ideas such that resources are no longer needed. </a:t>
            </a:r>
          </a:p>
          <a:p>
            <a:pPr marL="342900" indent="-342900">
              <a:buClr>
                <a:srgbClr val="585858"/>
              </a:buClr>
              <a:buFont typeface="Arial" panose="020B0604020202020204" pitchFamily="34" charset="0"/>
              <a:buChar char="•"/>
            </a:pPr>
            <a:r>
              <a:rPr lang="en-GB" dirty="0"/>
              <a:t>Repeat questions, using other numbers/examples where relevant.</a:t>
            </a:r>
          </a:p>
          <a:p>
            <a:pPr marL="342900" indent="-342900">
              <a:buClr>
                <a:srgbClr val="585858"/>
              </a:buClr>
              <a:buFont typeface="Arial" panose="020B0604020202020204" pitchFamily="34" charset="0"/>
              <a:buChar char="•"/>
            </a:pPr>
            <a:r>
              <a:rPr lang="en-GB" dirty="0"/>
              <a:t>Repeat the highlighted language structures wherever relevant to build fluency with the key idea and connect the learning. For example:</a:t>
            </a:r>
          </a:p>
          <a:p>
            <a:endParaRPr lang="en-GB" dirty="0"/>
          </a:p>
          <a:p>
            <a:pPr marL="0" indent="0"/>
            <a:endParaRPr lang="en-GB" dirty="0"/>
          </a:p>
        </p:txBody>
      </p:sp>
      <p:sp>
        <p:nvSpPr>
          <p:cNvPr id="5" name="TextBox 19">
            <a:extLst>
              <a:ext uri="{FF2B5EF4-FFF2-40B4-BE49-F238E27FC236}">
                <a16:creationId xmlns:a16="http://schemas.microsoft.com/office/drawing/2014/main" id="{9E99F201-5AC6-4933-B5C1-2B91B0DC1203}"/>
              </a:ext>
            </a:extLst>
          </p:cNvPr>
          <p:cNvSpPr txBox="1"/>
          <p:nvPr/>
        </p:nvSpPr>
        <p:spPr>
          <a:xfrm>
            <a:off x="2997523" y="4418337"/>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hundreds are equivalent to 1,000.</a:t>
            </a:r>
          </a:p>
        </p:txBody>
      </p:sp>
    </p:spTree>
    <p:extLst>
      <p:ext uri="{BB962C8B-B14F-4D97-AF65-F5344CB8AC3E}">
        <p14:creationId xmlns:p14="http://schemas.microsoft.com/office/powerpoint/2010/main" val="176298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a:ea typeface="+mj-ea"/>
                <a:cs typeface="+mj-cs"/>
              </a:rPr>
              <a:t>3AS-1 Calculate complements to 100</a:t>
            </a:r>
            <a:endParaRPr kumimoji="0" lang="en-GB" sz="2000" b="0" i="0" u="none" strike="noStrike" kern="0" cap="none" spc="0" normalizeH="0" baseline="0" noProof="0" dirty="0">
              <a:ln>
                <a:noFill/>
              </a:ln>
              <a:solidFill>
                <a:srgbClr val="FFFFFF"/>
              </a:solidFill>
              <a:effectLst/>
              <a:uLnTx/>
              <a:uFillTx/>
              <a:latin typeface="Arial"/>
              <a:ea typeface="+mj-ea"/>
              <a:cs typeface="+mj-cs"/>
            </a:endParaRPr>
          </a:p>
        </p:txBody>
      </p:sp>
    </p:spTree>
    <p:custDataLst>
      <p:tags r:id="rId1"/>
    </p:custDataLst>
    <p:extLst>
      <p:ext uri="{BB962C8B-B14F-4D97-AF65-F5344CB8AC3E}">
        <p14:creationId xmlns:p14="http://schemas.microsoft.com/office/powerpoint/2010/main" val="2205381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519F72AB-62B7-4E5B-9573-BC0AD3D3B3A9}"/>
              </a:ext>
            </a:extLst>
          </p:cNvPr>
          <p:cNvSpPr/>
          <p:nvPr/>
        </p:nvSpPr>
        <p:spPr bwMode="auto">
          <a:xfrm>
            <a:off x="737949" y="1777043"/>
            <a:ext cx="2982912" cy="887413"/>
          </a:xfrm>
          <a:custGeom>
            <a:avLst/>
            <a:gdLst>
              <a:gd name="connsiteX0" fmla="*/ 0 w 2978150"/>
              <a:gd name="connsiteY0" fmla="*/ 0 h 901700"/>
              <a:gd name="connsiteX1" fmla="*/ 2978150 w 2978150"/>
              <a:gd name="connsiteY1" fmla="*/ 0 h 901700"/>
              <a:gd name="connsiteX2" fmla="*/ 2971800 w 2978150"/>
              <a:gd name="connsiteY2" fmla="*/ 603250 h 901700"/>
              <a:gd name="connsiteX3" fmla="*/ 1187450 w 2978150"/>
              <a:gd name="connsiteY3" fmla="*/ 609600 h 901700"/>
              <a:gd name="connsiteX4" fmla="*/ 1187450 w 2978150"/>
              <a:gd name="connsiteY4" fmla="*/ 895350 h 901700"/>
              <a:gd name="connsiteX5" fmla="*/ 0 w 2978150"/>
              <a:gd name="connsiteY5" fmla="*/ 901700 h 901700"/>
              <a:gd name="connsiteX6" fmla="*/ 0 w 2978150"/>
              <a:gd name="connsiteY6" fmla="*/ 0 h 901700"/>
              <a:gd name="connsiteX0" fmla="*/ 0 w 2982912"/>
              <a:gd name="connsiteY0" fmla="*/ 0 h 901700"/>
              <a:gd name="connsiteX1" fmla="*/ 2982912 w 2982912"/>
              <a:gd name="connsiteY1" fmla="*/ 0 h 901700"/>
              <a:gd name="connsiteX2" fmla="*/ 2971800 w 2982912"/>
              <a:gd name="connsiteY2" fmla="*/ 603250 h 901700"/>
              <a:gd name="connsiteX3" fmla="*/ 1187450 w 2982912"/>
              <a:gd name="connsiteY3" fmla="*/ 609600 h 901700"/>
              <a:gd name="connsiteX4" fmla="*/ 1187450 w 2982912"/>
              <a:gd name="connsiteY4" fmla="*/ 895350 h 901700"/>
              <a:gd name="connsiteX5" fmla="*/ 0 w 2982912"/>
              <a:gd name="connsiteY5" fmla="*/ 901700 h 901700"/>
              <a:gd name="connsiteX6" fmla="*/ 0 w 2982912"/>
              <a:gd name="connsiteY6" fmla="*/ 0 h 901700"/>
              <a:gd name="connsiteX0" fmla="*/ 0 w 2986471"/>
              <a:gd name="connsiteY0" fmla="*/ 0 h 901700"/>
              <a:gd name="connsiteX1" fmla="*/ 2982912 w 2986471"/>
              <a:gd name="connsiteY1" fmla="*/ 0 h 901700"/>
              <a:gd name="connsiteX2" fmla="*/ 2986087 w 2986471"/>
              <a:gd name="connsiteY2" fmla="*/ 581818 h 901700"/>
              <a:gd name="connsiteX3" fmla="*/ 1187450 w 2986471"/>
              <a:gd name="connsiteY3" fmla="*/ 609600 h 901700"/>
              <a:gd name="connsiteX4" fmla="*/ 1187450 w 2986471"/>
              <a:gd name="connsiteY4" fmla="*/ 895350 h 901700"/>
              <a:gd name="connsiteX5" fmla="*/ 0 w 2986471"/>
              <a:gd name="connsiteY5" fmla="*/ 901700 h 901700"/>
              <a:gd name="connsiteX6" fmla="*/ 0 w 2986471"/>
              <a:gd name="connsiteY6" fmla="*/ 0 h 901700"/>
              <a:gd name="connsiteX0" fmla="*/ 0 w 2986471"/>
              <a:gd name="connsiteY0" fmla="*/ 0 h 901700"/>
              <a:gd name="connsiteX1" fmla="*/ 2982912 w 2986471"/>
              <a:gd name="connsiteY1" fmla="*/ 0 h 901700"/>
              <a:gd name="connsiteX2" fmla="*/ 2986087 w 2986471"/>
              <a:gd name="connsiteY2" fmla="*/ 581818 h 901700"/>
              <a:gd name="connsiteX3" fmla="*/ 1173162 w 2986471"/>
              <a:gd name="connsiteY3" fmla="*/ 583406 h 901700"/>
              <a:gd name="connsiteX4" fmla="*/ 1187450 w 2986471"/>
              <a:gd name="connsiteY4" fmla="*/ 895350 h 901700"/>
              <a:gd name="connsiteX5" fmla="*/ 0 w 2986471"/>
              <a:gd name="connsiteY5" fmla="*/ 901700 h 901700"/>
              <a:gd name="connsiteX6" fmla="*/ 0 w 2986471"/>
              <a:gd name="connsiteY6" fmla="*/ 0 h 901700"/>
              <a:gd name="connsiteX0" fmla="*/ 0 w 2986471"/>
              <a:gd name="connsiteY0" fmla="*/ 0 h 901700"/>
              <a:gd name="connsiteX1" fmla="*/ 2982912 w 2986471"/>
              <a:gd name="connsiteY1" fmla="*/ 0 h 901700"/>
              <a:gd name="connsiteX2" fmla="*/ 2986087 w 2986471"/>
              <a:gd name="connsiteY2" fmla="*/ 581818 h 901700"/>
              <a:gd name="connsiteX3" fmla="*/ 1173162 w 2986471"/>
              <a:gd name="connsiteY3" fmla="*/ 583406 h 901700"/>
              <a:gd name="connsiteX4" fmla="*/ 1168400 w 2986471"/>
              <a:gd name="connsiteY4" fmla="*/ 885825 h 901700"/>
              <a:gd name="connsiteX5" fmla="*/ 0 w 2986471"/>
              <a:gd name="connsiteY5" fmla="*/ 901700 h 901700"/>
              <a:gd name="connsiteX6" fmla="*/ 0 w 2986471"/>
              <a:gd name="connsiteY6" fmla="*/ 0 h 901700"/>
              <a:gd name="connsiteX0" fmla="*/ 0 w 2986471"/>
              <a:gd name="connsiteY0" fmla="*/ 0 h 901700"/>
              <a:gd name="connsiteX1" fmla="*/ 2982912 w 2986471"/>
              <a:gd name="connsiteY1" fmla="*/ 0 h 901700"/>
              <a:gd name="connsiteX2" fmla="*/ 2986087 w 2986471"/>
              <a:gd name="connsiteY2" fmla="*/ 581818 h 901700"/>
              <a:gd name="connsiteX3" fmla="*/ 1168400 w 2986471"/>
              <a:gd name="connsiteY3" fmla="*/ 581025 h 901700"/>
              <a:gd name="connsiteX4" fmla="*/ 1168400 w 2986471"/>
              <a:gd name="connsiteY4" fmla="*/ 885825 h 901700"/>
              <a:gd name="connsiteX5" fmla="*/ 0 w 2986471"/>
              <a:gd name="connsiteY5" fmla="*/ 901700 h 901700"/>
              <a:gd name="connsiteX6" fmla="*/ 0 w 2986471"/>
              <a:gd name="connsiteY6" fmla="*/ 0 h 901700"/>
              <a:gd name="connsiteX0" fmla="*/ 0 w 2986471"/>
              <a:gd name="connsiteY0" fmla="*/ 0 h 892175"/>
              <a:gd name="connsiteX1" fmla="*/ 2982912 w 2986471"/>
              <a:gd name="connsiteY1" fmla="*/ 0 h 892175"/>
              <a:gd name="connsiteX2" fmla="*/ 2986087 w 2986471"/>
              <a:gd name="connsiteY2" fmla="*/ 581818 h 892175"/>
              <a:gd name="connsiteX3" fmla="*/ 1168400 w 2986471"/>
              <a:gd name="connsiteY3" fmla="*/ 581025 h 892175"/>
              <a:gd name="connsiteX4" fmla="*/ 1168400 w 2986471"/>
              <a:gd name="connsiteY4" fmla="*/ 885825 h 892175"/>
              <a:gd name="connsiteX5" fmla="*/ 0 w 2986471"/>
              <a:gd name="connsiteY5" fmla="*/ 892175 h 892175"/>
              <a:gd name="connsiteX6" fmla="*/ 0 w 2986471"/>
              <a:gd name="connsiteY6" fmla="*/ 0 h 892175"/>
              <a:gd name="connsiteX0" fmla="*/ 0 w 2986471"/>
              <a:gd name="connsiteY0" fmla="*/ 0 h 887413"/>
              <a:gd name="connsiteX1" fmla="*/ 2982912 w 2986471"/>
              <a:gd name="connsiteY1" fmla="*/ 0 h 887413"/>
              <a:gd name="connsiteX2" fmla="*/ 2986087 w 2986471"/>
              <a:gd name="connsiteY2" fmla="*/ 581818 h 887413"/>
              <a:gd name="connsiteX3" fmla="*/ 1168400 w 2986471"/>
              <a:gd name="connsiteY3" fmla="*/ 581025 h 887413"/>
              <a:gd name="connsiteX4" fmla="*/ 1168400 w 2986471"/>
              <a:gd name="connsiteY4" fmla="*/ 885825 h 887413"/>
              <a:gd name="connsiteX5" fmla="*/ 2381 w 2986471"/>
              <a:gd name="connsiteY5" fmla="*/ 887413 h 887413"/>
              <a:gd name="connsiteX6" fmla="*/ 0 w 2986471"/>
              <a:gd name="connsiteY6" fmla="*/ 0 h 887413"/>
              <a:gd name="connsiteX0" fmla="*/ 0 w 2982912"/>
              <a:gd name="connsiteY0" fmla="*/ 0 h 887413"/>
              <a:gd name="connsiteX1" fmla="*/ 2982912 w 2982912"/>
              <a:gd name="connsiteY1" fmla="*/ 0 h 887413"/>
              <a:gd name="connsiteX2" fmla="*/ 2981325 w 2982912"/>
              <a:gd name="connsiteY2" fmla="*/ 581818 h 887413"/>
              <a:gd name="connsiteX3" fmla="*/ 1168400 w 2982912"/>
              <a:gd name="connsiteY3" fmla="*/ 581025 h 887413"/>
              <a:gd name="connsiteX4" fmla="*/ 1168400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81818 h 887413"/>
              <a:gd name="connsiteX3" fmla="*/ 1173162 w 2982912"/>
              <a:gd name="connsiteY3" fmla="*/ 588169 h 887413"/>
              <a:gd name="connsiteX4" fmla="*/ 1168400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76563 w 2982912"/>
              <a:gd name="connsiteY2" fmla="*/ 591343 h 887413"/>
              <a:gd name="connsiteX3" fmla="*/ 1173162 w 2982912"/>
              <a:gd name="connsiteY3" fmla="*/ 588169 h 887413"/>
              <a:gd name="connsiteX4" fmla="*/ 1168400 w 2982912"/>
              <a:gd name="connsiteY4" fmla="*/ 885825 h 887413"/>
              <a:gd name="connsiteX5" fmla="*/ 2381 w 2982912"/>
              <a:gd name="connsiteY5" fmla="*/ 887413 h 887413"/>
              <a:gd name="connsiteX6" fmla="*/ 0 w 2982912"/>
              <a:gd name="connsiteY6" fmla="*/ 0 h 88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912" h="887413">
                <a:moveTo>
                  <a:pt x="0" y="0"/>
                </a:moveTo>
                <a:lnTo>
                  <a:pt x="2982912" y="0"/>
                </a:lnTo>
                <a:cubicBezTo>
                  <a:pt x="2980795" y="201083"/>
                  <a:pt x="2978680" y="390260"/>
                  <a:pt x="2976563" y="591343"/>
                </a:cubicBezTo>
                <a:lnTo>
                  <a:pt x="1173162" y="588169"/>
                </a:lnTo>
                <a:cubicBezTo>
                  <a:pt x="1171575" y="688975"/>
                  <a:pt x="1169987" y="785019"/>
                  <a:pt x="1168400" y="885825"/>
                </a:cubicBezTo>
                <a:lnTo>
                  <a:pt x="2381" y="887413"/>
                </a:lnTo>
                <a:cubicBezTo>
                  <a:pt x="1587" y="591609"/>
                  <a:pt x="794" y="295804"/>
                  <a:pt x="0" y="0"/>
                </a:cubicBezTo>
                <a:close/>
              </a:path>
            </a:pathLst>
          </a:custGeom>
          <a:solidFill>
            <a:srgbClr val="FFED5C"/>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6" name="Freeform: Shape 65">
            <a:extLst>
              <a:ext uri="{FF2B5EF4-FFF2-40B4-BE49-F238E27FC236}">
                <a16:creationId xmlns:a16="http://schemas.microsoft.com/office/drawing/2014/main" id="{740CA09F-FCBD-4E26-91DE-763870CC3CBB}"/>
              </a:ext>
            </a:extLst>
          </p:cNvPr>
          <p:cNvSpPr/>
          <p:nvPr/>
        </p:nvSpPr>
        <p:spPr bwMode="auto">
          <a:xfrm>
            <a:off x="729518" y="2377380"/>
            <a:ext cx="2986095" cy="2390776"/>
          </a:xfrm>
          <a:custGeom>
            <a:avLst/>
            <a:gdLst>
              <a:gd name="connsiteX0" fmla="*/ 2971800 w 2972363"/>
              <a:gd name="connsiteY0" fmla="*/ 0 h 2387600"/>
              <a:gd name="connsiteX1" fmla="*/ 1187450 w 2972363"/>
              <a:gd name="connsiteY1" fmla="*/ 0 h 2387600"/>
              <a:gd name="connsiteX2" fmla="*/ 1181100 w 2972363"/>
              <a:gd name="connsiteY2" fmla="*/ 298450 h 2387600"/>
              <a:gd name="connsiteX3" fmla="*/ 6350 w 2972363"/>
              <a:gd name="connsiteY3" fmla="*/ 304800 h 2387600"/>
              <a:gd name="connsiteX4" fmla="*/ 0 w 2972363"/>
              <a:gd name="connsiteY4" fmla="*/ 2387600 h 2387600"/>
              <a:gd name="connsiteX5" fmla="*/ 2965450 w 2972363"/>
              <a:gd name="connsiteY5" fmla="*/ 2381250 h 2387600"/>
              <a:gd name="connsiteX6" fmla="*/ 2971800 w 2972363"/>
              <a:gd name="connsiteY6" fmla="*/ 0 h 2387600"/>
              <a:gd name="connsiteX0" fmla="*/ 2971800 w 2972363"/>
              <a:gd name="connsiteY0" fmla="*/ 0 h 2387600"/>
              <a:gd name="connsiteX1" fmla="*/ 1187450 w 2972363"/>
              <a:gd name="connsiteY1" fmla="*/ 0 h 2387600"/>
              <a:gd name="connsiteX2" fmla="*/ 1190625 w 2972363"/>
              <a:gd name="connsiteY2" fmla="*/ 300831 h 2387600"/>
              <a:gd name="connsiteX3" fmla="*/ 6350 w 2972363"/>
              <a:gd name="connsiteY3" fmla="*/ 304800 h 2387600"/>
              <a:gd name="connsiteX4" fmla="*/ 0 w 2972363"/>
              <a:gd name="connsiteY4" fmla="*/ 2387600 h 2387600"/>
              <a:gd name="connsiteX5" fmla="*/ 2965450 w 2972363"/>
              <a:gd name="connsiteY5" fmla="*/ 2381250 h 2387600"/>
              <a:gd name="connsiteX6" fmla="*/ 2971800 w 2972363"/>
              <a:gd name="connsiteY6" fmla="*/ 0 h 2387600"/>
              <a:gd name="connsiteX0" fmla="*/ 2971800 w 2972363"/>
              <a:gd name="connsiteY0" fmla="*/ 0 h 2387600"/>
              <a:gd name="connsiteX1" fmla="*/ 1187450 w 2972363"/>
              <a:gd name="connsiteY1" fmla="*/ 0 h 2387600"/>
              <a:gd name="connsiteX2" fmla="*/ 1188244 w 2972363"/>
              <a:gd name="connsiteY2" fmla="*/ 300831 h 2387600"/>
              <a:gd name="connsiteX3" fmla="*/ 6350 w 2972363"/>
              <a:gd name="connsiteY3" fmla="*/ 304800 h 2387600"/>
              <a:gd name="connsiteX4" fmla="*/ 0 w 2972363"/>
              <a:gd name="connsiteY4" fmla="*/ 2387600 h 2387600"/>
              <a:gd name="connsiteX5" fmla="*/ 2965450 w 2972363"/>
              <a:gd name="connsiteY5" fmla="*/ 2381250 h 2387600"/>
              <a:gd name="connsiteX6" fmla="*/ 2971800 w 2972363"/>
              <a:gd name="connsiteY6" fmla="*/ 0 h 2387600"/>
              <a:gd name="connsiteX0" fmla="*/ 2971800 w 2972363"/>
              <a:gd name="connsiteY0" fmla="*/ 0 h 2387600"/>
              <a:gd name="connsiteX1" fmla="*/ 1187450 w 2972363"/>
              <a:gd name="connsiteY1" fmla="*/ 0 h 2387600"/>
              <a:gd name="connsiteX2" fmla="*/ 1188244 w 2972363"/>
              <a:gd name="connsiteY2" fmla="*/ 300831 h 2387600"/>
              <a:gd name="connsiteX3" fmla="*/ 6350 w 2972363"/>
              <a:gd name="connsiteY3" fmla="*/ 304800 h 2387600"/>
              <a:gd name="connsiteX4" fmla="*/ 0 w 2972363"/>
              <a:gd name="connsiteY4" fmla="*/ 2387600 h 2387600"/>
              <a:gd name="connsiteX5" fmla="*/ 2965450 w 2972363"/>
              <a:gd name="connsiteY5" fmla="*/ 2381250 h 2387600"/>
              <a:gd name="connsiteX6" fmla="*/ 2971800 w 2972363"/>
              <a:gd name="connsiteY6" fmla="*/ 0 h 2387600"/>
              <a:gd name="connsiteX0" fmla="*/ 2971800 w 2972363"/>
              <a:gd name="connsiteY0" fmla="*/ 0 h 2387600"/>
              <a:gd name="connsiteX1" fmla="*/ 1187450 w 2972363"/>
              <a:gd name="connsiteY1" fmla="*/ 0 h 2387600"/>
              <a:gd name="connsiteX2" fmla="*/ 1188244 w 2972363"/>
              <a:gd name="connsiteY2" fmla="*/ 300831 h 2387600"/>
              <a:gd name="connsiteX3" fmla="*/ 1588 w 2972363"/>
              <a:gd name="connsiteY3" fmla="*/ 304800 h 2387600"/>
              <a:gd name="connsiteX4" fmla="*/ 0 w 2972363"/>
              <a:gd name="connsiteY4" fmla="*/ 2387600 h 2387600"/>
              <a:gd name="connsiteX5" fmla="*/ 2965450 w 2972363"/>
              <a:gd name="connsiteY5" fmla="*/ 2381250 h 2387600"/>
              <a:gd name="connsiteX6" fmla="*/ 2971800 w 2972363"/>
              <a:gd name="connsiteY6" fmla="*/ 0 h 2387600"/>
              <a:gd name="connsiteX0" fmla="*/ 2971800 w 2985256"/>
              <a:gd name="connsiteY0" fmla="*/ 0 h 2395538"/>
              <a:gd name="connsiteX1" fmla="*/ 1187450 w 2985256"/>
              <a:gd name="connsiteY1" fmla="*/ 0 h 2395538"/>
              <a:gd name="connsiteX2" fmla="*/ 1188244 w 2985256"/>
              <a:gd name="connsiteY2" fmla="*/ 300831 h 2395538"/>
              <a:gd name="connsiteX3" fmla="*/ 1588 w 2985256"/>
              <a:gd name="connsiteY3" fmla="*/ 304800 h 2395538"/>
              <a:gd name="connsiteX4" fmla="*/ 0 w 2985256"/>
              <a:gd name="connsiteY4" fmla="*/ 2387600 h 2395538"/>
              <a:gd name="connsiteX5" fmla="*/ 2984500 w 2985256"/>
              <a:gd name="connsiteY5" fmla="*/ 2395538 h 2395538"/>
              <a:gd name="connsiteX6" fmla="*/ 2971800 w 2985256"/>
              <a:gd name="connsiteY6" fmla="*/ 0 h 2395538"/>
              <a:gd name="connsiteX0" fmla="*/ 2971800 w 2985256"/>
              <a:gd name="connsiteY0" fmla="*/ 0 h 2387600"/>
              <a:gd name="connsiteX1" fmla="*/ 1187450 w 2985256"/>
              <a:gd name="connsiteY1" fmla="*/ 0 h 2387600"/>
              <a:gd name="connsiteX2" fmla="*/ 1188244 w 2985256"/>
              <a:gd name="connsiteY2" fmla="*/ 300831 h 2387600"/>
              <a:gd name="connsiteX3" fmla="*/ 1588 w 2985256"/>
              <a:gd name="connsiteY3" fmla="*/ 304800 h 2387600"/>
              <a:gd name="connsiteX4" fmla="*/ 0 w 2985256"/>
              <a:gd name="connsiteY4" fmla="*/ 2387600 h 2387600"/>
              <a:gd name="connsiteX5" fmla="*/ 2984500 w 2985256"/>
              <a:gd name="connsiteY5" fmla="*/ 2383632 h 2387600"/>
              <a:gd name="connsiteX6" fmla="*/ 2971800 w 2985256"/>
              <a:gd name="connsiteY6" fmla="*/ 0 h 2387600"/>
              <a:gd name="connsiteX0" fmla="*/ 2971800 w 2985256"/>
              <a:gd name="connsiteY0" fmla="*/ 0 h 2390776"/>
              <a:gd name="connsiteX1" fmla="*/ 1187450 w 2985256"/>
              <a:gd name="connsiteY1" fmla="*/ 0 h 2390776"/>
              <a:gd name="connsiteX2" fmla="*/ 1188244 w 2985256"/>
              <a:gd name="connsiteY2" fmla="*/ 300831 h 2390776"/>
              <a:gd name="connsiteX3" fmla="*/ 1588 w 2985256"/>
              <a:gd name="connsiteY3" fmla="*/ 304800 h 2390776"/>
              <a:gd name="connsiteX4" fmla="*/ 0 w 2985256"/>
              <a:gd name="connsiteY4" fmla="*/ 2387600 h 2390776"/>
              <a:gd name="connsiteX5" fmla="*/ 2984500 w 2985256"/>
              <a:gd name="connsiteY5" fmla="*/ 2390776 h 2390776"/>
              <a:gd name="connsiteX6" fmla="*/ 2971800 w 2985256"/>
              <a:gd name="connsiteY6" fmla="*/ 0 h 2390776"/>
              <a:gd name="connsiteX0" fmla="*/ 2981325 w 2986095"/>
              <a:gd name="connsiteY0" fmla="*/ 0 h 2390776"/>
              <a:gd name="connsiteX1" fmla="*/ 1187450 w 2986095"/>
              <a:gd name="connsiteY1" fmla="*/ 0 h 2390776"/>
              <a:gd name="connsiteX2" fmla="*/ 1188244 w 2986095"/>
              <a:gd name="connsiteY2" fmla="*/ 300831 h 2390776"/>
              <a:gd name="connsiteX3" fmla="*/ 1588 w 2986095"/>
              <a:gd name="connsiteY3" fmla="*/ 304800 h 2390776"/>
              <a:gd name="connsiteX4" fmla="*/ 0 w 2986095"/>
              <a:gd name="connsiteY4" fmla="*/ 2387600 h 2390776"/>
              <a:gd name="connsiteX5" fmla="*/ 2984500 w 2986095"/>
              <a:gd name="connsiteY5" fmla="*/ 2390776 h 2390776"/>
              <a:gd name="connsiteX6" fmla="*/ 2981325 w 2986095"/>
              <a:gd name="connsiteY6" fmla="*/ 0 h 239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6095" h="2390776">
                <a:moveTo>
                  <a:pt x="2981325" y="0"/>
                </a:moveTo>
                <a:lnTo>
                  <a:pt x="1187450" y="0"/>
                </a:lnTo>
                <a:cubicBezTo>
                  <a:pt x="1188508" y="100277"/>
                  <a:pt x="1187186" y="200554"/>
                  <a:pt x="1188244" y="300831"/>
                </a:cubicBezTo>
                <a:lnTo>
                  <a:pt x="1588" y="304800"/>
                </a:lnTo>
                <a:cubicBezTo>
                  <a:pt x="-529" y="999067"/>
                  <a:pt x="2117" y="1693333"/>
                  <a:pt x="0" y="2387600"/>
                </a:cubicBezTo>
                <a:lnTo>
                  <a:pt x="2984500" y="2390776"/>
                </a:lnTo>
                <a:cubicBezTo>
                  <a:pt x="2988733" y="1599143"/>
                  <a:pt x="2983442" y="797983"/>
                  <a:pt x="2981325" y="0"/>
                </a:cubicBezTo>
                <a:close/>
              </a:path>
            </a:pathLst>
          </a:custGeom>
          <a:solidFill>
            <a:srgbClr val="A2E3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28" name="Picture 27">
            <a:extLst>
              <a:ext uri="{FF2B5EF4-FFF2-40B4-BE49-F238E27FC236}">
                <a16:creationId xmlns:a16="http://schemas.microsoft.com/office/drawing/2014/main" id="{06F1EAB2-A778-41E5-87C5-CBB05B5958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747" y="1777045"/>
            <a:ext cx="2997513" cy="2997513"/>
          </a:xfrm>
          <a:prstGeom prst="rect">
            <a:avLst/>
          </a:prstGeom>
        </p:spPr>
      </p:pic>
      <p:sp>
        <p:nvSpPr>
          <p:cNvPr id="3" name="Title 2">
            <a:extLst>
              <a:ext uri="{FF2B5EF4-FFF2-40B4-BE49-F238E27FC236}">
                <a16:creationId xmlns:a16="http://schemas.microsoft.com/office/drawing/2014/main" id="{935700DB-ECC4-4226-9461-32A2F2A5D20C}"/>
              </a:ext>
            </a:extLst>
          </p:cNvPr>
          <p:cNvSpPr>
            <a:spLocks noGrp="1"/>
          </p:cNvSpPr>
          <p:nvPr>
            <p:ph type="title"/>
          </p:nvPr>
        </p:nvSpPr>
        <p:spPr/>
        <p:txBody>
          <a:bodyPr/>
          <a:lstStyle/>
          <a:p>
            <a:r>
              <a:rPr lang="en-GB" dirty="0"/>
              <a:t>3AS-1 Calculate complements to 100</a:t>
            </a:r>
          </a:p>
        </p:txBody>
      </p:sp>
      <p:grpSp>
        <p:nvGrpSpPr>
          <p:cNvPr id="78" name="Group 77">
            <a:extLst>
              <a:ext uri="{FF2B5EF4-FFF2-40B4-BE49-F238E27FC236}">
                <a16:creationId xmlns:a16="http://schemas.microsoft.com/office/drawing/2014/main" id="{F2380A45-E54C-4583-8966-58254524C268}"/>
              </a:ext>
            </a:extLst>
          </p:cNvPr>
          <p:cNvGrpSpPr/>
          <p:nvPr/>
        </p:nvGrpSpPr>
        <p:grpSpPr>
          <a:xfrm>
            <a:off x="3720349" y="1783468"/>
            <a:ext cx="304773" cy="588432"/>
            <a:chOff x="5866489" y="3076388"/>
            <a:chExt cx="304773" cy="588432"/>
          </a:xfrm>
        </p:grpSpPr>
        <p:cxnSp>
          <p:nvCxnSpPr>
            <p:cNvPr id="41" name="Straight Connector 40">
              <a:extLst>
                <a:ext uri="{FF2B5EF4-FFF2-40B4-BE49-F238E27FC236}">
                  <a16:creationId xmlns:a16="http://schemas.microsoft.com/office/drawing/2014/main" id="{53C1C52C-6D47-479A-8817-531608178A4D}"/>
                </a:ext>
              </a:extLst>
            </p:cNvPr>
            <p:cNvCxnSpPr/>
            <p:nvPr/>
          </p:nvCxnSpPr>
          <p:spPr bwMode="auto">
            <a:xfrm>
              <a:off x="5866489" y="3076388"/>
              <a:ext cx="304773"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41">
              <a:extLst>
                <a:ext uri="{FF2B5EF4-FFF2-40B4-BE49-F238E27FC236}">
                  <a16:creationId xmlns:a16="http://schemas.microsoft.com/office/drawing/2014/main" id="{8445EDAB-C27D-497F-A132-E4755364F73F}"/>
                </a:ext>
              </a:extLst>
            </p:cNvPr>
            <p:cNvCxnSpPr/>
            <p:nvPr/>
          </p:nvCxnSpPr>
          <p:spPr bwMode="auto">
            <a:xfrm>
              <a:off x="5866489" y="3664820"/>
              <a:ext cx="304773"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a:extLst>
                <a:ext uri="{FF2B5EF4-FFF2-40B4-BE49-F238E27FC236}">
                  <a16:creationId xmlns:a16="http://schemas.microsoft.com/office/drawing/2014/main" id="{3AE3C323-E127-44A0-9DFA-D94F818B8BBD}"/>
                </a:ext>
              </a:extLst>
            </p:cNvPr>
            <p:cNvCxnSpPr>
              <a:cxnSpLocks/>
            </p:cNvCxnSpPr>
            <p:nvPr/>
          </p:nvCxnSpPr>
          <p:spPr bwMode="auto">
            <a:xfrm>
              <a:off x="6171262" y="3076388"/>
              <a:ext cx="0" cy="588432"/>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4" name="TextBox 43">
            <a:extLst>
              <a:ext uri="{FF2B5EF4-FFF2-40B4-BE49-F238E27FC236}">
                <a16:creationId xmlns:a16="http://schemas.microsoft.com/office/drawing/2014/main" id="{80CA7CB6-F81C-4963-8834-444F9799A7B8}"/>
              </a:ext>
            </a:extLst>
          </p:cNvPr>
          <p:cNvSpPr txBox="1"/>
          <p:nvPr/>
        </p:nvSpPr>
        <p:spPr bwMode="auto">
          <a:xfrm>
            <a:off x="4106868" y="3486900"/>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70</a:t>
            </a:r>
          </a:p>
        </p:txBody>
      </p:sp>
      <p:sp>
        <p:nvSpPr>
          <p:cNvPr id="45" name="TextBox 44">
            <a:extLst>
              <a:ext uri="{FF2B5EF4-FFF2-40B4-BE49-F238E27FC236}">
                <a16:creationId xmlns:a16="http://schemas.microsoft.com/office/drawing/2014/main" id="{FC2F34DF-9DF5-48D9-BA90-D1AE88E44C6D}"/>
              </a:ext>
            </a:extLst>
          </p:cNvPr>
          <p:cNvSpPr txBox="1"/>
          <p:nvPr/>
        </p:nvSpPr>
        <p:spPr bwMode="auto">
          <a:xfrm>
            <a:off x="4106868" y="2293098"/>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10</a:t>
            </a:r>
          </a:p>
        </p:txBody>
      </p:sp>
      <p:grpSp>
        <p:nvGrpSpPr>
          <p:cNvPr id="79" name="Group 78">
            <a:extLst>
              <a:ext uri="{FF2B5EF4-FFF2-40B4-BE49-F238E27FC236}">
                <a16:creationId xmlns:a16="http://schemas.microsoft.com/office/drawing/2014/main" id="{378F3DC1-10D7-47DF-8F06-95987AD9719D}"/>
              </a:ext>
            </a:extLst>
          </p:cNvPr>
          <p:cNvGrpSpPr/>
          <p:nvPr/>
        </p:nvGrpSpPr>
        <p:grpSpPr>
          <a:xfrm>
            <a:off x="3720349" y="2371900"/>
            <a:ext cx="304773" cy="304060"/>
            <a:chOff x="5866489" y="3664820"/>
            <a:chExt cx="304773" cy="304060"/>
          </a:xfrm>
        </p:grpSpPr>
        <p:cxnSp>
          <p:nvCxnSpPr>
            <p:cNvPr id="70" name="Straight Connector 69">
              <a:extLst>
                <a:ext uri="{FF2B5EF4-FFF2-40B4-BE49-F238E27FC236}">
                  <a16:creationId xmlns:a16="http://schemas.microsoft.com/office/drawing/2014/main" id="{E9974B4C-8EF2-43FD-96E0-ED8824458FF5}"/>
                </a:ext>
              </a:extLst>
            </p:cNvPr>
            <p:cNvCxnSpPr/>
            <p:nvPr/>
          </p:nvCxnSpPr>
          <p:spPr bwMode="auto">
            <a:xfrm>
              <a:off x="5866489" y="3968880"/>
              <a:ext cx="304773"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Connector 47">
              <a:extLst>
                <a:ext uri="{FF2B5EF4-FFF2-40B4-BE49-F238E27FC236}">
                  <a16:creationId xmlns:a16="http://schemas.microsoft.com/office/drawing/2014/main" id="{035CC751-2552-48BA-826B-68A3E08FA076}"/>
                </a:ext>
              </a:extLst>
            </p:cNvPr>
            <p:cNvCxnSpPr>
              <a:cxnSpLocks/>
            </p:cNvCxnSpPr>
            <p:nvPr/>
          </p:nvCxnSpPr>
          <p:spPr bwMode="auto">
            <a:xfrm>
              <a:off x="6171262" y="3664820"/>
              <a:ext cx="0" cy="30406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1" name="TextBox 50">
            <a:extLst>
              <a:ext uri="{FF2B5EF4-FFF2-40B4-BE49-F238E27FC236}">
                <a16:creationId xmlns:a16="http://schemas.microsoft.com/office/drawing/2014/main" id="{9A58AC86-BCF1-4C36-852F-25C742BD0822}"/>
              </a:ext>
            </a:extLst>
          </p:cNvPr>
          <p:cNvSpPr txBox="1"/>
          <p:nvPr/>
        </p:nvSpPr>
        <p:spPr bwMode="auto">
          <a:xfrm>
            <a:off x="2850565" y="1090972"/>
            <a:ext cx="655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100</a:t>
            </a:r>
          </a:p>
        </p:txBody>
      </p:sp>
      <p:sp>
        <p:nvSpPr>
          <p:cNvPr id="54" name="Freeform: Shape 53">
            <a:extLst>
              <a:ext uri="{FF2B5EF4-FFF2-40B4-BE49-F238E27FC236}">
                <a16:creationId xmlns:a16="http://schemas.microsoft.com/office/drawing/2014/main" id="{D61D3737-7BC9-495A-A962-91CFE7FF0313}"/>
              </a:ext>
            </a:extLst>
          </p:cNvPr>
          <p:cNvSpPr/>
          <p:nvPr/>
        </p:nvSpPr>
        <p:spPr bwMode="auto">
          <a:xfrm>
            <a:off x="738461" y="1233464"/>
            <a:ext cx="3610466" cy="659876"/>
          </a:xfrm>
          <a:custGeom>
            <a:avLst/>
            <a:gdLst>
              <a:gd name="connsiteX0" fmla="*/ 0 w 3610466"/>
              <a:gd name="connsiteY0" fmla="*/ 584461 h 659876"/>
              <a:gd name="connsiteX1" fmla="*/ 0 w 3610466"/>
              <a:gd name="connsiteY1" fmla="*/ 584461 h 659876"/>
              <a:gd name="connsiteX2" fmla="*/ 697584 w 3610466"/>
              <a:gd name="connsiteY2" fmla="*/ 612742 h 659876"/>
              <a:gd name="connsiteX3" fmla="*/ 1225485 w 3610466"/>
              <a:gd name="connsiteY3" fmla="*/ 631595 h 659876"/>
              <a:gd name="connsiteX4" fmla="*/ 1470582 w 3610466"/>
              <a:gd name="connsiteY4" fmla="*/ 659876 h 659876"/>
              <a:gd name="connsiteX5" fmla="*/ 1696825 w 3610466"/>
              <a:gd name="connsiteY5" fmla="*/ 650449 h 659876"/>
              <a:gd name="connsiteX6" fmla="*/ 1753386 w 3610466"/>
              <a:gd name="connsiteY6" fmla="*/ 631595 h 659876"/>
              <a:gd name="connsiteX7" fmla="*/ 1791093 w 3610466"/>
              <a:gd name="connsiteY7" fmla="*/ 622169 h 659876"/>
              <a:gd name="connsiteX8" fmla="*/ 1819373 w 3610466"/>
              <a:gd name="connsiteY8" fmla="*/ 612742 h 659876"/>
              <a:gd name="connsiteX9" fmla="*/ 2347274 w 3610466"/>
              <a:gd name="connsiteY9" fmla="*/ 603315 h 659876"/>
              <a:gd name="connsiteX10" fmla="*/ 2394408 w 3610466"/>
              <a:gd name="connsiteY10" fmla="*/ 593888 h 659876"/>
              <a:gd name="connsiteX11" fmla="*/ 2498103 w 3610466"/>
              <a:gd name="connsiteY11" fmla="*/ 575035 h 659876"/>
              <a:gd name="connsiteX12" fmla="*/ 2564091 w 3610466"/>
              <a:gd name="connsiteY12" fmla="*/ 556181 h 659876"/>
              <a:gd name="connsiteX13" fmla="*/ 2790334 w 3610466"/>
              <a:gd name="connsiteY13" fmla="*/ 556181 h 659876"/>
              <a:gd name="connsiteX14" fmla="*/ 3610466 w 3610466"/>
              <a:gd name="connsiteY14" fmla="*/ 94268 h 659876"/>
              <a:gd name="connsiteX15" fmla="*/ 3252247 w 3610466"/>
              <a:gd name="connsiteY15" fmla="*/ 0 h 659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10466" h="659876">
                <a:moveTo>
                  <a:pt x="0" y="584461"/>
                </a:moveTo>
                <a:lnTo>
                  <a:pt x="0" y="584461"/>
                </a:lnTo>
                <a:cubicBezTo>
                  <a:pt x="386252" y="661713"/>
                  <a:pt x="41574" y="606779"/>
                  <a:pt x="697584" y="612742"/>
                </a:cubicBezTo>
                <a:cubicBezTo>
                  <a:pt x="873656" y="614343"/>
                  <a:pt x="1049518" y="625311"/>
                  <a:pt x="1225485" y="631595"/>
                </a:cubicBezTo>
                <a:cubicBezTo>
                  <a:pt x="1420346" y="653247"/>
                  <a:pt x="1338698" y="643390"/>
                  <a:pt x="1470582" y="659876"/>
                </a:cubicBezTo>
                <a:cubicBezTo>
                  <a:pt x="1545996" y="656734"/>
                  <a:pt x="1621720" y="657960"/>
                  <a:pt x="1696825" y="650449"/>
                </a:cubicBezTo>
                <a:cubicBezTo>
                  <a:pt x="1716600" y="648471"/>
                  <a:pt x="1734106" y="636415"/>
                  <a:pt x="1753386" y="631595"/>
                </a:cubicBezTo>
                <a:cubicBezTo>
                  <a:pt x="1765955" y="628453"/>
                  <a:pt x="1778636" y="625728"/>
                  <a:pt x="1791093" y="622169"/>
                </a:cubicBezTo>
                <a:cubicBezTo>
                  <a:pt x="1800647" y="619439"/>
                  <a:pt x="1809442" y="613079"/>
                  <a:pt x="1819373" y="612742"/>
                </a:cubicBezTo>
                <a:cubicBezTo>
                  <a:pt x="1995267" y="606779"/>
                  <a:pt x="2171307" y="606457"/>
                  <a:pt x="2347274" y="603315"/>
                </a:cubicBezTo>
                <a:lnTo>
                  <a:pt x="2394408" y="593888"/>
                </a:lnTo>
                <a:cubicBezTo>
                  <a:pt x="2425209" y="588288"/>
                  <a:pt x="2467069" y="582793"/>
                  <a:pt x="2498103" y="575035"/>
                </a:cubicBezTo>
                <a:cubicBezTo>
                  <a:pt x="2518138" y="570026"/>
                  <a:pt x="2543520" y="556916"/>
                  <a:pt x="2564091" y="556181"/>
                </a:cubicBezTo>
                <a:cubicBezTo>
                  <a:pt x="2639457" y="553489"/>
                  <a:pt x="2714920" y="556181"/>
                  <a:pt x="2790334" y="556181"/>
                </a:cubicBezTo>
                <a:lnTo>
                  <a:pt x="3610466" y="94268"/>
                </a:lnTo>
                <a:lnTo>
                  <a:pt x="3252247" y="0"/>
                </a:ln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8" name="Freeform: Shape 67">
            <a:extLst>
              <a:ext uri="{FF2B5EF4-FFF2-40B4-BE49-F238E27FC236}">
                <a16:creationId xmlns:a16="http://schemas.microsoft.com/office/drawing/2014/main" id="{535C48FC-404C-4783-8A1B-ED696D353771}"/>
              </a:ext>
            </a:extLst>
          </p:cNvPr>
          <p:cNvSpPr/>
          <p:nvPr/>
        </p:nvSpPr>
        <p:spPr bwMode="auto">
          <a:xfrm>
            <a:off x="731104" y="1789893"/>
            <a:ext cx="2977887" cy="874563"/>
          </a:xfrm>
          <a:custGeom>
            <a:avLst/>
            <a:gdLst>
              <a:gd name="connsiteX0" fmla="*/ 0 w 2978150"/>
              <a:gd name="connsiteY0" fmla="*/ 0 h 901700"/>
              <a:gd name="connsiteX1" fmla="*/ 2978150 w 2978150"/>
              <a:gd name="connsiteY1" fmla="*/ 0 h 901700"/>
              <a:gd name="connsiteX2" fmla="*/ 2971800 w 2978150"/>
              <a:gd name="connsiteY2" fmla="*/ 603250 h 901700"/>
              <a:gd name="connsiteX3" fmla="*/ 1187450 w 2978150"/>
              <a:gd name="connsiteY3" fmla="*/ 609600 h 901700"/>
              <a:gd name="connsiteX4" fmla="*/ 1187450 w 2978150"/>
              <a:gd name="connsiteY4" fmla="*/ 895350 h 901700"/>
              <a:gd name="connsiteX5" fmla="*/ 0 w 2978150"/>
              <a:gd name="connsiteY5" fmla="*/ 901700 h 901700"/>
              <a:gd name="connsiteX6" fmla="*/ 0 w 2978150"/>
              <a:gd name="connsiteY6" fmla="*/ 0 h 901700"/>
              <a:gd name="connsiteX0" fmla="*/ 0 w 2982912"/>
              <a:gd name="connsiteY0" fmla="*/ 0 h 901700"/>
              <a:gd name="connsiteX1" fmla="*/ 2982912 w 2982912"/>
              <a:gd name="connsiteY1" fmla="*/ 0 h 901700"/>
              <a:gd name="connsiteX2" fmla="*/ 2971800 w 2982912"/>
              <a:gd name="connsiteY2" fmla="*/ 603250 h 901700"/>
              <a:gd name="connsiteX3" fmla="*/ 1187450 w 2982912"/>
              <a:gd name="connsiteY3" fmla="*/ 609600 h 901700"/>
              <a:gd name="connsiteX4" fmla="*/ 1187450 w 2982912"/>
              <a:gd name="connsiteY4" fmla="*/ 895350 h 901700"/>
              <a:gd name="connsiteX5" fmla="*/ 0 w 2982912"/>
              <a:gd name="connsiteY5" fmla="*/ 901700 h 901700"/>
              <a:gd name="connsiteX6" fmla="*/ 0 w 2982912"/>
              <a:gd name="connsiteY6" fmla="*/ 0 h 901700"/>
              <a:gd name="connsiteX0" fmla="*/ 0 w 2986471"/>
              <a:gd name="connsiteY0" fmla="*/ 0 h 901700"/>
              <a:gd name="connsiteX1" fmla="*/ 2982912 w 2986471"/>
              <a:gd name="connsiteY1" fmla="*/ 0 h 901700"/>
              <a:gd name="connsiteX2" fmla="*/ 2986087 w 2986471"/>
              <a:gd name="connsiteY2" fmla="*/ 581818 h 901700"/>
              <a:gd name="connsiteX3" fmla="*/ 1187450 w 2986471"/>
              <a:gd name="connsiteY3" fmla="*/ 609600 h 901700"/>
              <a:gd name="connsiteX4" fmla="*/ 1187450 w 2986471"/>
              <a:gd name="connsiteY4" fmla="*/ 895350 h 901700"/>
              <a:gd name="connsiteX5" fmla="*/ 0 w 2986471"/>
              <a:gd name="connsiteY5" fmla="*/ 901700 h 901700"/>
              <a:gd name="connsiteX6" fmla="*/ 0 w 2986471"/>
              <a:gd name="connsiteY6" fmla="*/ 0 h 901700"/>
              <a:gd name="connsiteX0" fmla="*/ 0 w 2986471"/>
              <a:gd name="connsiteY0" fmla="*/ 0 h 901700"/>
              <a:gd name="connsiteX1" fmla="*/ 2982912 w 2986471"/>
              <a:gd name="connsiteY1" fmla="*/ 0 h 901700"/>
              <a:gd name="connsiteX2" fmla="*/ 2986087 w 2986471"/>
              <a:gd name="connsiteY2" fmla="*/ 581818 h 901700"/>
              <a:gd name="connsiteX3" fmla="*/ 1173162 w 2986471"/>
              <a:gd name="connsiteY3" fmla="*/ 583406 h 901700"/>
              <a:gd name="connsiteX4" fmla="*/ 1187450 w 2986471"/>
              <a:gd name="connsiteY4" fmla="*/ 895350 h 901700"/>
              <a:gd name="connsiteX5" fmla="*/ 0 w 2986471"/>
              <a:gd name="connsiteY5" fmla="*/ 901700 h 901700"/>
              <a:gd name="connsiteX6" fmla="*/ 0 w 2986471"/>
              <a:gd name="connsiteY6" fmla="*/ 0 h 901700"/>
              <a:gd name="connsiteX0" fmla="*/ 0 w 2986471"/>
              <a:gd name="connsiteY0" fmla="*/ 0 h 901700"/>
              <a:gd name="connsiteX1" fmla="*/ 2982912 w 2986471"/>
              <a:gd name="connsiteY1" fmla="*/ 0 h 901700"/>
              <a:gd name="connsiteX2" fmla="*/ 2986087 w 2986471"/>
              <a:gd name="connsiteY2" fmla="*/ 581818 h 901700"/>
              <a:gd name="connsiteX3" fmla="*/ 1173162 w 2986471"/>
              <a:gd name="connsiteY3" fmla="*/ 583406 h 901700"/>
              <a:gd name="connsiteX4" fmla="*/ 1168400 w 2986471"/>
              <a:gd name="connsiteY4" fmla="*/ 885825 h 901700"/>
              <a:gd name="connsiteX5" fmla="*/ 0 w 2986471"/>
              <a:gd name="connsiteY5" fmla="*/ 901700 h 901700"/>
              <a:gd name="connsiteX6" fmla="*/ 0 w 2986471"/>
              <a:gd name="connsiteY6" fmla="*/ 0 h 901700"/>
              <a:gd name="connsiteX0" fmla="*/ 0 w 2986471"/>
              <a:gd name="connsiteY0" fmla="*/ 0 h 901700"/>
              <a:gd name="connsiteX1" fmla="*/ 2982912 w 2986471"/>
              <a:gd name="connsiteY1" fmla="*/ 0 h 901700"/>
              <a:gd name="connsiteX2" fmla="*/ 2986087 w 2986471"/>
              <a:gd name="connsiteY2" fmla="*/ 581818 h 901700"/>
              <a:gd name="connsiteX3" fmla="*/ 1168400 w 2986471"/>
              <a:gd name="connsiteY3" fmla="*/ 581025 h 901700"/>
              <a:gd name="connsiteX4" fmla="*/ 1168400 w 2986471"/>
              <a:gd name="connsiteY4" fmla="*/ 885825 h 901700"/>
              <a:gd name="connsiteX5" fmla="*/ 0 w 2986471"/>
              <a:gd name="connsiteY5" fmla="*/ 901700 h 901700"/>
              <a:gd name="connsiteX6" fmla="*/ 0 w 2986471"/>
              <a:gd name="connsiteY6" fmla="*/ 0 h 901700"/>
              <a:gd name="connsiteX0" fmla="*/ 0 w 2986471"/>
              <a:gd name="connsiteY0" fmla="*/ 0 h 892175"/>
              <a:gd name="connsiteX1" fmla="*/ 2982912 w 2986471"/>
              <a:gd name="connsiteY1" fmla="*/ 0 h 892175"/>
              <a:gd name="connsiteX2" fmla="*/ 2986087 w 2986471"/>
              <a:gd name="connsiteY2" fmla="*/ 581818 h 892175"/>
              <a:gd name="connsiteX3" fmla="*/ 1168400 w 2986471"/>
              <a:gd name="connsiteY3" fmla="*/ 581025 h 892175"/>
              <a:gd name="connsiteX4" fmla="*/ 1168400 w 2986471"/>
              <a:gd name="connsiteY4" fmla="*/ 885825 h 892175"/>
              <a:gd name="connsiteX5" fmla="*/ 0 w 2986471"/>
              <a:gd name="connsiteY5" fmla="*/ 892175 h 892175"/>
              <a:gd name="connsiteX6" fmla="*/ 0 w 2986471"/>
              <a:gd name="connsiteY6" fmla="*/ 0 h 892175"/>
              <a:gd name="connsiteX0" fmla="*/ 0 w 2986471"/>
              <a:gd name="connsiteY0" fmla="*/ 0 h 887413"/>
              <a:gd name="connsiteX1" fmla="*/ 2982912 w 2986471"/>
              <a:gd name="connsiteY1" fmla="*/ 0 h 887413"/>
              <a:gd name="connsiteX2" fmla="*/ 2986087 w 2986471"/>
              <a:gd name="connsiteY2" fmla="*/ 581818 h 887413"/>
              <a:gd name="connsiteX3" fmla="*/ 1168400 w 2986471"/>
              <a:gd name="connsiteY3" fmla="*/ 581025 h 887413"/>
              <a:gd name="connsiteX4" fmla="*/ 1168400 w 2986471"/>
              <a:gd name="connsiteY4" fmla="*/ 885825 h 887413"/>
              <a:gd name="connsiteX5" fmla="*/ 2381 w 2986471"/>
              <a:gd name="connsiteY5" fmla="*/ 887413 h 887413"/>
              <a:gd name="connsiteX6" fmla="*/ 0 w 2986471"/>
              <a:gd name="connsiteY6" fmla="*/ 0 h 887413"/>
              <a:gd name="connsiteX0" fmla="*/ 0 w 2982912"/>
              <a:gd name="connsiteY0" fmla="*/ 0 h 887413"/>
              <a:gd name="connsiteX1" fmla="*/ 2982912 w 2982912"/>
              <a:gd name="connsiteY1" fmla="*/ 0 h 887413"/>
              <a:gd name="connsiteX2" fmla="*/ 2981325 w 2982912"/>
              <a:gd name="connsiteY2" fmla="*/ 581818 h 887413"/>
              <a:gd name="connsiteX3" fmla="*/ 1168400 w 2982912"/>
              <a:gd name="connsiteY3" fmla="*/ 581025 h 887413"/>
              <a:gd name="connsiteX4" fmla="*/ 1168400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81818 h 887413"/>
              <a:gd name="connsiteX3" fmla="*/ 1180313 w 2982912"/>
              <a:gd name="connsiteY3" fmla="*/ 581025 h 887413"/>
              <a:gd name="connsiteX4" fmla="*/ 1168400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81818 h 887413"/>
              <a:gd name="connsiteX3" fmla="*/ 1180313 w 2982912"/>
              <a:gd name="connsiteY3" fmla="*/ 581025 h 887413"/>
              <a:gd name="connsiteX4" fmla="*/ 1182696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81818 h 887413"/>
              <a:gd name="connsiteX3" fmla="*/ 1180313 w 2982912"/>
              <a:gd name="connsiteY3" fmla="*/ 581025 h 887413"/>
              <a:gd name="connsiteX4" fmla="*/ 1182696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81818 h 887413"/>
              <a:gd name="connsiteX3" fmla="*/ 1182695 w 2982912"/>
              <a:gd name="connsiteY3" fmla="*/ 581025 h 887413"/>
              <a:gd name="connsiteX4" fmla="*/ 1182696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81818 h 887413"/>
              <a:gd name="connsiteX3" fmla="*/ 1185077 w 2982912"/>
              <a:gd name="connsiteY3" fmla="*/ 593107 h 887413"/>
              <a:gd name="connsiteX4" fmla="*/ 1182696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81818 h 887413"/>
              <a:gd name="connsiteX3" fmla="*/ 1189842 w 2982912"/>
              <a:gd name="connsiteY3" fmla="*/ 595523 h 887413"/>
              <a:gd name="connsiteX4" fmla="*/ 1182696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81818 h 887413"/>
              <a:gd name="connsiteX3" fmla="*/ 1189842 w 2982912"/>
              <a:gd name="connsiteY3" fmla="*/ 595523 h 887413"/>
              <a:gd name="connsiteX4" fmla="*/ 1189844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89066 h 887413"/>
              <a:gd name="connsiteX3" fmla="*/ 1189842 w 2982912"/>
              <a:gd name="connsiteY3" fmla="*/ 595523 h 887413"/>
              <a:gd name="connsiteX4" fmla="*/ 1189844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93899 h 887413"/>
              <a:gd name="connsiteX3" fmla="*/ 1189842 w 2982912"/>
              <a:gd name="connsiteY3" fmla="*/ 595523 h 887413"/>
              <a:gd name="connsiteX4" fmla="*/ 1189844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93899 h 887413"/>
              <a:gd name="connsiteX3" fmla="*/ 1185077 w 2982912"/>
              <a:gd name="connsiteY3" fmla="*/ 595523 h 887413"/>
              <a:gd name="connsiteX4" fmla="*/ 1189844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93899 h 887413"/>
              <a:gd name="connsiteX3" fmla="*/ 1185077 w 2982912"/>
              <a:gd name="connsiteY3" fmla="*/ 595523 h 887413"/>
              <a:gd name="connsiteX4" fmla="*/ 1187461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93899 h 887413"/>
              <a:gd name="connsiteX3" fmla="*/ 1185077 w 2982912"/>
              <a:gd name="connsiteY3" fmla="*/ 595523 h 887413"/>
              <a:gd name="connsiteX4" fmla="*/ 1182697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93899 h 887413"/>
              <a:gd name="connsiteX3" fmla="*/ 1185077 w 2982912"/>
              <a:gd name="connsiteY3" fmla="*/ 595523 h 887413"/>
              <a:gd name="connsiteX4" fmla="*/ 1185079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93899 h 887413"/>
              <a:gd name="connsiteX3" fmla="*/ 1185077 w 2982912"/>
              <a:gd name="connsiteY3" fmla="*/ 595523 h 887413"/>
              <a:gd name="connsiteX4" fmla="*/ 1185079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93899 h 887413"/>
              <a:gd name="connsiteX3" fmla="*/ 1182695 w 2982912"/>
              <a:gd name="connsiteY3" fmla="*/ 590691 h 887413"/>
              <a:gd name="connsiteX4" fmla="*/ 1185079 w 2982912"/>
              <a:gd name="connsiteY4" fmla="*/ 885825 h 887413"/>
              <a:gd name="connsiteX5" fmla="*/ 2381 w 2982912"/>
              <a:gd name="connsiteY5" fmla="*/ 887413 h 887413"/>
              <a:gd name="connsiteX6" fmla="*/ 0 w 2982912"/>
              <a:gd name="connsiteY6" fmla="*/ 0 h 887413"/>
              <a:gd name="connsiteX0" fmla="*/ 0 w 2981709"/>
              <a:gd name="connsiteY0" fmla="*/ 0 h 887413"/>
              <a:gd name="connsiteX1" fmla="*/ 2978147 w 2981709"/>
              <a:gd name="connsiteY1" fmla="*/ 0 h 887413"/>
              <a:gd name="connsiteX2" fmla="*/ 2981325 w 2981709"/>
              <a:gd name="connsiteY2" fmla="*/ 593899 h 887413"/>
              <a:gd name="connsiteX3" fmla="*/ 1182695 w 2981709"/>
              <a:gd name="connsiteY3" fmla="*/ 590691 h 887413"/>
              <a:gd name="connsiteX4" fmla="*/ 1185079 w 2981709"/>
              <a:gd name="connsiteY4" fmla="*/ 885825 h 887413"/>
              <a:gd name="connsiteX5" fmla="*/ 2381 w 2981709"/>
              <a:gd name="connsiteY5" fmla="*/ 887413 h 887413"/>
              <a:gd name="connsiteX6" fmla="*/ 0 w 2981709"/>
              <a:gd name="connsiteY6" fmla="*/ 0 h 887413"/>
              <a:gd name="connsiteX0" fmla="*/ 0 w 2978147"/>
              <a:gd name="connsiteY0" fmla="*/ 0 h 887413"/>
              <a:gd name="connsiteX1" fmla="*/ 2978147 w 2978147"/>
              <a:gd name="connsiteY1" fmla="*/ 0 h 887413"/>
              <a:gd name="connsiteX2" fmla="*/ 2971795 w 2978147"/>
              <a:gd name="connsiteY2" fmla="*/ 593899 h 887413"/>
              <a:gd name="connsiteX3" fmla="*/ 1182695 w 2978147"/>
              <a:gd name="connsiteY3" fmla="*/ 590691 h 887413"/>
              <a:gd name="connsiteX4" fmla="*/ 1185079 w 2978147"/>
              <a:gd name="connsiteY4" fmla="*/ 885825 h 887413"/>
              <a:gd name="connsiteX5" fmla="*/ 2381 w 2978147"/>
              <a:gd name="connsiteY5" fmla="*/ 887413 h 887413"/>
              <a:gd name="connsiteX6" fmla="*/ 0 w 2978147"/>
              <a:gd name="connsiteY6" fmla="*/ 0 h 887413"/>
              <a:gd name="connsiteX0" fmla="*/ 0 w 2978147"/>
              <a:gd name="connsiteY0" fmla="*/ 0 h 887413"/>
              <a:gd name="connsiteX1" fmla="*/ 2978147 w 2978147"/>
              <a:gd name="connsiteY1" fmla="*/ 0 h 887413"/>
              <a:gd name="connsiteX2" fmla="*/ 2974178 w 2978147"/>
              <a:gd name="connsiteY2" fmla="*/ 593899 h 887413"/>
              <a:gd name="connsiteX3" fmla="*/ 1182695 w 2978147"/>
              <a:gd name="connsiteY3" fmla="*/ 590691 h 887413"/>
              <a:gd name="connsiteX4" fmla="*/ 1185079 w 2978147"/>
              <a:gd name="connsiteY4" fmla="*/ 885825 h 887413"/>
              <a:gd name="connsiteX5" fmla="*/ 2381 w 2978147"/>
              <a:gd name="connsiteY5" fmla="*/ 887413 h 887413"/>
              <a:gd name="connsiteX6" fmla="*/ 0 w 2978147"/>
              <a:gd name="connsiteY6" fmla="*/ 0 h 887413"/>
              <a:gd name="connsiteX0" fmla="*/ 0 w 2979474"/>
              <a:gd name="connsiteY0" fmla="*/ 0 h 887413"/>
              <a:gd name="connsiteX1" fmla="*/ 2978147 w 2979474"/>
              <a:gd name="connsiteY1" fmla="*/ 0 h 887413"/>
              <a:gd name="connsiteX2" fmla="*/ 2978943 w 2979474"/>
              <a:gd name="connsiteY2" fmla="*/ 593899 h 887413"/>
              <a:gd name="connsiteX3" fmla="*/ 1182695 w 2979474"/>
              <a:gd name="connsiteY3" fmla="*/ 590691 h 887413"/>
              <a:gd name="connsiteX4" fmla="*/ 1185079 w 2979474"/>
              <a:gd name="connsiteY4" fmla="*/ 885825 h 887413"/>
              <a:gd name="connsiteX5" fmla="*/ 2381 w 2979474"/>
              <a:gd name="connsiteY5" fmla="*/ 887413 h 887413"/>
              <a:gd name="connsiteX6" fmla="*/ 0 w 2979474"/>
              <a:gd name="connsiteY6" fmla="*/ 0 h 88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9474" h="887413">
                <a:moveTo>
                  <a:pt x="0" y="0"/>
                </a:moveTo>
                <a:lnTo>
                  <a:pt x="2978147" y="0"/>
                </a:lnTo>
                <a:cubicBezTo>
                  <a:pt x="2976030" y="201083"/>
                  <a:pt x="2981060" y="392816"/>
                  <a:pt x="2978943" y="593899"/>
                </a:cubicBezTo>
                <a:lnTo>
                  <a:pt x="1182695" y="590691"/>
                </a:lnTo>
                <a:cubicBezTo>
                  <a:pt x="1181108" y="691497"/>
                  <a:pt x="1186666" y="785019"/>
                  <a:pt x="1185079" y="885825"/>
                </a:cubicBezTo>
                <a:lnTo>
                  <a:pt x="2381" y="887413"/>
                </a:lnTo>
                <a:cubicBezTo>
                  <a:pt x="1587" y="591609"/>
                  <a:pt x="794" y="295804"/>
                  <a:pt x="0" y="0"/>
                </a:cubicBezTo>
                <a:close/>
              </a:path>
            </a:pathLst>
          </a:custGeom>
          <a:noFill/>
          <a:ln w="28575" cap="flat" cmpd="sng" algn="ctr">
            <a:solidFill>
              <a:srgbClr val="FFC15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9" name="Freeform: Shape 68">
            <a:extLst>
              <a:ext uri="{FF2B5EF4-FFF2-40B4-BE49-F238E27FC236}">
                <a16:creationId xmlns:a16="http://schemas.microsoft.com/office/drawing/2014/main" id="{957369ED-29CD-4610-8D0E-07B1D6160B92}"/>
              </a:ext>
            </a:extLst>
          </p:cNvPr>
          <p:cNvSpPr/>
          <p:nvPr/>
        </p:nvSpPr>
        <p:spPr bwMode="auto">
          <a:xfrm>
            <a:off x="731106" y="2398093"/>
            <a:ext cx="2981321" cy="2366137"/>
          </a:xfrm>
          <a:custGeom>
            <a:avLst/>
            <a:gdLst>
              <a:gd name="connsiteX0" fmla="*/ 2971800 w 2972363"/>
              <a:gd name="connsiteY0" fmla="*/ 0 h 2387600"/>
              <a:gd name="connsiteX1" fmla="*/ 1187450 w 2972363"/>
              <a:gd name="connsiteY1" fmla="*/ 0 h 2387600"/>
              <a:gd name="connsiteX2" fmla="*/ 1181100 w 2972363"/>
              <a:gd name="connsiteY2" fmla="*/ 298450 h 2387600"/>
              <a:gd name="connsiteX3" fmla="*/ 6350 w 2972363"/>
              <a:gd name="connsiteY3" fmla="*/ 304800 h 2387600"/>
              <a:gd name="connsiteX4" fmla="*/ 0 w 2972363"/>
              <a:gd name="connsiteY4" fmla="*/ 2387600 h 2387600"/>
              <a:gd name="connsiteX5" fmla="*/ 2965450 w 2972363"/>
              <a:gd name="connsiteY5" fmla="*/ 2381250 h 2387600"/>
              <a:gd name="connsiteX6" fmla="*/ 2971800 w 2972363"/>
              <a:gd name="connsiteY6" fmla="*/ 0 h 2387600"/>
              <a:gd name="connsiteX0" fmla="*/ 2971800 w 2972363"/>
              <a:gd name="connsiteY0" fmla="*/ 0 h 2387600"/>
              <a:gd name="connsiteX1" fmla="*/ 1187450 w 2972363"/>
              <a:gd name="connsiteY1" fmla="*/ 0 h 2387600"/>
              <a:gd name="connsiteX2" fmla="*/ 1190625 w 2972363"/>
              <a:gd name="connsiteY2" fmla="*/ 300831 h 2387600"/>
              <a:gd name="connsiteX3" fmla="*/ 6350 w 2972363"/>
              <a:gd name="connsiteY3" fmla="*/ 304800 h 2387600"/>
              <a:gd name="connsiteX4" fmla="*/ 0 w 2972363"/>
              <a:gd name="connsiteY4" fmla="*/ 2387600 h 2387600"/>
              <a:gd name="connsiteX5" fmla="*/ 2965450 w 2972363"/>
              <a:gd name="connsiteY5" fmla="*/ 2381250 h 2387600"/>
              <a:gd name="connsiteX6" fmla="*/ 2971800 w 2972363"/>
              <a:gd name="connsiteY6" fmla="*/ 0 h 2387600"/>
              <a:gd name="connsiteX0" fmla="*/ 2971800 w 2972363"/>
              <a:gd name="connsiteY0" fmla="*/ 0 h 2387600"/>
              <a:gd name="connsiteX1" fmla="*/ 1187450 w 2972363"/>
              <a:gd name="connsiteY1" fmla="*/ 0 h 2387600"/>
              <a:gd name="connsiteX2" fmla="*/ 1188244 w 2972363"/>
              <a:gd name="connsiteY2" fmla="*/ 300831 h 2387600"/>
              <a:gd name="connsiteX3" fmla="*/ 6350 w 2972363"/>
              <a:gd name="connsiteY3" fmla="*/ 304800 h 2387600"/>
              <a:gd name="connsiteX4" fmla="*/ 0 w 2972363"/>
              <a:gd name="connsiteY4" fmla="*/ 2387600 h 2387600"/>
              <a:gd name="connsiteX5" fmla="*/ 2965450 w 2972363"/>
              <a:gd name="connsiteY5" fmla="*/ 2381250 h 2387600"/>
              <a:gd name="connsiteX6" fmla="*/ 2971800 w 2972363"/>
              <a:gd name="connsiteY6" fmla="*/ 0 h 2387600"/>
              <a:gd name="connsiteX0" fmla="*/ 2971800 w 2972363"/>
              <a:gd name="connsiteY0" fmla="*/ 0 h 2387600"/>
              <a:gd name="connsiteX1" fmla="*/ 1187450 w 2972363"/>
              <a:gd name="connsiteY1" fmla="*/ 0 h 2387600"/>
              <a:gd name="connsiteX2" fmla="*/ 1188244 w 2972363"/>
              <a:gd name="connsiteY2" fmla="*/ 300831 h 2387600"/>
              <a:gd name="connsiteX3" fmla="*/ 6350 w 2972363"/>
              <a:gd name="connsiteY3" fmla="*/ 304800 h 2387600"/>
              <a:gd name="connsiteX4" fmla="*/ 0 w 2972363"/>
              <a:gd name="connsiteY4" fmla="*/ 2387600 h 2387600"/>
              <a:gd name="connsiteX5" fmla="*/ 2965450 w 2972363"/>
              <a:gd name="connsiteY5" fmla="*/ 2381250 h 2387600"/>
              <a:gd name="connsiteX6" fmla="*/ 2971800 w 2972363"/>
              <a:gd name="connsiteY6" fmla="*/ 0 h 2387600"/>
              <a:gd name="connsiteX0" fmla="*/ 2971800 w 2972363"/>
              <a:gd name="connsiteY0" fmla="*/ 0 h 2387600"/>
              <a:gd name="connsiteX1" fmla="*/ 1187450 w 2972363"/>
              <a:gd name="connsiteY1" fmla="*/ 0 h 2387600"/>
              <a:gd name="connsiteX2" fmla="*/ 1188244 w 2972363"/>
              <a:gd name="connsiteY2" fmla="*/ 300831 h 2387600"/>
              <a:gd name="connsiteX3" fmla="*/ 1588 w 2972363"/>
              <a:gd name="connsiteY3" fmla="*/ 304800 h 2387600"/>
              <a:gd name="connsiteX4" fmla="*/ 0 w 2972363"/>
              <a:gd name="connsiteY4" fmla="*/ 2387600 h 2387600"/>
              <a:gd name="connsiteX5" fmla="*/ 2965450 w 2972363"/>
              <a:gd name="connsiteY5" fmla="*/ 2381250 h 2387600"/>
              <a:gd name="connsiteX6" fmla="*/ 2971800 w 2972363"/>
              <a:gd name="connsiteY6" fmla="*/ 0 h 2387600"/>
              <a:gd name="connsiteX0" fmla="*/ 2971800 w 2985256"/>
              <a:gd name="connsiteY0" fmla="*/ 0 h 2395538"/>
              <a:gd name="connsiteX1" fmla="*/ 1187450 w 2985256"/>
              <a:gd name="connsiteY1" fmla="*/ 0 h 2395538"/>
              <a:gd name="connsiteX2" fmla="*/ 1188244 w 2985256"/>
              <a:gd name="connsiteY2" fmla="*/ 300831 h 2395538"/>
              <a:gd name="connsiteX3" fmla="*/ 1588 w 2985256"/>
              <a:gd name="connsiteY3" fmla="*/ 304800 h 2395538"/>
              <a:gd name="connsiteX4" fmla="*/ 0 w 2985256"/>
              <a:gd name="connsiteY4" fmla="*/ 2387600 h 2395538"/>
              <a:gd name="connsiteX5" fmla="*/ 2984500 w 2985256"/>
              <a:gd name="connsiteY5" fmla="*/ 2395538 h 2395538"/>
              <a:gd name="connsiteX6" fmla="*/ 2971800 w 2985256"/>
              <a:gd name="connsiteY6" fmla="*/ 0 h 2395538"/>
              <a:gd name="connsiteX0" fmla="*/ 2971800 w 2985256"/>
              <a:gd name="connsiteY0" fmla="*/ 0 h 2387600"/>
              <a:gd name="connsiteX1" fmla="*/ 1187450 w 2985256"/>
              <a:gd name="connsiteY1" fmla="*/ 0 h 2387600"/>
              <a:gd name="connsiteX2" fmla="*/ 1188244 w 2985256"/>
              <a:gd name="connsiteY2" fmla="*/ 300831 h 2387600"/>
              <a:gd name="connsiteX3" fmla="*/ 1588 w 2985256"/>
              <a:gd name="connsiteY3" fmla="*/ 304800 h 2387600"/>
              <a:gd name="connsiteX4" fmla="*/ 0 w 2985256"/>
              <a:gd name="connsiteY4" fmla="*/ 2387600 h 2387600"/>
              <a:gd name="connsiteX5" fmla="*/ 2984500 w 2985256"/>
              <a:gd name="connsiteY5" fmla="*/ 2383632 h 2387600"/>
              <a:gd name="connsiteX6" fmla="*/ 2971800 w 2985256"/>
              <a:gd name="connsiteY6" fmla="*/ 0 h 2387600"/>
              <a:gd name="connsiteX0" fmla="*/ 2971800 w 2985256"/>
              <a:gd name="connsiteY0" fmla="*/ 0 h 2390776"/>
              <a:gd name="connsiteX1" fmla="*/ 1187450 w 2985256"/>
              <a:gd name="connsiteY1" fmla="*/ 0 h 2390776"/>
              <a:gd name="connsiteX2" fmla="*/ 1188244 w 2985256"/>
              <a:gd name="connsiteY2" fmla="*/ 300831 h 2390776"/>
              <a:gd name="connsiteX3" fmla="*/ 1588 w 2985256"/>
              <a:gd name="connsiteY3" fmla="*/ 304800 h 2390776"/>
              <a:gd name="connsiteX4" fmla="*/ 0 w 2985256"/>
              <a:gd name="connsiteY4" fmla="*/ 2387600 h 2390776"/>
              <a:gd name="connsiteX5" fmla="*/ 2984500 w 2985256"/>
              <a:gd name="connsiteY5" fmla="*/ 2390776 h 2390776"/>
              <a:gd name="connsiteX6" fmla="*/ 2971800 w 2985256"/>
              <a:gd name="connsiteY6" fmla="*/ 0 h 2390776"/>
              <a:gd name="connsiteX0" fmla="*/ 2981325 w 2986095"/>
              <a:gd name="connsiteY0" fmla="*/ 0 h 2390776"/>
              <a:gd name="connsiteX1" fmla="*/ 1187450 w 2986095"/>
              <a:gd name="connsiteY1" fmla="*/ 0 h 2390776"/>
              <a:gd name="connsiteX2" fmla="*/ 1188244 w 2986095"/>
              <a:gd name="connsiteY2" fmla="*/ 300831 h 2390776"/>
              <a:gd name="connsiteX3" fmla="*/ 1588 w 2986095"/>
              <a:gd name="connsiteY3" fmla="*/ 304800 h 2390776"/>
              <a:gd name="connsiteX4" fmla="*/ 0 w 2986095"/>
              <a:gd name="connsiteY4" fmla="*/ 2387600 h 2390776"/>
              <a:gd name="connsiteX5" fmla="*/ 2984500 w 2986095"/>
              <a:gd name="connsiteY5" fmla="*/ 2390776 h 2390776"/>
              <a:gd name="connsiteX6" fmla="*/ 2981325 w 2986095"/>
              <a:gd name="connsiteY6" fmla="*/ 0 h 2390776"/>
              <a:gd name="connsiteX0" fmla="*/ 2981325 w 2986095"/>
              <a:gd name="connsiteY0" fmla="*/ 0 h 2390776"/>
              <a:gd name="connsiteX1" fmla="*/ 1206531 w 2986095"/>
              <a:gd name="connsiteY1" fmla="*/ 21524 h 2390776"/>
              <a:gd name="connsiteX2" fmla="*/ 1188244 w 2986095"/>
              <a:gd name="connsiteY2" fmla="*/ 300831 h 2390776"/>
              <a:gd name="connsiteX3" fmla="*/ 1588 w 2986095"/>
              <a:gd name="connsiteY3" fmla="*/ 304800 h 2390776"/>
              <a:gd name="connsiteX4" fmla="*/ 0 w 2986095"/>
              <a:gd name="connsiteY4" fmla="*/ 2387600 h 2390776"/>
              <a:gd name="connsiteX5" fmla="*/ 2984500 w 2986095"/>
              <a:gd name="connsiteY5" fmla="*/ 2390776 h 2390776"/>
              <a:gd name="connsiteX6" fmla="*/ 2981325 w 2986095"/>
              <a:gd name="connsiteY6" fmla="*/ 0 h 2390776"/>
              <a:gd name="connsiteX0" fmla="*/ 2981325 w 2986095"/>
              <a:gd name="connsiteY0" fmla="*/ 0 h 2390776"/>
              <a:gd name="connsiteX1" fmla="*/ 1206531 w 2986095"/>
              <a:gd name="connsiteY1" fmla="*/ 21524 h 2390776"/>
              <a:gd name="connsiteX2" fmla="*/ 1216864 w 2986095"/>
              <a:gd name="connsiteY2" fmla="*/ 310397 h 2390776"/>
              <a:gd name="connsiteX3" fmla="*/ 1588 w 2986095"/>
              <a:gd name="connsiteY3" fmla="*/ 304800 h 2390776"/>
              <a:gd name="connsiteX4" fmla="*/ 0 w 2986095"/>
              <a:gd name="connsiteY4" fmla="*/ 2387600 h 2390776"/>
              <a:gd name="connsiteX5" fmla="*/ 2984500 w 2986095"/>
              <a:gd name="connsiteY5" fmla="*/ 2390776 h 2390776"/>
              <a:gd name="connsiteX6" fmla="*/ 2981325 w 2986095"/>
              <a:gd name="connsiteY6" fmla="*/ 0 h 2390776"/>
              <a:gd name="connsiteX0" fmla="*/ 2981325 w 2986095"/>
              <a:gd name="connsiteY0" fmla="*/ 0 h 2390776"/>
              <a:gd name="connsiteX1" fmla="*/ 1220842 w 2986095"/>
              <a:gd name="connsiteY1" fmla="*/ 21524 h 2390776"/>
              <a:gd name="connsiteX2" fmla="*/ 1216864 w 2986095"/>
              <a:gd name="connsiteY2" fmla="*/ 310397 h 2390776"/>
              <a:gd name="connsiteX3" fmla="*/ 1588 w 2986095"/>
              <a:gd name="connsiteY3" fmla="*/ 304800 h 2390776"/>
              <a:gd name="connsiteX4" fmla="*/ 0 w 2986095"/>
              <a:gd name="connsiteY4" fmla="*/ 2387600 h 2390776"/>
              <a:gd name="connsiteX5" fmla="*/ 2984500 w 2986095"/>
              <a:gd name="connsiteY5" fmla="*/ 2390776 h 2390776"/>
              <a:gd name="connsiteX6" fmla="*/ 2981325 w 2986095"/>
              <a:gd name="connsiteY6" fmla="*/ 0 h 2390776"/>
              <a:gd name="connsiteX0" fmla="*/ 2981325 w 2986095"/>
              <a:gd name="connsiteY0" fmla="*/ 0 h 2390776"/>
              <a:gd name="connsiteX1" fmla="*/ 1213686 w 2986095"/>
              <a:gd name="connsiteY1" fmla="*/ 16741 h 2390776"/>
              <a:gd name="connsiteX2" fmla="*/ 1216864 w 2986095"/>
              <a:gd name="connsiteY2" fmla="*/ 310397 h 2390776"/>
              <a:gd name="connsiteX3" fmla="*/ 1588 w 2986095"/>
              <a:gd name="connsiteY3" fmla="*/ 304800 h 2390776"/>
              <a:gd name="connsiteX4" fmla="*/ 0 w 2986095"/>
              <a:gd name="connsiteY4" fmla="*/ 2387600 h 2390776"/>
              <a:gd name="connsiteX5" fmla="*/ 2984500 w 2986095"/>
              <a:gd name="connsiteY5" fmla="*/ 2390776 h 2390776"/>
              <a:gd name="connsiteX6" fmla="*/ 2981325 w 2986095"/>
              <a:gd name="connsiteY6" fmla="*/ 0 h 2390776"/>
              <a:gd name="connsiteX0" fmla="*/ 2981325 w 2986095"/>
              <a:gd name="connsiteY0" fmla="*/ 0 h 2378818"/>
              <a:gd name="connsiteX1" fmla="*/ 1213686 w 2986095"/>
              <a:gd name="connsiteY1" fmla="*/ 4783 h 2378818"/>
              <a:gd name="connsiteX2" fmla="*/ 1216864 w 2986095"/>
              <a:gd name="connsiteY2" fmla="*/ 298439 h 2378818"/>
              <a:gd name="connsiteX3" fmla="*/ 1588 w 2986095"/>
              <a:gd name="connsiteY3" fmla="*/ 292842 h 2378818"/>
              <a:gd name="connsiteX4" fmla="*/ 0 w 2986095"/>
              <a:gd name="connsiteY4" fmla="*/ 2375642 h 2378818"/>
              <a:gd name="connsiteX5" fmla="*/ 2984500 w 2986095"/>
              <a:gd name="connsiteY5" fmla="*/ 2378818 h 2378818"/>
              <a:gd name="connsiteX6" fmla="*/ 2981325 w 2986095"/>
              <a:gd name="connsiteY6" fmla="*/ 0 h 2378818"/>
              <a:gd name="connsiteX0" fmla="*/ 2981325 w 2986095"/>
              <a:gd name="connsiteY0" fmla="*/ 0 h 2378818"/>
              <a:gd name="connsiteX1" fmla="*/ 1213686 w 2986095"/>
              <a:gd name="connsiteY1" fmla="*/ 4783 h 2378818"/>
              <a:gd name="connsiteX2" fmla="*/ 1216864 w 2986095"/>
              <a:gd name="connsiteY2" fmla="*/ 298439 h 2378818"/>
              <a:gd name="connsiteX3" fmla="*/ 1588 w 2986095"/>
              <a:gd name="connsiteY3" fmla="*/ 292842 h 2378818"/>
              <a:gd name="connsiteX4" fmla="*/ 0 w 2986095"/>
              <a:gd name="connsiteY4" fmla="*/ 2375642 h 2378818"/>
              <a:gd name="connsiteX5" fmla="*/ 2984500 w 2986095"/>
              <a:gd name="connsiteY5" fmla="*/ 2378818 h 2378818"/>
              <a:gd name="connsiteX6" fmla="*/ 2981325 w 2986095"/>
              <a:gd name="connsiteY6" fmla="*/ 0 h 2378818"/>
              <a:gd name="connsiteX0" fmla="*/ 2981325 w 2986095"/>
              <a:gd name="connsiteY0" fmla="*/ 0 h 2376427"/>
              <a:gd name="connsiteX1" fmla="*/ 1213686 w 2986095"/>
              <a:gd name="connsiteY1" fmla="*/ 2392 h 2376427"/>
              <a:gd name="connsiteX2" fmla="*/ 1216864 w 2986095"/>
              <a:gd name="connsiteY2" fmla="*/ 296048 h 2376427"/>
              <a:gd name="connsiteX3" fmla="*/ 1588 w 2986095"/>
              <a:gd name="connsiteY3" fmla="*/ 290451 h 2376427"/>
              <a:gd name="connsiteX4" fmla="*/ 0 w 2986095"/>
              <a:gd name="connsiteY4" fmla="*/ 2373251 h 2376427"/>
              <a:gd name="connsiteX5" fmla="*/ 2984500 w 2986095"/>
              <a:gd name="connsiteY5" fmla="*/ 2376427 h 2376427"/>
              <a:gd name="connsiteX6" fmla="*/ 2981325 w 2986095"/>
              <a:gd name="connsiteY6" fmla="*/ 0 h 2376427"/>
              <a:gd name="connsiteX0" fmla="*/ 2981325 w 2986095"/>
              <a:gd name="connsiteY0" fmla="*/ 0 h 2376427"/>
              <a:gd name="connsiteX1" fmla="*/ 1213686 w 2986095"/>
              <a:gd name="connsiteY1" fmla="*/ 2392 h 2376427"/>
              <a:gd name="connsiteX2" fmla="*/ 1216864 w 2986095"/>
              <a:gd name="connsiteY2" fmla="*/ 296048 h 2376427"/>
              <a:gd name="connsiteX3" fmla="*/ 1588 w 2986095"/>
              <a:gd name="connsiteY3" fmla="*/ 290451 h 2376427"/>
              <a:gd name="connsiteX4" fmla="*/ 0 w 2986095"/>
              <a:gd name="connsiteY4" fmla="*/ 2373251 h 2376427"/>
              <a:gd name="connsiteX5" fmla="*/ 2984500 w 2986095"/>
              <a:gd name="connsiteY5" fmla="*/ 2376427 h 2376427"/>
              <a:gd name="connsiteX6" fmla="*/ 2981325 w 2986095"/>
              <a:gd name="connsiteY6" fmla="*/ 0 h 2376427"/>
              <a:gd name="connsiteX0" fmla="*/ 2981325 w 2986095"/>
              <a:gd name="connsiteY0" fmla="*/ 0 h 2376427"/>
              <a:gd name="connsiteX1" fmla="*/ 1216071 w 2986095"/>
              <a:gd name="connsiteY1" fmla="*/ 4785 h 2376427"/>
              <a:gd name="connsiteX2" fmla="*/ 1216864 w 2986095"/>
              <a:gd name="connsiteY2" fmla="*/ 296048 h 2376427"/>
              <a:gd name="connsiteX3" fmla="*/ 1588 w 2986095"/>
              <a:gd name="connsiteY3" fmla="*/ 290451 h 2376427"/>
              <a:gd name="connsiteX4" fmla="*/ 0 w 2986095"/>
              <a:gd name="connsiteY4" fmla="*/ 2373251 h 2376427"/>
              <a:gd name="connsiteX5" fmla="*/ 2984500 w 2986095"/>
              <a:gd name="connsiteY5" fmla="*/ 2376427 h 2376427"/>
              <a:gd name="connsiteX6" fmla="*/ 2981325 w 2986095"/>
              <a:gd name="connsiteY6" fmla="*/ 0 h 2376427"/>
              <a:gd name="connsiteX0" fmla="*/ 2981325 w 2986095"/>
              <a:gd name="connsiteY0" fmla="*/ 0 h 2376427"/>
              <a:gd name="connsiteX1" fmla="*/ 1216071 w 2986095"/>
              <a:gd name="connsiteY1" fmla="*/ 1 h 2376427"/>
              <a:gd name="connsiteX2" fmla="*/ 1216864 w 2986095"/>
              <a:gd name="connsiteY2" fmla="*/ 296048 h 2376427"/>
              <a:gd name="connsiteX3" fmla="*/ 1588 w 2986095"/>
              <a:gd name="connsiteY3" fmla="*/ 290451 h 2376427"/>
              <a:gd name="connsiteX4" fmla="*/ 0 w 2986095"/>
              <a:gd name="connsiteY4" fmla="*/ 2373251 h 2376427"/>
              <a:gd name="connsiteX5" fmla="*/ 2984500 w 2986095"/>
              <a:gd name="connsiteY5" fmla="*/ 2376427 h 2376427"/>
              <a:gd name="connsiteX6" fmla="*/ 2981325 w 2986095"/>
              <a:gd name="connsiteY6" fmla="*/ 0 h 2376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6095" h="2376427">
                <a:moveTo>
                  <a:pt x="2981325" y="0"/>
                </a:moveTo>
                <a:lnTo>
                  <a:pt x="1216071" y="1"/>
                </a:lnTo>
                <a:cubicBezTo>
                  <a:pt x="1217129" y="100278"/>
                  <a:pt x="1215806" y="195771"/>
                  <a:pt x="1216864" y="296048"/>
                </a:cubicBezTo>
                <a:lnTo>
                  <a:pt x="1588" y="290451"/>
                </a:lnTo>
                <a:cubicBezTo>
                  <a:pt x="-529" y="984718"/>
                  <a:pt x="2117" y="1678984"/>
                  <a:pt x="0" y="2373251"/>
                </a:cubicBezTo>
                <a:lnTo>
                  <a:pt x="2984500" y="2376427"/>
                </a:lnTo>
                <a:cubicBezTo>
                  <a:pt x="2988733" y="1584794"/>
                  <a:pt x="2983442" y="797983"/>
                  <a:pt x="2981325" y="0"/>
                </a:cubicBezTo>
                <a:close/>
              </a:path>
            </a:pathLst>
          </a:custGeom>
          <a:noFill/>
          <a:ln w="28575" cap="flat" cmpd="sng" algn="ctr">
            <a:solidFill>
              <a:srgbClr val="36A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80" name="Group 79">
            <a:extLst>
              <a:ext uri="{FF2B5EF4-FFF2-40B4-BE49-F238E27FC236}">
                <a16:creationId xmlns:a16="http://schemas.microsoft.com/office/drawing/2014/main" id="{839A0FD8-DFEB-4BED-AA4C-2274454761C3}"/>
              </a:ext>
            </a:extLst>
          </p:cNvPr>
          <p:cNvGrpSpPr/>
          <p:nvPr/>
        </p:nvGrpSpPr>
        <p:grpSpPr>
          <a:xfrm>
            <a:off x="3720349" y="2675961"/>
            <a:ext cx="304773" cy="2083545"/>
            <a:chOff x="5866489" y="3968880"/>
            <a:chExt cx="304773" cy="2083545"/>
          </a:xfrm>
        </p:grpSpPr>
        <p:cxnSp>
          <p:nvCxnSpPr>
            <p:cNvPr id="47" name="Straight Connector 46">
              <a:extLst>
                <a:ext uri="{FF2B5EF4-FFF2-40B4-BE49-F238E27FC236}">
                  <a16:creationId xmlns:a16="http://schemas.microsoft.com/office/drawing/2014/main" id="{625603C5-83F5-4C85-B285-EBFADD6B2232}"/>
                </a:ext>
              </a:extLst>
            </p:cNvPr>
            <p:cNvCxnSpPr/>
            <p:nvPr/>
          </p:nvCxnSpPr>
          <p:spPr bwMode="auto">
            <a:xfrm>
              <a:off x="5866489" y="6052425"/>
              <a:ext cx="304773"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Straight Connector 74">
              <a:extLst>
                <a:ext uri="{FF2B5EF4-FFF2-40B4-BE49-F238E27FC236}">
                  <a16:creationId xmlns:a16="http://schemas.microsoft.com/office/drawing/2014/main" id="{7311349E-A1FD-4928-88C7-5564BD179624}"/>
                </a:ext>
              </a:extLst>
            </p:cNvPr>
            <p:cNvCxnSpPr>
              <a:cxnSpLocks/>
            </p:cNvCxnSpPr>
            <p:nvPr/>
          </p:nvCxnSpPr>
          <p:spPr bwMode="auto">
            <a:xfrm>
              <a:off x="6171262" y="3968880"/>
              <a:ext cx="0" cy="2083545"/>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7" name="TextBox 76">
            <a:extLst>
              <a:ext uri="{FF2B5EF4-FFF2-40B4-BE49-F238E27FC236}">
                <a16:creationId xmlns:a16="http://schemas.microsoft.com/office/drawing/2014/main" id="{0C98A5D9-167D-4F5C-82A9-5454C93F50FE}"/>
              </a:ext>
            </a:extLst>
          </p:cNvPr>
          <p:cNvSpPr txBox="1"/>
          <p:nvPr/>
        </p:nvSpPr>
        <p:spPr bwMode="auto">
          <a:xfrm>
            <a:off x="4106868" y="1846863"/>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20</a:t>
            </a:r>
          </a:p>
        </p:txBody>
      </p:sp>
      <p:sp>
        <p:nvSpPr>
          <p:cNvPr id="81" name="TextBox 80">
            <a:extLst>
              <a:ext uri="{FF2B5EF4-FFF2-40B4-BE49-F238E27FC236}">
                <a16:creationId xmlns:a16="http://schemas.microsoft.com/office/drawing/2014/main" id="{50177FB8-50AD-411E-B3C9-4FD7FDE8725F}"/>
              </a:ext>
            </a:extLst>
          </p:cNvPr>
          <p:cNvSpPr txBox="1"/>
          <p:nvPr/>
        </p:nvSpPr>
        <p:spPr bwMode="auto">
          <a:xfrm>
            <a:off x="1786782" y="1090972"/>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a:t>
            </a:r>
          </a:p>
        </p:txBody>
      </p:sp>
      <p:sp>
        <p:nvSpPr>
          <p:cNvPr id="82" name="TextBox 81">
            <a:extLst>
              <a:ext uri="{FF2B5EF4-FFF2-40B4-BE49-F238E27FC236}">
                <a16:creationId xmlns:a16="http://schemas.microsoft.com/office/drawing/2014/main" id="{54B90230-1B2A-47FF-9919-88894857FA21}"/>
              </a:ext>
            </a:extLst>
          </p:cNvPr>
          <p:cNvSpPr txBox="1"/>
          <p:nvPr/>
        </p:nvSpPr>
        <p:spPr bwMode="auto">
          <a:xfrm>
            <a:off x="2096655" y="1090972"/>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76</a:t>
            </a:r>
          </a:p>
        </p:txBody>
      </p:sp>
      <p:sp>
        <p:nvSpPr>
          <p:cNvPr id="84" name="TextBox 83">
            <a:extLst>
              <a:ext uri="{FF2B5EF4-FFF2-40B4-BE49-F238E27FC236}">
                <a16:creationId xmlns:a16="http://schemas.microsoft.com/office/drawing/2014/main" id="{FB17CE32-D8AC-477F-AD5D-AC0BC6A64761}"/>
              </a:ext>
            </a:extLst>
          </p:cNvPr>
          <p:cNvSpPr txBox="1"/>
          <p:nvPr/>
        </p:nvSpPr>
        <p:spPr bwMode="auto">
          <a:xfrm>
            <a:off x="1343207" y="1090972"/>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24</a:t>
            </a:r>
          </a:p>
        </p:txBody>
      </p:sp>
      <p:sp>
        <p:nvSpPr>
          <p:cNvPr id="85" name="TextBox 84">
            <a:extLst>
              <a:ext uri="{FF2B5EF4-FFF2-40B4-BE49-F238E27FC236}">
                <a16:creationId xmlns:a16="http://schemas.microsoft.com/office/drawing/2014/main" id="{92E5EF9C-0D56-4476-AD30-546BD811D297}"/>
              </a:ext>
            </a:extLst>
          </p:cNvPr>
          <p:cNvSpPr txBox="1"/>
          <p:nvPr/>
        </p:nvSpPr>
        <p:spPr bwMode="auto">
          <a:xfrm>
            <a:off x="2537527" y="1090972"/>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a:t>
            </a:r>
          </a:p>
        </p:txBody>
      </p:sp>
      <p:sp>
        <p:nvSpPr>
          <p:cNvPr id="29" name="TextBox 28">
            <a:extLst>
              <a:ext uri="{FF2B5EF4-FFF2-40B4-BE49-F238E27FC236}">
                <a16:creationId xmlns:a16="http://schemas.microsoft.com/office/drawing/2014/main" id="{61ACF59E-BA06-48D7-940A-1F01142233F3}"/>
              </a:ext>
            </a:extLst>
          </p:cNvPr>
          <p:cNvSpPr txBox="1"/>
          <p:nvPr/>
        </p:nvSpPr>
        <p:spPr bwMode="auto">
          <a:xfrm>
            <a:off x="6375371" y="1077337"/>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76</a:t>
            </a:r>
          </a:p>
        </p:txBody>
      </p:sp>
      <p:sp>
        <p:nvSpPr>
          <p:cNvPr id="30" name="TextBox 29">
            <a:extLst>
              <a:ext uri="{FF2B5EF4-FFF2-40B4-BE49-F238E27FC236}">
                <a16:creationId xmlns:a16="http://schemas.microsoft.com/office/drawing/2014/main" id="{CF216735-2D94-4F40-9DA5-66EF4AC7CC80}"/>
              </a:ext>
            </a:extLst>
          </p:cNvPr>
          <p:cNvSpPr txBox="1"/>
          <p:nvPr/>
        </p:nvSpPr>
        <p:spPr bwMode="auto">
          <a:xfrm>
            <a:off x="5137188" y="1799822"/>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20</a:t>
            </a:r>
          </a:p>
        </p:txBody>
      </p:sp>
      <p:sp>
        <p:nvSpPr>
          <p:cNvPr id="31" name="TextBox 30">
            <a:extLst>
              <a:ext uri="{FF2B5EF4-FFF2-40B4-BE49-F238E27FC236}">
                <a16:creationId xmlns:a16="http://schemas.microsoft.com/office/drawing/2014/main" id="{4BB39035-E8D8-464D-8EBA-BCD46657DD54}"/>
              </a:ext>
            </a:extLst>
          </p:cNvPr>
          <p:cNvSpPr txBox="1"/>
          <p:nvPr/>
        </p:nvSpPr>
        <p:spPr bwMode="auto">
          <a:xfrm>
            <a:off x="5649938" y="1799822"/>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4</a:t>
            </a:r>
          </a:p>
        </p:txBody>
      </p:sp>
      <p:sp>
        <p:nvSpPr>
          <p:cNvPr id="32" name="TextBox 31">
            <a:extLst>
              <a:ext uri="{FF2B5EF4-FFF2-40B4-BE49-F238E27FC236}">
                <a16:creationId xmlns:a16="http://schemas.microsoft.com/office/drawing/2014/main" id="{18EC3CE9-2924-4A79-A3D7-F0A6E4FB391B}"/>
              </a:ext>
            </a:extLst>
          </p:cNvPr>
          <p:cNvSpPr txBox="1"/>
          <p:nvPr/>
        </p:nvSpPr>
        <p:spPr bwMode="auto">
          <a:xfrm>
            <a:off x="5882666" y="2315019"/>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FF0000"/>
                </a:solidFill>
                <a:effectLst/>
                <a:uLnTx/>
                <a:uFillTx/>
                <a:latin typeface="Myriad Pro" panose="020B0503030403020204" pitchFamily="34" charset="0"/>
                <a:ea typeface="Myriad Pro Semibold" charset="0"/>
                <a:cs typeface="Myriad Pro Semibold" charset="0"/>
              </a:rPr>
              <a:t>10</a:t>
            </a:r>
          </a:p>
        </p:txBody>
      </p:sp>
      <p:cxnSp>
        <p:nvCxnSpPr>
          <p:cNvPr id="33" name="Straight Arrow Connector 32">
            <a:extLst>
              <a:ext uri="{FF2B5EF4-FFF2-40B4-BE49-F238E27FC236}">
                <a16:creationId xmlns:a16="http://schemas.microsoft.com/office/drawing/2014/main" id="{A955DD80-4CD7-47F7-B105-D761A65CA016}"/>
              </a:ext>
            </a:extLst>
          </p:cNvPr>
          <p:cNvCxnSpPr>
            <a:cxnSpLocks/>
          </p:cNvCxnSpPr>
          <p:nvPr/>
        </p:nvCxnSpPr>
        <p:spPr bwMode="auto">
          <a:xfrm flipH="1">
            <a:off x="5388837" y="1516984"/>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Arrow Connector 33">
            <a:extLst>
              <a:ext uri="{FF2B5EF4-FFF2-40B4-BE49-F238E27FC236}">
                <a16:creationId xmlns:a16="http://schemas.microsoft.com/office/drawing/2014/main" id="{19B58749-1D67-4693-BF54-8D2EB1E53844}"/>
              </a:ext>
            </a:extLst>
          </p:cNvPr>
          <p:cNvCxnSpPr>
            <a:cxnSpLocks/>
          </p:cNvCxnSpPr>
          <p:nvPr/>
        </p:nvCxnSpPr>
        <p:spPr bwMode="auto">
          <a:xfrm>
            <a:off x="5703476" y="1516984"/>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Rectangle: Rounded Corners 34">
            <a:extLst>
              <a:ext uri="{FF2B5EF4-FFF2-40B4-BE49-F238E27FC236}">
                <a16:creationId xmlns:a16="http://schemas.microsoft.com/office/drawing/2014/main" id="{C4298610-0300-46C1-B7AA-AFF3F07E9EB6}"/>
              </a:ext>
            </a:extLst>
          </p:cNvPr>
          <p:cNvSpPr/>
          <p:nvPr/>
        </p:nvSpPr>
        <p:spPr bwMode="auto">
          <a:xfrm>
            <a:off x="5660394" y="1879098"/>
            <a:ext cx="943399" cy="311416"/>
          </a:xfrm>
          <a:prstGeom prst="roundRect">
            <a:avLst>
              <a:gd name="adj" fmla="val 50000"/>
            </a:avLst>
          </a:prstGeom>
          <a:noFill/>
          <a:ln w="19050" cap="flat" cmpd="sng" algn="ctr">
            <a:solidFill>
              <a:srgbClr val="E7242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6" name="TextBox 35">
            <a:extLst>
              <a:ext uri="{FF2B5EF4-FFF2-40B4-BE49-F238E27FC236}">
                <a16:creationId xmlns:a16="http://schemas.microsoft.com/office/drawing/2014/main" id="{B162A41B-4FF1-4B91-AADF-C63E6352F0E5}"/>
              </a:ext>
            </a:extLst>
          </p:cNvPr>
          <p:cNvSpPr txBox="1"/>
          <p:nvPr/>
        </p:nvSpPr>
        <p:spPr bwMode="auto">
          <a:xfrm>
            <a:off x="5359984" y="1077779"/>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24</a:t>
            </a:r>
          </a:p>
        </p:txBody>
      </p:sp>
      <p:sp>
        <p:nvSpPr>
          <p:cNvPr id="37" name="TextBox 36">
            <a:extLst>
              <a:ext uri="{FF2B5EF4-FFF2-40B4-BE49-F238E27FC236}">
                <a16:creationId xmlns:a16="http://schemas.microsoft.com/office/drawing/2014/main" id="{1EAEA961-5AF3-4D39-9CA1-2FE9A02B2932}"/>
              </a:ext>
            </a:extLst>
          </p:cNvPr>
          <p:cNvSpPr txBox="1"/>
          <p:nvPr/>
        </p:nvSpPr>
        <p:spPr bwMode="auto">
          <a:xfrm>
            <a:off x="6255755" y="1790495"/>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6</a:t>
            </a:r>
          </a:p>
        </p:txBody>
      </p:sp>
      <p:sp>
        <p:nvSpPr>
          <p:cNvPr id="38" name="TextBox 37">
            <a:extLst>
              <a:ext uri="{FF2B5EF4-FFF2-40B4-BE49-F238E27FC236}">
                <a16:creationId xmlns:a16="http://schemas.microsoft.com/office/drawing/2014/main" id="{269B622C-5938-4F51-89FC-7739CDE2F1DF}"/>
              </a:ext>
            </a:extLst>
          </p:cNvPr>
          <p:cNvSpPr txBox="1"/>
          <p:nvPr/>
        </p:nvSpPr>
        <p:spPr bwMode="auto">
          <a:xfrm>
            <a:off x="6611413" y="1790495"/>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70</a:t>
            </a:r>
          </a:p>
        </p:txBody>
      </p:sp>
      <p:cxnSp>
        <p:nvCxnSpPr>
          <p:cNvPr id="39" name="Straight Arrow Connector 38">
            <a:extLst>
              <a:ext uri="{FF2B5EF4-FFF2-40B4-BE49-F238E27FC236}">
                <a16:creationId xmlns:a16="http://schemas.microsoft.com/office/drawing/2014/main" id="{E8B72418-6ECF-4BB4-A904-8D2DCBD4CD5B}"/>
              </a:ext>
            </a:extLst>
          </p:cNvPr>
          <p:cNvCxnSpPr>
            <a:cxnSpLocks/>
          </p:cNvCxnSpPr>
          <p:nvPr/>
        </p:nvCxnSpPr>
        <p:spPr bwMode="auto">
          <a:xfrm flipH="1">
            <a:off x="6428858" y="1507657"/>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Arrow Connector 39">
            <a:extLst>
              <a:ext uri="{FF2B5EF4-FFF2-40B4-BE49-F238E27FC236}">
                <a16:creationId xmlns:a16="http://schemas.microsoft.com/office/drawing/2014/main" id="{2067AC51-EEF4-457E-8CD5-A9608A8A20FD}"/>
              </a:ext>
            </a:extLst>
          </p:cNvPr>
          <p:cNvCxnSpPr>
            <a:cxnSpLocks/>
          </p:cNvCxnSpPr>
          <p:nvPr/>
        </p:nvCxnSpPr>
        <p:spPr bwMode="auto">
          <a:xfrm>
            <a:off x="6743497" y="1507657"/>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TextBox 45">
            <a:extLst>
              <a:ext uri="{FF2B5EF4-FFF2-40B4-BE49-F238E27FC236}">
                <a16:creationId xmlns:a16="http://schemas.microsoft.com/office/drawing/2014/main" id="{BFC1B594-B1C4-4270-BE9A-154EF401B781}"/>
              </a:ext>
            </a:extLst>
          </p:cNvPr>
          <p:cNvSpPr txBox="1"/>
          <p:nvPr/>
        </p:nvSpPr>
        <p:spPr bwMode="auto">
          <a:xfrm>
            <a:off x="7387150" y="1077337"/>
            <a:ext cx="6559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100</a:t>
            </a:r>
          </a:p>
        </p:txBody>
      </p:sp>
      <p:sp>
        <p:nvSpPr>
          <p:cNvPr id="49" name="TextBox 48">
            <a:extLst>
              <a:ext uri="{FF2B5EF4-FFF2-40B4-BE49-F238E27FC236}">
                <a16:creationId xmlns:a16="http://schemas.microsoft.com/office/drawing/2014/main" id="{7CDEF226-ACEC-476E-8F88-39F822C9E098}"/>
              </a:ext>
            </a:extLst>
          </p:cNvPr>
          <p:cNvSpPr txBox="1"/>
          <p:nvPr/>
        </p:nvSpPr>
        <p:spPr bwMode="auto">
          <a:xfrm>
            <a:off x="5933166" y="1077337"/>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a:t>
            </a:r>
          </a:p>
        </p:txBody>
      </p:sp>
      <p:sp>
        <p:nvSpPr>
          <p:cNvPr id="50" name="TextBox 49">
            <a:extLst>
              <a:ext uri="{FF2B5EF4-FFF2-40B4-BE49-F238E27FC236}">
                <a16:creationId xmlns:a16="http://schemas.microsoft.com/office/drawing/2014/main" id="{48CFE4FF-9C3C-4F11-A03B-0B0D06700F8B}"/>
              </a:ext>
            </a:extLst>
          </p:cNvPr>
          <p:cNvSpPr txBox="1"/>
          <p:nvPr/>
        </p:nvSpPr>
        <p:spPr bwMode="auto">
          <a:xfrm>
            <a:off x="6941514" y="1077337"/>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a:t>
            </a:r>
          </a:p>
        </p:txBody>
      </p:sp>
      <p:sp>
        <p:nvSpPr>
          <p:cNvPr id="2" name="Content Placeholder 2">
            <a:extLst>
              <a:ext uri="{FF2B5EF4-FFF2-40B4-BE49-F238E27FC236}">
                <a16:creationId xmlns:a16="http://schemas.microsoft.com/office/drawing/2014/main" id="{38FB60BC-7F50-424D-89C6-843530A53321}"/>
              </a:ext>
            </a:extLst>
          </p:cNvPr>
          <p:cNvSpPr txBox="1">
            <a:spLocks/>
          </p:cNvSpPr>
          <p:nvPr/>
        </p:nvSpPr>
        <p:spPr>
          <a:xfrm>
            <a:off x="4895513" y="2783654"/>
            <a:ext cx="6696741" cy="1868155"/>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600" b="0" i="0" u="none" strike="noStrike" kern="1200" cap="none" spc="0" normalizeH="0" baseline="0" noProof="0" dirty="0">
                <a:ln>
                  <a:noFill/>
                </a:ln>
                <a:effectLst/>
                <a:uLnTx/>
                <a:uFillTx/>
                <a:latin typeface="Arial"/>
                <a:ea typeface="+mn-ea"/>
                <a:cs typeface="+mn-cs"/>
              </a:rPr>
              <a:t>Let’s think about 24 + 76 in the hundred square representation.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600" b="0" i="0" u="none" strike="noStrike" kern="1200" cap="none" spc="0" normalizeH="0" baseline="0" noProof="0" dirty="0">
                <a:ln>
                  <a:noFill/>
                </a:ln>
                <a:effectLst/>
                <a:uLnTx/>
                <a:uFillTx/>
                <a:latin typeface="Arial"/>
                <a:ea typeface="+mn-ea"/>
                <a:cs typeface="+mn-cs"/>
              </a:rPr>
              <a:t>How many full rows of yellow squares are there?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600" b="0" i="0" u="none" strike="noStrike" kern="1200" cap="none" spc="0" normalizeH="0" baseline="0" noProof="0" dirty="0">
                <a:ln>
                  <a:noFill/>
                </a:ln>
                <a:effectLst/>
                <a:uLnTx/>
                <a:uFillTx/>
                <a:latin typeface="Arial"/>
                <a:ea typeface="+mn-ea"/>
                <a:cs typeface="+mn-cs"/>
              </a:rPr>
              <a:t>How many full rows of blue squares are there?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600" b="0" i="0" u="none" strike="noStrike" kern="0" cap="none" spc="0" normalizeH="0" baseline="0" noProof="0" dirty="0">
                <a:ln>
                  <a:noFill/>
                </a:ln>
                <a:effectLst/>
                <a:uLnTx/>
                <a:uFillTx/>
                <a:latin typeface="Arial"/>
                <a:ea typeface="+mn-ea"/>
                <a:cs typeface="+mn-cs"/>
              </a:rPr>
              <a:t>The total of these rows is 9 tens or 90.</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600" b="0" i="0" u="none" strike="noStrike" kern="0" cap="none" spc="0" normalizeH="0" baseline="0" noProof="0" dirty="0">
                <a:ln>
                  <a:noFill/>
                </a:ln>
                <a:effectLst/>
                <a:uLnTx/>
                <a:uFillTx/>
                <a:latin typeface="Arial"/>
                <a:ea typeface="+mn-ea"/>
                <a:cs typeface="+mn-cs"/>
              </a:rPr>
              <a:t>What two numbers do you add together to make the tenth ten?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600" b="0" i="0" u="none" strike="noStrike" kern="0" cap="none" spc="0" normalizeH="0" baseline="0" noProof="0" dirty="0">
                <a:ln>
                  <a:noFill/>
                </a:ln>
                <a:effectLst/>
                <a:uLnTx/>
                <a:uFillTx/>
                <a:latin typeface="Arial"/>
                <a:ea typeface="+mn-ea"/>
                <a:cs typeface="+mn-cs"/>
              </a:rPr>
              <a:t>Use a printed hundred square to explore which two 2-digit numbers have a total of 100. What is the same about all of them?</a:t>
            </a:r>
            <a:endParaRPr kumimoji="0" lang="en-GB" sz="1800" b="0" i="0" u="none" strike="noStrike" kern="0" cap="none" spc="0" normalizeH="0" baseline="0" noProof="0" dirty="0">
              <a:ln>
                <a:noFill/>
              </a:ln>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p:txBody>
      </p:sp>
      <p:sp>
        <p:nvSpPr>
          <p:cNvPr id="4" name="TextBox 19">
            <a:extLst>
              <a:ext uri="{FF2B5EF4-FFF2-40B4-BE49-F238E27FC236}">
                <a16:creationId xmlns:a16="http://schemas.microsoft.com/office/drawing/2014/main" id="{83C0BE1C-4CFA-4BAF-B01B-3B857E58020A}"/>
              </a:ext>
            </a:extLst>
          </p:cNvPr>
          <p:cNvSpPr txBox="1"/>
          <p:nvPr/>
        </p:nvSpPr>
        <p:spPr>
          <a:xfrm>
            <a:off x="4895513" y="5783915"/>
            <a:ext cx="6052752" cy="64633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First we make ten ones</a:t>
            </a:r>
            <a:r>
              <a:rPr lang="en-GB" sz="1800" i="1" dirty="0">
                <a:solidFill>
                  <a:srgbClr val="585858"/>
                </a:solidFill>
              </a:rPr>
              <a:t>. </a:t>
            </a: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ones digits add up to 1 ten, so we need 9 more tens to make a total of 100 .</a:t>
            </a:r>
          </a:p>
        </p:txBody>
      </p:sp>
    </p:spTree>
    <p:extLst>
      <p:ext uri="{BB962C8B-B14F-4D97-AF65-F5344CB8AC3E}">
        <p14:creationId xmlns:p14="http://schemas.microsoft.com/office/powerpoint/2010/main" val="86701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fade">
                                      <p:cBhvr>
                                        <p:cTn id="15" dur="500"/>
                                        <p:tgtEl>
                                          <p:spTgt spid="6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7"/>
                                        </p:tgtEl>
                                        <p:attrNameLst>
                                          <p:attrName>style.visibility</p:attrName>
                                        </p:attrNameLst>
                                      </p:cBhvr>
                                      <p:to>
                                        <p:strVal val="visible"/>
                                      </p:to>
                                    </p:set>
                                    <p:animEffect transition="in" filter="fade">
                                      <p:cBhvr>
                                        <p:cTn id="23" dur="500"/>
                                        <p:tgtEl>
                                          <p:spTgt spid="77"/>
                                        </p:tgtEl>
                                      </p:cBhvr>
                                    </p:animEffect>
                                  </p:childTnLst>
                                </p:cTn>
                              </p:par>
                              <p:par>
                                <p:cTn id="24" presetID="10" presetClass="entr" presetSubtype="0" fill="hold" nodeType="withEffect">
                                  <p:stCondLst>
                                    <p:cond delay="0"/>
                                  </p:stCondLst>
                                  <p:childTnLst>
                                    <p:set>
                                      <p:cBhvr>
                                        <p:cTn id="25" dur="1" fill="hold">
                                          <p:stCondLst>
                                            <p:cond delay="0"/>
                                          </p:stCondLst>
                                        </p:cTn>
                                        <p:tgtEl>
                                          <p:spTgt spid="78"/>
                                        </p:tgtEl>
                                        <p:attrNameLst>
                                          <p:attrName>style.visibility</p:attrName>
                                        </p:attrNameLst>
                                      </p:cBhvr>
                                      <p:to>
                                        <p:strVal val="visible"/>
                                      </p:to>
                                    </p:set>
                                    <p:animEffect transition="in" filter="fade">
                                      <p:cBhvr>
                                        <p:cTn id="26" dur="500"/>
                                        <p:tgtEl>
                                          <p:spTgt spid="7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par>
                                <p:cTn id="32" presetID="10" presetClass="entr" presetSubtype="0" fill="hold" nodeType="withEffect">
                                  <p:stCondLst>
                                    <p:cond delay="0"/>
                                  </p:stCondLst>
                                  <p:childTnLst>
                                    <p:set>
                                      <p:cBhvr>
                                        <p:cTn id="33" dur="1" fill="hold">
                                          <p:stCondLst>
                                            <p:cond delay="0"/>
                                          </p:stCondLst>
                                        </p:cTn>
                                        <p:tgtEl>
                                          <p:spTgt spid="79"/>
                                        </p:tgtEl>
                                        <p:attrNameLst>
                                          <p:attrName>style.visibility</p:attrName>
                                        </p:attrNameLst>
                                      </p:cBhvr>
                                      <p:to>
                                        <p:strVal val="visible"/>
                                      </p:to>
                                    </p:set>
                                    <p:animEffect transition="in" filter="fade">
                                      <p:cBhvr>
                                        <p:cTn id="34" dur="500"/>
                                        <p:tgtEl>
                                          <p:spTgt spid="7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cTn>
                              </p:par>
                              <p:par>
                                <p:cTn id="40" presetID="10" presetClass="entr" presetSubtype="0" fill="hold" nodeType="with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fade">
                                      <p:cBhvr>
                                        <p:cTn id="42" dur="500"/>
                                        <p:tgtEl>
                                          <p:spTgt spid="80"/>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 end="1"/>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
                                            <p:txEl>
                                              <p:pRg st="2" end="2"/>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
                                            <p:txEl>
                                              <p:pRg st="3" end="3"/>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wipe(up)">
                                      <p:cBhvr>
                                        <p:cTn id="70" dur="500"/>
                                        <p:tgtEl>
                                          <p:spTgt spid="33"/>
                                        </p:tgtEl>
                                      </p:cBhvr>
                                    </p:animEffect>
                                  </p:childTnLst>
                                </p:cTn>
                              </p:par>
                              <p:par>
                                <p:cTn id="71" presetID="22" presetClass="entr" presetSubtype="1" fill="hold" nodeType="with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wipe(up)">
                                      <p:cBhvr>
                                        <p:cTn id="73" dur="500"/>
                                        <p:tgtEl>
                                          <p:spTgt spid="34"/>
                                        </p:tgtEl>
                                      </p:cBhvr>
                                    </p:animEffect>
                                  </p:childTnLst>
                                </p:cTn>
                              </p:par>
                            </p:childTnLst>
                          </p:cTn>
                        </p:par>
                        <p:par>
                          <p:cTn id="74" fill="hold">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500"/>
                                        <p:tgtEl>
                                          <p:spTgt spid="30"/>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fade">
                                      <p:cBhvr>
                                        <p:cTn id="80" dur="500"/>
                                        <p:tgtEl>
                                          <p:spTgt spid="31"/>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nodeType="click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up)">
                                      <p:cBhvr>
                                        <p:cTn id="85" dur="500"/>
                                        <p:tgtEl>
                                          <p:spTgt spid="39"/>
                                        </p:tgtEl>
                                      </p:cBhvr>
                                    </p:animEffect>
                                  </p:childTnLst>
                                </p:cTn>
                              </p:par>
                              <p:par>
                                <p:cTn id="86" presetID="22" presetClass="entr" presetSubtype="1" fill="hold" nodeType="with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wipe(up)">
                                      <p:cBhvr>
                                        <p:cTn id="88" dur="500"/>
                                        <p:tgtEl>
                                          <p:spTgt spid="40"/>
                                        </p:tgtEl>
                                      </p:cBhvr>
                                    </p:animEffect>
                                  </p:childTnLst>
                                </p:cTn>
                              </p:par>
                            </p:childTnLst>
                          </p:cTn>
                        </p:par>
                        <p:par>
                          <p:cTn id="89" fill="hold">
                            <p:stCondLst>
                              <p:cond delay="500"/>
                            </p:stCondLst>
                            <p:childTnLst>
                              <p:par>
                                <p:cTn id="90" presetID="10"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fade">
                                      <p:cBhvr>
                                        <p:cTn id="92" dur="500"/>
                                        <p:tgtEl>
                                          <p:spTgt spid="37"/>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500"/>
                                        <p:tgtEl>
                                          <p:spTgt spid="38"/>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fade">
                                      <p:cBhvr>
                                        <p:cTn id="100" dur="500"/>
                                        <p:tgtEl>
                                          <p:spTgt spid="35"/>
                                        </p:tgtEl>
                                      </p:cBhvr>
                                    </p:animEffect>
                                  </p:childTnLst>
                                </p:cTn>
                              </p:par>
                            </p:childTnLst>
                          </p:cTn>
                        </p:par>
                        <p:par>
                          <p:cTn id="101" fill="hold">
                            <p:stCondLst>
                              <p:cond delay="500"/>
                            </p:stCondLst>
                            <p:childTnLst>
                              <p:par>
                                <p:cTn id="102" presetID="10"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500"/>
                                        <p:tgtEl>
                                          <p:spTgt spid="32"/>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mph" presetSubtype="2" fill="hold" grpId="3" nodeType="clickEffect">
                                  <p:stCondLst>
                                    <p:cond delay="0"/>
                                  </p:stCondLst>
                                  <p:childTnLst>
                                    <p:animClr clrSpc="rgb" dir="cw">
                                      <p:cBhvr override="childStyle">
                                        <p:cTn id="108" dur="1000" fill="hold"/>
                                        <p:tgtEl>
                                          <p:spTgt spid="32"/>
                                        </p:tgtEl>
                                        <p:attrNameLst>
                                          <p:attrName>style.color</p:attrName>
                                        </p:attrNameLst>
                                      </p:cBhvr>
                                      <p:to>
                                        <a:srgbClr val="000000"/>
                                      </p:to>
                                    </p:animClr>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4"/>
                                        </p:tgtEl>
                                        <p:attrNameLst>
                                          <p:attrName>style.visibility</p:attrName>
                                        </p:attrNameLst>
                                      </p:cBhvr>
                                      <p:to>
                                        <p:strVal val="visible"/>
                                      </p:to>
                                    </p:set>
                                  </p:childTnLst>
                                </p:cTn>
                              </p:par>
                              <p:par>
                                <p:cTn id="113" presetID="7" presetClass="emph" presetSubtype="2" fill="hold" nodeType="withEffect">
                                  <p:stCondLst>
                                    <p:cond delay="0"/>
                                  </p:stCondLst>
                                  <p:childTnLst>
                                    <p:animClr clrSpc="rgb" dir="cw">
                                      <p:cBhvr>
                                        <p:cTn id="114" dur="1000" fill="hold"/>
                                        <p:tgtEl>
                                          <p:spTgt spid="35"/>
                                        </p:tgtEl>
                                        <p:attrNameLst>
                                          <p:attrName>stroke.color</p:attrName>
                                        </p:attrNameLst>
                                      </p:cBhvr>
                                      <p:to>
                                        <a:srgbClr val="000000"/>
                                      </p:to>
                                    </p:animClr>
                                    <p:set>
                                      <p:cBhvr>
                                        <p:cTn id="115" dur="1000" fill="hold"/>
                                        <p:tgtEl>
                                          <p:spTgt spid="35"/>
                                        </p:tgtEl>
                                        <p:attrNameLst>
                                          <p:attrName>stroke.on</p:attrName>
                                        </p:attrNameLst>
                                      </p:cBhvr>
                                      <p:to>
                                        <p:strVal val="true"/>
                                      </p:to>
                                    </p:set>
                                  </p:childTnLst>
                                </p:cTn>
                              </p:par>
                            </p:childTnLst>
                          </p:cTn>
                        </p:par>
                        <p:par>
                          <p:cTn id="116" fill="hold">
                            <p:stCondLst>
                              <p:cond delay="1000"/>
                            </p:stCondLst>
                            <p:childTnLst>
                              <p:par>
                                <p:cTn id="117" presetID="3" presetClass="emph" presetSubtype="2" fill="hold" grpId="1" nodeType="afterEffect">
                                  <p:stCondLst>
                                    <p:cond delay="0"/>
                                  </p:stCondLst>
                                  <p:childTnLst>
                                    <p:animClr clrSpc="rgb" dir="cw">
                                      <p:cBhvr override="childStyle">
                                        <p:cTn id="118" dur="1000" fill="hold"/>
                                        <p:tgtEl>
                                          <p:spTgt spid="30"/>
                                        </p:tgtEl>
                                        <p:attrNameLst>
                                          <p:attrName>style.color</p:attrName>
                                        </p:attrNameLst>
                                      </p:cBhvr>
                                      <p:to>
                                        <a:srgbClr val="E72420"/>
                                      </p:to>
                                    </p:animClr>
                                  </p:childTnLst>
                                </p:cTn>
                              </p:par>
                              <p:par>
                                <p:cTn id="119" presetID="3" presetClass="emph" presetSubtype="2" fill="hold" grpId="1" nodeType="withEffect">
                                  <p:stCondLst>
                                    <p:cond delay="0"/>
                                  </p:stCondLst>
                                  <p:childTnLst>
                                    <p:animClr clrSpc="rgb" dir="cw">
                                      <p:cBhvr override="childStyle">
                                        <p:cTn id="120" dur="1000" fill="hold"/>
                                        <p:tgtEl>
                                          <p:spTgt spid="38"/>
                                        </p:tgtEl>
                                        <p:attrNameLst>
                                          <p:attrName>style.color</p:attrName>
                                        </p:attrNameLst>
                                      </p:cBhvr>
                                      <p:to>
                                        <a:srgbClr val="E72420"/>
                                      </p:to>
                                    </p:animClr>
                                  </p:childTnLst>
                                </p:cTn>
                              </p:par>
                              <p:par>
                                <p:cTn id="121" presetID="3" presetClass="emph" presetSubtype="2" fill="hold" grpId="1" nodeType="withEffect">
                                  <p:stCondLst>
                                    <p:cond delay="0"/>
                                  </p:stCondLst>
                                  <p:childTnLst>
                                    <p:animClr clrSpc="rgb" dir="cw">
                                      <p:cBhvr override="childStyle">
                                        <p:cTn id="122" dur="1000" fill="hold"/>
                                        <p:tgtEl>
                                          <p:spTgt spid="32"/>
                                        </p:tgtEl>
                                        <p:attrNameLst>
                                          <p:attrName>style.color</p:attrName>
                                        </p:attrNameLst>
                                      </p:cBhvr>
                                      <p:to>
                                        <a:srgbClr val="E72420"/>
                                      </p:to>
                                    </p:animClr>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50"/>
                                        </p:tgtEl>
                                        <p:attrNameLst>
                                          <p:attrName>style.visibility</p:attrName>
                                        </p:attrNameLst>
                                      </p:cBhvr>
                                      <p:to>
                                        <p:strVal val="visible"/>
                                      </p:to>
                                    </p:set>
                                  </p:childTnLst>
                                </p:cTn>
                              </p:par>
                              <p:par>
                                <p:cTn id="127" presetID="10" presetClass="entr" presetSubtype="0" fill="hold" grpId="0" nodeType="withEffect">
                                  <p:stCondLst>
                                    <p:cond delay="0"/>
                                  </p:stCondLst>
                                  <p:childTnLst>
                                    <p:set>
                                      <p:cBhvr>
                                        <p:cTn id="128" dur="1" fill="hold">
                                          <p:stCondLst>
                                            <p:cond delay="0"/>
                                          </p:stCondLst>
                                        </p:cTn>
                                        <p:tgtEl>
                                          <p:spTgt spid="46"/>
                                        </p:tgtEl>
                                        <p:attrNameLst>
                                          <p:attrName>style.visibility</p:attrName>
                                        </p:attrNameLst>
                                      </p:cBhvr>
                                      <p:to>
                                        <p:strVal val="visible"/>
                                      </p:to>
                                    </p:set>
                                    <p:animEffect transition="in" filter="fade">
                                      <p:cBhvr>
                                        <p:cTn id="129" dur="500"/>
                                        <p:tgtEl>
                                          <p:spTgt spid="46"/>
                                        </p:tgtEl>
                                      </p:cBhvr>
                                    </p:animEffect>
                                  </p:childTnLst>
                                </p:cTn>
                              </p:par>
                            </p:childTnLst>
                          </p:cTn>
                        </p:par>
                      </p:childTnLst>
                    </p:cTn>
                  </p:par>
                  <p:par>
                    <p:cTn id="130" fill="hold">
                      <p:stCondLst>
                        <p:cond delay="indefinite"/>
                      </p:stCondLst>
                      <p:childTnLst>
                        <p:par>
                          <p:cTn id="131" fill="hold">
                            <p:stCondLst>
                              <p:cond delay="0"/>
                            </p:stCondLst>
                            <p:childTnLst>
                              <p:par>
                                <p:cTn id="132" presetID="3" presetClass="emph" presetSubtype="2" fill="hold" grpId="2" nodeType="clickEffect">
                                  <p:stCondLst>
                                    <p:cond delay="0"/>
                                  </p:stCondLst>
                                  <p:childTnLst>
                                    <p:animClr clrSpc="rgb" dir="cw">
                                      <p:cBhvr override="childStyle">
                                        <p:cTn id="133" dur="1000" fill="hold"/>
                                        <p:tgtEl>
                                          <p:spTgt spid="30"/>
                                        </p:tgtEl>
                                        <p:attrNameLst>
                                          <p:attrName>style.color</p:attrName>
                                        </p:attrNameLst>
                                      </p:cBhvr>
                                      <p:to>
                                        <a:srgbClr val="000000"/>
                                      </p:to>
                                    </p:animClr>
                                  </p:childTnLst>
                                </p:cTn>
                              </p:par>
                              <p:par>
                                <p:cTn id="134" presetID="3" presetClass="emph" presetSubtype="2" fill="hold" grpId="2" nodeType="withEffect">
                                  <p:stCondLst>
                                    <p:cond delay="0"/>
                                  </p:stCondLst>
                                  <p:childTnLst>
                                    <p:animClr clrSpc="rgb" dir="cw">
                                      <p:cBhvr override="childStyle">
                                        <p:cTn id="135" dur="1000" fill="hold"/>
                                        <p:tgtEl>
                                          <p:spTgt spid="38"/>
                                        </p:tgtEl>
                                        <p:attrNameLst>
                                          <p:attrName>style.color</p:attrName>
                                        </p:attrNameLst>
                                      </p:cBhvr>
                                      <p:to>
                                        <a:srgbClr val="000000"/>
                                      </p:to>
                                    </p:animClr>
                                  </p:childTnLst>
                                </p:cTn>
                              </p:par>
                              <p:par>
                                <p:cTn id="136" presetID="3" presetClass="emph" presetSubtype="2" fill="hold" grpId="2" nodeType="withEffect">
                                  <p:stCondLst>
                                    <p:cond delay="0"/>
                                  </p:stCondLst>
                                  <p:childTnLst>
                                    <p:animClr clrSpc="rgb" dir="cw">
                                      <p:cBhvr override="childStyle">
                                        <p:cTn id="137" dur="1000" fill="hold"/>
                                        <p:tgtEl>
                                          <p:spTgt spid="32"/>
                                        </p:tgtEl>
                                        <p:attrNameLst>
                                          <p:attrName>style.color</p:attrName>
                                        </p:attrNameLst>
                                      </p:cBhvr>
                                      <p:to>
                                        <a:srgbClr val="000000"/>
                                      </p:to>
                                    </p:animClr>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nodeType="clickEffect">
                                  <p:stCondLst>
                                    <p:cond delay="0"/>
                                  </p:stCondLst>
                                  <p:childTnLst>
                                    <p:set>
                                      <p:cBhvr>
                                        <p:cTn id="141"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44" grpId="0"/>
      <p:bldP spid="45" grpId="0"/>
      <p:bldP spid="51" grpId="0"/>
      <p:bldP spid="68" grpId="0" animBg="1"/>
      <p:bldP spid="69" grpId="0" animBg="1"/>
      <p:bldP spid="77" grpId="0"/>
      <p:bldP spid="29" grpId="0"/>
      <p:bldP spid="30" grpId="0"/>
      <p:bldP spid="30" grpId="1"/>
      <p:bldP spid="30" grpId="2"/>
      <p:bldP spid="31" grpId="0"/>
      <p:bldP spid="32" grpId="0"/>
      <p:bldP spid="32" grpId="1"/>
      <p:bldP spid="32" grpId="2"/>
      <p:bldP spid="32" grpId="3"/>
      <p:bldP spid="35" grpId="0" animBg="1"/>
      <p:bldP spid="36" grpId="0"/>
      <p:bldP spid="37" grpId="0"/>
      <p:bldP spid="38" grpId="0"/>
      <p:bldP spid="38" grpId="1"/>
      <p:bldP spid="38" grpId="2"/>
      <p:bldP spid="46" grpId="0"/>
      <p:bldP spid="49" grpId="0"/>
      <p:bldP spid="50" grpId="0"/>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4.7|1.8|1|1.1|2.8|1.4"/>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ACE52C-0092-4981-8A5C-66EB49F86E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2F4355-41EF-4DA9-B998-C6511E367AD2}">
  <ds:schemaRef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e2f7c1fb-8b39-4d5b-953e-de45d1606e4d"/>
    <ds:schemaRef ds:uri="http://www.w3.org/XML/1998/namespace"/>
    <ds:schemaRef ds:uri="http://purl.org/dc/dcmitype/"/>
  </ds:schemaRefs>
</ds:datastoreItem>
</file>

<file path=customXml/itemProps3.xml><?xml version="1.0" encoding="utf-8"?>
<ds:datastoreItem xmlns:ds="http://schemas.openxmlformats.org/officeDocument/2006/customXml" ds:itemID="{382AB53F-2365-4221-B52E-1FAB7194DE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919</Words>
  <Application>Microsoft Office PowerPoint</Application>
  <PresentationFormat>Widescreen</PresentationFormat>
  <Paragraphs>112</Paragraphs>
  <Slides>13</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Calibri</vt:lpstr>
      <vt:lpstr>Calibri Light</vt:lpstr>
      <vt:lpstr>Comic Sans MS</vt:lpstr>
      <vt:lpstr>Myriad Pro</vt:lpstr>
      <vt:lpstr>Myriad Pro Semibold</vt:lpstr>
      <vt:lpstr>Custom Design</vt:lpstr>
      <vt:lpstr>nctem1</vt:lpstr>
      <vt:lpstr>PowerPoint Presentation</vt:lpstr>
      <vt:lpstr>3AS-1 Calculate complements to 100, for example:  46 + ? = 100    </vt:lpstr>
      <vt:lpstr>3AS-1: Linked mastery PD materials</vt:lpstr>
      <vt:lpstr>PowerPoint Presentation</vt:lpstr>
      <vt:lpstr>PowerPoint Presentation</vt:lpstr>
      <vt:lpstr>Guidance for working with a small pre-teaching or intervention group</vt:lpstr>
      <vt:lpstr>Guidance for working with a small pre-teaching or intervention group</vt:lpstr>
      <vt:lpstr>PowerPoint Presentation</vt:lpstr>
      <vt:lpstr>3AS-1 Calculate complements to 100</vt:lpstr>
      <vt:lpstr>3AS-1 Calculate complements to 100</vt:lpstr>
      <vt:lpstr>3AS-1 Calculate complements to 100</vt:lpstr>
      <vt:lpstr>3AS-1 Calculate complements to 100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15</cp:revision>
  <dcterms:created xsi:type="dcterms:W3CDTF">2020-08-07T06:29:50Z</dcterms:created>
  <dcterms:modified xsi:type="dcterms:W3CDTF">2022-11-10T14:35:06Z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