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100"/>
  </p:notesMasterIdLst>
  <p:sldIdLst>
    <p:sldId id="257" r:id="rId6"/>
    <p:sldId id="263" r:id="rId7"/>
    <p:sldId id="478" r:id="rId8"/>
    <p:sldId id="298" r:id="rId9"/>
    <p:sldId id="267" r:id="rId10"/>
    <p:sldId id="469" r:id="rId11"/>
    <p:sldId id="323" r:id="rId12"/>
    <p:sldId id="523" r:id="rId13"/>
    <p:sldId id="524" r:id="rId14"/>
    <p:sldId id="550" r:id="rId15"/>
    <p:sldId id="559" r:id="rId16"/>
    <p:sldId id="551" r:id="rId17"/>
    <p:sldId id="486" r:id="rId18"/>
    <p:sldId id="517" r:id="rId19"/>
    <p:sldId id="507" r:id="rId20"/>
    <p:sldId id="511" r:id="rId21"/>
    <p:sldId id="495" r:id="rId22"/>
    <p:sldId id="520" r:id="rId23"/>
    <p:sldId id="561" r:id="rId24"/>
    <p:sldId id="489" r:id="rId25"/>
    <p:sldId id="472" r:id="rId26"/>
    <p:sldId id="536" r:id="rId27"/>
    <p:sldId id="562" r:id="rId28"/>
    <p:sldId id="510" r:id="rId29"/>
    <p:sldId id="508" r:id="rId30"/>
    <p:sldId id="496" r:id="rId31"/>
    <p:sldId id="555" r:id="rId32"/>
    <p:sldId id="497" r:id="rId33"/>
    <p:sldId id="549" r:id="rId34"/>
    <p:sldId id="532" r:id="rId35"/>
    <p:sldId id="475" r:id="rId36"/>
    <p:sldId id="476" r:id="rId37"/>
    <p:sldId id="531" r:id="rId38"/>
    <p:sldId id="506" r:id="rId39"/>
    <p:sldId id="539" r:id="rId40"/>
    <p:sldId id="540" r:id="rId41"/>
    <p:sldId id="534" r:id="rId42"/>
    <p:sldId id="465" r:id="rId43"/>
    <p:sldId id="560" r:id="rId44"/>
    <p:sldId id="521" r:id="rId45"/>
    <p:sldId id="492" r:id="rId46"/>
    <p:sldId id="503" r:id="rId47"/>
    <p:sldId id="519" r:id="rId48"/>
    <p:sldId id="512" r:id="rId49"/>
    <p:sldId id="546" r:id="rId50"/>
    <p:sldId id="509" r:id="rId51"/>
    <p:sldId id="537" r:id="rId52"/>
    <p:sldId id="513" r:id="rId53"/>
    <p:sldId id="516" r:id="rId54"/>
    <p:sldId id="505" r:id="rId55"/>
    <p:sldId id="563" r:id="rId56"/>
    <p:sldId id="515" r:id="rId57"/>
    <p:sldId id="499" r:id="rId58"/>
    <p:sldId id="468" r:id="rId59"/>
    <p:sldId id="533" r:id="rId60"/>
    <p:sldId id="502" r:id="rId61"/>
    <p:sldId id="548" r:id="rId62"/>
    <p:sldId id="479" r:id="rId63"/>
    <p:sldId id="545" r:id="rId64"/>
    <p:sldId id="564" r:id="rId65"/>
    <p:sldId id="514" r:id="rId66"/>
    <p:sldId id="558" r:id="rId67"/>
    <p:sldId id="547" r:id="rId68"/>
    <p:sldId id="552" r:id="rId69"/>
    <p:sldId id="530" r:id="rId70"/>
    <p:sldId id="518" r:id="rId71"/>
    <p:sldId id="485" r:id="rId72"/>
    <p:sldId id="487" r:id="rId73"/>
    <p:sldId id="554" r:id="rId74"/>
    <p:sldId id="565" r:id="rId75"/>
    <p:sldId id="553" r:id="rId76"/>
    <p:sldId id="522" r:id="rId77"/>
    <p:sldId id="480" r:id="rId78"/>
    <p:sldId id="504" r:id="rId79"/>
    <p:sldId id="483" r:id="rId80"/>
    <p:sldId id="491" r:id="rId81"/>
    <p:sldId id="471" r:id="rId82"/>
    <p:sldId id="490" r:id="rId83"/>
    <p:sldId id="488" r:id="rId84"/>
    <p:sldId id="494" r:id="rId85"/>
    <p:sldId id="566" r:id="rId86"/>
    <p:sldId id="467" r:id="rId87"/>
    <p:sldId id="493" r:id="rId88"/>
    <p:sldId id="538" r:id="rId89"/>
    <p:sldId id="529" r:id="rId90"/>
    <p:sldId id="498" r:id="rId91"/>
    <p:sldId id="484" r:id="rId92"/>
    <p:sldId id="535" r:id="rId93"/>
    <p:sldId id="473" r:id="rId94"/>
    <p:sldId id="500" r:id="rId95"/>
    <p:sldId id="501" r:id="rId96"/>
    <p:sldId id="474" r:id="rId97"/>
    <p:sldId id="456" r:id="rId98"/>
    <p:sldId id="477"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13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394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3260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565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960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240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125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844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601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035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617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150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9702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6808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432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6237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0446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877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1278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337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422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9240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4213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99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5188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6587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550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663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5519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2303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068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9711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565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633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7597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239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6172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716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2699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9306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293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3293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6290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7568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6831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281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562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92972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9553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1480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7905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920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08520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3426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33252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0207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8882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89091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49291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5446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09094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7913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175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13752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3078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7449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17406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50932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59289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58682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950217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54691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59740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136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67066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6940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23085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62490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4547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97232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932594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241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0320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486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44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09616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241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467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1143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68422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32157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79889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3358823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803517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07-addition-and-subtraction-strategies-within-1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hyperlink" Target="https://nrich.maths.org/188"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Fluently add and subtract within 10</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2NF-1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17017625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9346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18957508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42705463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68321402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96427657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80592126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359992813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98892178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9912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2NF-1 </a:t>
            </a:r>
            <a:br>
              <a:rPr lang="en-GB" sz="2400" dirty="0"/>
            </a:br>
            <a:r>
              <a:rPr lang="en-GB" sz="2400" i="1" dirty="0"/>
              <a:t>Secure fluency in addition and subtraction facts within 10, through continued practice.</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318538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2NF-1.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2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10520172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64742047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9620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50884082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19924832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85567323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68741932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t>
            </a:r>
            <a:r>
              <a:rPr kumimoji="0" lang="en-GB" sz="1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 </a:t>
            </a: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01711120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73905684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53477747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1.7 Addition and subtraction: strategies within 10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2NF-1: Linked mastery PD materials</a:t>
            </a:r>
          </a:p>
        </p:txBody>
      </p:sp>
      <p:pic>
        <p:nvPicPr>
          <p:cNvPr id="3" name="Picture 2">
            <a:extLst>
              <a:ext uri="{FF2B5EF4-FFF2-40B4-BE49-F238E27FC236}">
                <a16:creationId xmlns:a16="http://schemas.microsoft.com/office/drawing/2014/main" id="{F047C235-60DC-4374-8A35-2D5F749E4197}"/>
              </a:ext>
            </a:extLst>
          </p:cNvPr>
          <p:cNvPicPr>
            <a:picLocks noChangeAspect="1"/>
          </p:cNvPicPr>
          <p:nvPr/>
        </p:nvPicPr>
        <p:blipFill>
          <a:blip r:embed="rId4"/>
          <a:stretch>
            <a:fillRect/>
          </a:stretch>
        </p:blipFill>
        <p:spPr>
          <a:xfrm>
            <a:off x="949344" y="1180717"/>
            <a:ext cx="3660756" cy="517386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40804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84243871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01101304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40240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2341487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6486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71100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0853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54638838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6819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Fluently add and subtract within 10</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2NF-1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34769842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99665304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49652933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4236612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80577986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44437867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7536676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3352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96923276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2952306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10617230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9572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53807896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4253893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a:t>2NF-1 Fluently add and subtract within 10</a:t>
            </a:r>
            <a:endParaRPr lang="en-GB" dirty="0"/>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47532602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8365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245340464"/>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47526742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33019325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7939824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a:ea typeface="+mn-ea"/>
                <a:cs typeface="+mn-cs"/>
              </a:rPr>
              <a:t>The slides in this PowerPoint show just the addition and subtraction facts within 10. They don’t, however, show supporting models, or group the facts in families, to help children learn them. Where children do not already have strategies for these addition and subtraction facts, the PowerPoint for 1NF-1 should be used to help children learn the facts.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a:ea typeface="+mn-ea"/>
                <a:cs typeface="+mn-cs"/>
              </a:rPr>
              <a:t>Use the retrieval slides once children have built some recall, to provide regular practice to build fluency. </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383677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4346939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7832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8244035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96934292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2657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23909516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24299539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6782709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783624166"/>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2NF-1 Fluently add and subtract within 10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4070748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41789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4526781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96528286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12999545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91745588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119404206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5611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8223698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396638170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97038733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11807319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2NF-1 Fluently add and subtract within 10</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66021" y="1442555"/>
            <a:ext cx="11459957" cy="397288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Year 1 ready-to-progress criterion 1NF-1 is </a:t>
            </a:r>
            <a:r>
              <a:rPr kumimoji="0" lang="en-GB" sz="1800" b="0" i="1" u="none" strike="noStrike" kern="1200" cap="none" spc="0" normalizeH="0" baseline="0" noProof="0" dirty="0">
                <a:ln>
                  <a:noFill/>
                </a:ln>
                <a:solidFill>
                  <a:srgbClr val="585858"/>
                </a:solidFill>
                <a:effectLst/>
                <a:uLnTx/>
                <a:uFillTx/>
                <a:latin typeface="Arial"/>
                <a:ea typeface="+mn-ea"/>
                <a:cs typeface="+mn-cs"/>
              </a:rPr>
              <a:t>Develop fluency in addition and subtraction facts within 10</a:t>
            </a:r>
            <a:r>
              <a:rPr lang="en-GB" sz="1800" i="1" dirty="0">
                <a:latin typeface="Arial"/>
              </a:rPr>
              <a:t>.</a:t>
            </a:r>
            <a:endParaRPr kumimoji="0" lang="en-GB" sz="1800" b="0" i="1"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Year 2 ready to progress criterion 2NF-1 is </a:t>
            </a:r>
            <a:r>
              <a:rPr kumimoji="0" lang="en-GB" sz="1800" b="0" i="1" u="none" strike="noStrike" kern="1200" cap="none" spc="0" normalizeH="0" baseline="0" noProof="0" dirty="0">
                <a:ln>
                  <a:noFill/>
                </a:ln>
                <a:solidFill>
                  <a:srgbClr val="585858"/>
                </a:solidFill>
                <a:effectLst/>
                <a:uLnTx/>
                <a:uFillTx/>
                <a:latin typeface="Arial"/>
                <a:ea typeface="+mn-ea"/>
                <a:cs typeface="+mn-cs"/>
              </a:rPr>
              <a:t>Secure fluency in addition and subtraction facts within 10, through continued practice</a:t>
            </a:r>
            <a:r>
              <a:rPr kumimoji="0" lang="en-GB" sz="1800" b="0" i="0" u="none" strike="noStrike" kern="1200" cap="none" spc="0" normalizeH="0" baseline="0" noProof="0" dirty="0">
                <a:ln>
                  <a:noFill/>
                </a:ln>
                <a:solidFill>
                  <a:srgbClr val="585858"/>
                </a:solidFill>
                <a:effectLst/>
                <a:uLnTx/>
                <a:uFillTx/>
                <a:latin typeface="Arial"/>
                <a:ea typeface="+mn-ea"/>
                <a:cs typeface="+mn-cs"/>
              </a:rPr>
              <a:t>. It assumes that children will start Year 2 able to add and subtract within 10, but will need ongoing practice to maintain and improve fluency.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slides in this PowerPoint show just the addition and subtraction facts within 10. They don’t, however, show supporting models, or group the facts in families, to help children learn them. Where children do not already have strategies for these addition and subtraction facts, the PowerPoint for 1NF-1 should be used to help children learn the facts.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51334317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94948647"/>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14936093"/>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857737339"/>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7428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600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3651158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22090615"/>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0677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056425782"/>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F3B2CB-DD60-4094-B00C-09F47D55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190674"/>
            <a:ext cx="6538275" cy="4695670"/>
          </a:xfrm>
          <a:prstGeom prst="rect">
            <a:avLst/>
          </a:prstGeom>
        </p:spPr>
      </p:pic>
      <p:sp>
        <p:nvSpPr>
          <p:cNvPr id="4" name="Title 3">
            <a:extLst>
              <a:ext uri="{FF2B5EF4-FFF2-40B4-BE49-F238E27FC236}">
                <a16:creationId xmlns:a16="http://schemas.microsoft.com/office/drawing/2014/main" id="{9273F8F0-09B6-4FEB-8DAE-A9E4E52C3EB8}"/>
              </a:ext>
            </a:extLst>
          </p:cNvPr>
          <p:cNvSpPr>
            <a:spLocks noGrp="1"/>
          </p:cNvSpPr>
          <p:nvPr>
            <p:ph type="title"/>
          </p:nvPr>
        </p:nvSpPr>
        <p:spPr/>
        <p:txBody>
          <a:bodyPr/>
          <a:lstStyle/>
          <a:p>
            <a:r>
              <a:rPr lang="en-GB" dirty="0"/>
              <a:t>2NF-1 Fluently add and subtract within 10</a:t>
            </a:r>
          </a:p>
        </p:txBody>
      </p:sp>
      <p:sp>
        <p:nvSpPr>
          <p:cNvPr id="8" name="Content Placeholder 2">
            <a:extLst>
              <a:ext uri="{FF2B5EF4-FFF2-40B4-BE49-F238E27FC236}">
                <a16:creationId xmlns:a16="http://schemas.microsoft.com/office/drawing/2014/main" id="{44248845-D733-4C27-B5F0-15795D13AE0C}"/>
              </a:ext>
            </a:extLst>
          </p:cNvPr>
          <p:cNvSpPr txBox="1">
            <a:spLocks/>
          </p:cNvSpPr>
          <p:nvPr/>
        </p:nvSpPr>
        <p:spPr>
          <a:xfrm>
            <a:off x="8670746" y="1557338"/>
            <a:ext cx="291165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addition facts within 10 and strategies to recall or derive them that children learn in Year 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also practise the corresponding subtractions.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Rectangle 1">
            <a:extLst>
              <a:ext uri="{FF2B5EF4-FFF2-40B4-BE49-F238E27FC236}">
                <a16:creationId xmlns:a16="http://schemas.microsoft.com/office/drawing/2014/main" id="{10F0391E-B6B2-4DC4-8275-0DAD4B8623AE}"/>
              </a:ext>
            </a:extLst>
          </p:cNvPr>
          <p:cNvSpPr/>
          <p:nvPr/>
        </p:nvSpPr>
        <p:spPr>
          <a:xfrm>
            <a:off x="7217344" y="3649705"/>
            <a:ext cx="1440160" cy="360040"/>
          </a:xfrm>
          <a:prstGeom prst="rect">
            <a:avLst/>
          </a:prstGeom>
          <a:solidFill>
            <a:srgbClr val="C2E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0</a:t>
            </a:r>
          </a:p>
        </p:txBody>
      </p:sp>
      <p:sp>
        <p:nvSpPr>
          <p:cNvPr id="5" name="Rectangle 4">
            <a:extLst>
              <a:ext uri="{FF2B5EF4-FFF2-40B4-BE49-F238E27FC236}">
                <a16:creationId xmlns:a16="http://schemas.microsoft.com/office/drawing/2014/main" id="{21CDA9ED-D54D-414E-8998-82CE66341AC3}"/>
              </a:ext>
            </a:extLst>
          </p:cNvPr>
          <p:cNvSpPr/>
          <p:nvPr/>
        </p:nvSpPr>
        <p:spPr>
          <a:xfrm>
            <a:off x="7217344" y="2360069"/>
            <a:ext cx="1440160"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1</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4A48DC6-1AC5-4E87-BD04-AAB06836F406}"/>
              </a:ext>
            </a:extLst>
          </p:cNvPr>
          <p:cNvSpPr/>
          <p:nvPr/>
        </p:nvSpPr>
        <p:spPr>
          <a:xfrm>
            <a:off x="7217344" y="3217328"/>
            <a:ext cx="1440160" cy="360040"/>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Bonds to 10</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86EF78D-88B1-4E2F-8934-DE030DD4BDF5}"/>
              </a:ext>
            </a:extLst>
          </p:cNvPr>
          <p:cNvSpPr/>
          <p:nvPr/>
        </p:nvSpPr>
        <p:spPr>
          <a:xfrm>
            <a:off x="7230585" y="4082082"/>
            <a:ext cx="1440160" cy="360040"/>
          </a:xfrm>
          <a:prstGeom prst="rect">
            <a:avLst/>
          </a:prstGeom>
          <a:solidFill>
            <a:srgbClr val="FA98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Doubles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9F031BD5-F7D7-4C07-B0DA-36337F0FEF37}"/>
              </a:ext>
            </a:extLst>
          </p:cNvPr>
          <p:cNvSpPr/>
          <p:nvPr/>
        </p:nvSpPr>
        <p:spPr>
          <a:xfrm>
            <a:off x="7217344" y="2784951"/>
            <a:ext cx="1440160" cy="3600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Adding 2</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932B575-1C69-40A9-ABE8-AB0E378DA8F4}"/>
              </a:ext>
            </a:extLst>
          </p:cNvPr>
          <p:cNvSpPr txBox="1"/>
          <p:nvPr/>
        </p:nvSpPr>
        <p:spPr>
          <a:xfrm>
            <a:off x="7268740" y="1226520"/>
            <a:ext cx="8451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Y1 facts</a:t>
            </a:r>
          </a:p>
        </p:txBody>
      </p:sp>
      <p:graphicFrame>
        <p:nvGraphicFramePr>
          <p:cNvPr id="29" name="Table 28">
            <a:extLst>
              <a:ext uri="{FF2B5EF4-FFF2-40B4-BE49-F238E27FC236}">
                <a16:creationId xmlns:a16="http://schemas.microsoft.com/office/drawing/2014/main" id="{1336E828-32EC-444E-B65E-A4D9B87E7533}"/>
              </a:ext>
            </a:extLst>
          </p:cNvPr>
          <p:cNvGraphicFramePr>
            <a:graphicFrameLocks noGrp="1"/>
          </p:cNvGraphicFramePr>
          <p:nvPr/>
        </p:nvGraphicFramePr>
        <p:xfrm>
          <a:off x="7124709" y="1138595"/>
          <a:ext cx="1440175" cy="1038876"/>
        </p:xfrm>
        <a:graphic>
          <a:graphicData uri="http://schemas.openxmlformats.org/drawingml/2006/table">
            <a:tbl>
              <a:tblPr firstRow="1" bandRow="1">
                <a:tableStyleId>{5C22544A-7EE6-4342-B048-85BDC9FD1C3A}</a:tableStyleId>
              </a:tblPr>
              <a:tblGrid>
                <a:gridCol w="117792">
                  <a:extLst>
                    <a:ext uri="{9D8B030D-6E8A-4147-A177-3AD203B41FA5}">
                      <a16:colId xmlns:a16="http://schemas.microsoft.com/office/drawing/2014/main" val="20000"/>
                    </a:ext>
                  </a:extLst>
                </a:gridCol>
                <a:gridCol w="117792">
                  <a:extLst>
                    <a:ext uri="{9D8B030D-6E8A-4147-A177-3AD203B41FA5}">
                      <a16:colId xmlns:a16="http://schemas.microsoft.com/office/drawing/2014/main" val="20001"/>
                    </a:ext>
                  </a:extLst>
                </a:gridCol>
                <a:gridCol w="117792">
                  <a:extLst>
                    <a:ext uri="{9D8B030D-6E8A-4147-A177-3AD203B41FA5}">
                      <a16:colId xmlns:a16="http://schemas.microsoft.com/office/drawing/2014/main" val="20002"/>
                    </a:ext>
                  </a:extLst>
                </a:gridCol>
                <a:gridCol w="117792">
                  <a:extLst>
                    <a:ext uri="{9D8B030D-6E8A-4147-A177-3AD203B41FA5}">
                      <a16:colId xmlns:a16="http://schemas.microsoft.com/office/drawing/2014/main" val="20003"/>
                    </a:ext>
                  </a:extLst>
                </a:gridCol>
                <a:gridCol w="117792">
                  <a:extLst>
                    <a:ext uri="{9D8B030D-6E8A-4147-A177-3AD203B41FA5}">
                      <a16:colId xmlns:a16="http://schemas.microsoft.com/office/drawing/2014/main" val="20004"/>
                    </a:ext>
                  </a:extLst>
                </a:gridCol>
                <a:gridCol w="117792">
                  <a:extLst>
                    <a:ext uri="{9D8B030D-6E8A-4147-A177-3AD203B41FA5}">
                      <a16:colId xmlns:a16="http://schemas.microsoft.com/office/drawing/2014/main" val="20005"/>
                    </a:ext>
                  </a:extLst>
                </a:gridCol>
                <a:gridCol w="117792">
                  <a:extLst>
                    <a:ext uri="{9D8B030D-6E8A-4147-A177-3AD203B41FA5}">
                      <a16:colId xmlns:a16="http://schemas.microsoft.com/office/drawing/2014/main" val="20006"/>
                    </a:ext>
                  </a:extLst>
                </a:gridCol>
                <a:gridCol w="122237">
                  <a:extLst>
                    <a:ext uri="{9D8B030D-6E8A-4147-A177-3AD203B41FA5}">
                      <a16:colId xmlns:a16="http://schemas.microsoft.com/office/drawing/2014/main" val="20007"/>
                    </a:ext>
                  </a:extLst>
                </a:gridCol>
                <a:gridCol w="120015">
                  <a:extLst>
                    <a:ext uri="{9D8B030D-6E8A-4147-A177-3AD203B41FA5}">
                      <a16:colId xmlns:a16="http://schemas.microsoft.com/office/drawing/2014/main" val="20008"/>
                    </a:ext>
                  </a:extLst>
                </a:gridCol>
                <a:gridCol w="120015">
                  <a:extLst>
                    <a:ext uri="{9D8B030D-6E8A-4147-A177-3AD203B41FA5}">
                      <a16:colId xmlns:a16="http://schemas.microsoft.com/office/drawing/2014/main" val="20009"/>
                    </a:ext>
                  </a:extLst>
                </a:gridCol>
                <a:gridCol w="120015">
                  <a:extLst>
                    <a:ext uri="{9D8B030D-6E8A-4147-A177-3AD203B41FA5}">
                      <a16:colId xmlns:a16="http://schemas.microsoft.com/office/drawing/2014/main" val="20010"/>
                    </a:ext>
                  </a:extLst>
                </a:gridCol>
                <a:gridCol w="133349">
                  <a:extLst>
                    <a:ext uri="{9D8B030D-6E8A-4147-A177-3AD203B41FA5}">
                      <a16:colId xmlns:a16="http://schemas.microsoft.com/office/drawing/2014/main" val="20011"/>
                    </a:ext>
                  </a:extLst>
                </a:gridCol>
              </a:tblGrid>
              <a:tr h="86573">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1" name="TextBox 30">
            <a:extLst>
              <a:ext uri="{FF2B5EF4-FFF2-40B4-BE49-F238E27FC236}">
                <a16:creationId xmlns:a16="http://schemas.microsoft.com/office/drawing/2014/main" id="{D3909E6D-C8FD-4D9A-8562-305D22AD061C}"/>
              </a:ext>
            </a:extLst>
          </p:cNvPr>
          <p:cNvSpPr txBox="1"/>
          <p:nvPr/>
        </p:nvSpPr>
        <p:spPr>
          <a:xfrm>
            <a:off x="7931503" y="1529400"/>
            <a:ext cx="561372" cy="58477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Y2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facts</a:t>
            </a:r>
          </a:p>
        </p:txBody>
      </p:sp>
      <p:sp>
        <p:nvSpPr>
          <p:cNvPr id="14" name="Rectangle 13">
            <a:extLst>
              <a:ext uri="{FF2B5EF4-FFF2-40B4-BE49-F238E27FC236}">
                <a16:creationId xmlns:a16="http://schemas.microsoft.com/office/drawing/2014/main" id="{159646D0-6C49-4BEE-95CD-0616E5928B2D}"/>
              </a:ext>
            </a:extLst>
          </p:cNvPr>
          <p:cNvSpPr/>
          <p:nvPr/>
        </p:nvSpPr>
        <p:spPr>
          <a:xfrm>
            <a:off x="7230585" y="4506964"/>
            <a:ext cx="1440160" cy="360040"/>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Gill Sans MT" panose="020B0502020104020203" pitchFamily="34" charset="0"/>
                <a:ea typeface="+mn-ea"/>
                <a:cs typeface="+mn-cs"/>
              </a:rPr>
              <a:t>Near doubles</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70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253513080"/>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276141868"/>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2NF-1 Fluently add and subtract within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385140201"/>
      </p:ext>
    </p:extLst>
  </p:cSld>
  <p:clrMapOvr>
    <a:masterClrMapping/>
  </p:clrMapOvr>
  <mc:AlternateContent xmlns:mc="http://schemas.openxmlformats.org/markup-compatibility/2006" xmlns:p14="http://schemas.microsoft.com/office/powerpoint/2010/main">
    <mc:Choice Requires="p14">
      <p:transition spd="slow" p14:dur="2000" advTm="9935"/>
    </mc:Choice>
    <mc:Fallback xmlns="">
      <p:transition spd="slow" advTm="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2NF-1 Fluently add and subtract within 10</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Number Round Up</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a:ln>
                  <a:noFill/>
                </a:ln>
                <a:solidFill>
                  <a:srgbClr val="585858"/>
                </a:solidFill>
                <a:effectLst/>
                <a:uLnTx/>
                <a:uFillTx/>
                <a:hlinkClick r:id="rId2"/>
              </a:rPr>
              <a:t>https://nrich.maths.org/188</a:t>
            </a:r>
            <a:endParaRPr kumimoji="0" lang="en-US" sz="2000" i="0" u="none" strike="noStrike" kern="1200" cap="none" spc="0" normalizeH="0" baseline="0" noProof="0">
              <a:ln>
                <a:noFill/>
              </a:ln>
              <a:solidFill>
                <a:srgbClr val="585858"/>
              </a:solidFill>
              <a:effectLst/>
              <a:uLnTx/>
              <a:uFillTx/>
            </a:endParaRPr>
          </a:p>
          <a:p>
            <a:pPr marL="0" marR="0" lvl="0" indent="0" algn="l" defTabSz="914400" rtl="0" eaLnBrk="1" fontAlgn="base" latinLnBrk="0" hangingPunct="1">
              <a:lnSpc>
                <a:spcPct val="90000"/>
              </a:lnSpc>
              <a:spcBef>
                <a:spcPct val="20000"/>
              </a:spcBef>
              <a:spcAft>
                <a:spcPct val="0"/>
              </a:spcAft>
              <a:buClr>
                <a:srgbClr val="585858"/>
              </a:buClr>
              <a:buSzTx/>
              <a:buNone/>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68603C28-D70C-44E5-A81A-BFF3CEAE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purl.org/dc/elements/1.1/"/>
    <ds:schemaRef ds:uri="http://schemas.microsoft.com/office/2006/metadata/properties"/>
    <ds:schemaRef ds:uri="http://purl.org/dc/terms/"/>
    <ds:schemaRef ds:uri="92be446a-fb96-41da-bd3a-8b4d582e422e"/>
    <ds:schemaRef ds:uri="9a54f591-ca81-4d3f-b3c2-6f30af17eb5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1603</Words>
  <Application>Microsoft Office PowerPoint</Application>
  <PresentationFormat>Widescreen</PresentationFormat>
  <Paragraphs>298</Paragraphs>
  <Slides>94</Slides>
  <Notes>88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94</vt:i4>
      </vt:variant>
    </vt:vector>
  </HeadingPairs>
  <TitlesOfParts>
    <vt:vector size="101" baseType="lpstr">
      <vt:lpstr>Arial</vt:lpstr>
      <vt:lpstr>Calibri</vt:lpstr>
      <vt:lpstr>Calibri Light</vt:lpstr>
      <vt:lpstr>Gill Sans MT</vt:lpstr>
      <vt:lpstr>Myriad Pro</vt:lpstr>
      <vt:lpstr>Custom Design</vt:lpstr>
      <vt:lpstr>nctem1</vt:lpstr>
      <vt:lpstr>PowerPoint Presentation</vt:lpstr>
      <vt:lpstr>2NF-1  Secure fluency in addition and subtraction facts within 10, through continued practice.</vt:lpstr>
      <vt:lpstr>2NF-1: Linked mastery PD materials</vt:lpstr>
      <vt:lpstr>PowerPoint Presentation</vt:lpstr>
      <vt:lpstr>PowerPoint Presentation</vt:lpstr>
      <vt:lpstr>Guidance for working with a small pre-teaching or intervention group</vt:lpstr>
      <vt:lpstr>PowerPoint Presentation</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vt:lpstr>
      <vt:lpstr>2NF-1 Fluently add and subtract within 10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