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29"/>
  </p:notesMasterIdLst>
  <p:sldIdLst>
    <p:sldId id="257" r:id="rId6"/>
    <p:sldId id="263" r:id="rId7"/>
    <p:sldId id="261" r:id="rId8"/>
    <p:sldId id="472" r:id="rId9"/>
    <p:sldId id="298" r:id="rId10"/>
    <p:sldId id="267" r:id="rId11"/>
    <p:sldId id="469" r:id="rId12"/>
    <p:sldId id="470" r:id="rId13"/>
    <p:sldId id="338" r:id="rId14"/>
    <p:sldId id="322" r:id="rId15"/>
    <p:sldId id="489" r:id="rId16"/>
    <p:sldId id="361" r:id="rId17"/>
    <p:sldId id="490" r:id="rId18"/>
    <p:sldId id="497" r:id="rId19"/>
    <p:sldId id="491" r:id="rId20"/>
    <p:sldId id="496" r:id="rId21"/>
    <p:sldId id="499" r:id="rId22"/>
    <p:sldId id="500" r:id="rId23"/>
    <p:sldId id="494" r:id="rId24"/>
    <p:sldId id="495" r:id="rId25"/>
    <p:sldId id="501" r:id="rId26"/>
    <p:sldId id="498" r:id="rId27"/>
    <p:sldId id="47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40E8FB-7376-498E-A7A8-E2FF9DBA229E}" v="2" dt="2020-08-22T14:07:09.3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454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24897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72517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2439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07919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58284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03354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45618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6413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7B08E-F819-4255-AC4F-EF53476C5F78}" type="slidenum">
              <a:rPr lang="en-GB" smtClean="0"/>
              <a:t>4</a:t>
            </a:fld>
            <a:endParaRPr lang="en-GB" dirty="0"/>
          </a:p>
        </p:txBody>
      </p:sp>
    </p:spTree>
    <p:extLst>
      <p:ext uri="{BB962C8B-B14F-4D97-AF65-F5344CB8AC3E}">
        <p14:creationId xmlns:p14="http://schemas.microsoft.com/office/powerpoint/2010/main" val="2888057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05252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1602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75417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57169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553230D-E69B-4566-AB3A-99AAD012A72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54434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2736697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09251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20535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752124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4020865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31957379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230896267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414068149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3.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tags" Target="../tags/tag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tags" Target="../tags/tag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tags" Target="../tags/tag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classroom-resources/primm-2-06-structures-quotitive-and-partitive-division/"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classroom-resources/vl-key-stage-1-multiplication-3-video-lesson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Grouping problems: missing factors and division </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2MD-2</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C681914-110D-4E72-B0F6-B7ACA0410DC2}"/>
              </a:ext>
            </a:extLst>
          </p:cNvPr>
          <p:cNvSpPr/>
          <p:nvPr/>
        </p:nvSpPr>
        <p:spPr>
          <a:xfrm>
            <a:off x="8847819" y="2437481"/>
            <a:ext cx="576000" cy="57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4" name="Picture 53">
            <a:extLst>
              <a:ext uri="{FF2B5EF4-FFF2-40B4-BE49-F238E27FC236}">
                <a16:creationId xmlns:a16="http://schemas.microsoft.com/office/drawing/2014/main" id="{03BFF67C-4629-4B88-8878-316D8E295C2E}"/>
              </a:ext>
            </a:extLst>
          </p:cNvPr>
          <p:cNvPicPr>
            <a:picLocks noChangeAspect="1"/>
          </p:cNvPicPr>
          <p:nvPr/>
        </p:nvPicPr>
        <p:blipFill>
          <a:blip r:embed="rId4"/>
          <a:stretch>
            <a:fillRect/>
          </a:stretch>
        </p:blipFill>
        <p:spPr>
          <a:xfrm>
            <a:off x="3820629" y="2140492"/>
            <a:ext cx="1626852" cy="1327638"/>
          </a:xfrm>
          <a:prstGeom prst="rect">
            <a:avLst/>
          </a:prstGeom>
        </p:spPr>
      </p:pic>
      <p:pic>
        <p:nvPicPr>
          <p:cNvPr id="55" name="Picture 54">
            <a:extLst>
              <a:ext uri="{FF2B5EF4-FFF2-40B4-BE49-F238E27FC236}">
                <a16:creationId xmlns:a16="http://schemas.microsoft.com/office/drawing/2014/main" id="{B6B7B6F4-08D4-43D1-B713-00BB407FBF93}"/>
              </a:ext>
            </a:extLst>
          </p:cNvPr>
          <p:cNvPicPr>
            <a:picLocks noChangeAspect="1"/>
          </p:cNvPicPr>
          <p:nvPr/>
        </p:nvPicPr>
        <p:blipFill>
          <a:blip r:embed="rId4"/>
          <a:stretch>
            <a:fillRect/>
          </a:stretch>
        </p:blipFill>
        <p:spPr>
          <a:xfrm>
            <a:off x="6508318" y="2140492"/>
            <a:ext cx="1626852" cy="1327638"/>
          </a:xfrm>
          <a:prstGeom prst="rect">
            <a:avLst/>
          </a:prstGeom>
        </p:spPr>
      </p:pic>
      <p:sp>
        <p:nvSpPr>
          <p:cNvPr id="38" name="TextBox 37">
            <a:extLst>
              <a:ext uri="{FF2B5EF4-FFF2-40B4-BE49-F238E27FC236}">
                <a16:creationId xmlns:a16="http://schemas.microsoft.com/office/drawing/2014/main" id="{5431F392-74E0-49B5-AB08-63C2DE7DD7A5}"/>
              </a:ext>
            </a:extLst>
          </p:cNvPr>
          <p:cNvSpPr txBox="1"/>
          <p:nvPr/>
        </p:nvSpPr>
        <p:spPr>
          <a:xfrm>
            <a:off x="9397589" y="2413319"/>
            <a:ext cx="1689885"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5 = 15</a:t>
            </a:r>
          </a:p>
        </p:txBody>
      </p:sp>
      <p:sp>
        <p:nvSpPr>
          <p:cNvPr id="39" name="TextBox 38">
            <a:extLst>
              <a:ext uri="{FF2B5EF4-FFF2-40B4-BE49-F238E27FC236}">
                <a16:creationId xmlns:a16="http://schemas.microsoft.com/office/drawing/2014/main" id="{E1025FE6-6AAA-475B-B3FB-F4AB9EA36A7C}"/>
              </a:ext>
            </a:extLst>
          </p:cNvPr>
          <p:cNvSpPr txBox="1"/>
          <p:nvPr/>
        </p:nvSpPr>
        <p:spPr>
          <a:xfrm>
            <a:off x="8944669" y="2413317"/>
            <a:ext cx="412292"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7" name="Title 6">
            <a:extLst>
              <a:ext uri="{FF2B5EF4-FFF2-40B4-BE49-F238E27FC236}">
                <a16:creationId xmlns:a16="http://schemas.microsoft.com/office/drawing/2014/main" id="{294B8834-F0B9-4018-BE64-1D46DCA1E9C8}"/>
              </a:ext>
            </a:extLst>
          </p:cNvPr>
          <p:cNvSpPr>
            <a:spLocks noGrp="1"/>
          </p:cNvSpPr>
          <p:nvPr>
            <p:ph type="title"/>
          </p:nvPr>
        </p:nvSpPr>
        <p:spPr/>
        <p:txBody>
          <a:bodyPr/>
          <a:lstStyle/>
          <a:p>
            <a:r>
              <a:rPr lang="en-GB" dirty="0"/>
              <a:t>2MD-2 Grouping problems: missing factors and division</a:t>
            </a:r>
          </a:p>
        </p:txBody>
      </p:sp>
      <p:pic>
        <p:nvPicPr>
          <p:cNvPr id="6" name="Picture 5">
            <a:extLst>
              <a:ext uri="{FF2B5EF4-FFF2-40B4-BE49-F238E27FC236}">
                <a16:creationId xmlns:a16="http://schemas.microsoft.com/office/drawing/2014/main" id="{6C26DBC9-1107-4D34-B701-B50C072FEB75}"/>
              </a:ext>
            </a:extLst>
          </p:cNvPr>
          <p:cNvPicPr>
            <a:picLocks noChangeAspect="1"/>
          </p:cNvPicPr>
          <p:nvPr/>
        </p:nvPicPr>
        <p:blipFill>
          <a:blip r:embed="rId4"/>
          <a:stretch>
            <a:fillRect/>
          </a:stretch>
        </p:blipFill>
        <p:spPr>
          <a:xfrm>
            <a:off x="1161638" y="2140492"/>
            <a:ext cx="1626852" cy="1327638"/>
          </a:xfrm>
          <a:prstGeom prst="rect">
            <a:avLst/>
          </a:prstGeom>
        </p:spPr>
      </p:pic>
      <p:pic>
        <p:nvPicPr>
          <p:cNvPr id="10" name="Picture 9" descr="A picture containing drawing, clock&#10;&#10;Description automatically generated">
            <a:extLst>
              <a:ext uri="{FF2B5EF4-FFF2-40B4-BE49-F238E27FC236}">
                <a16:creationId xmlns:a16="http://schemas.microsoft.com/office/drawing/2014/main" id="{F95E2565-1F89-4156-B71A-3701DFB0E9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854" y="1147747"/>
            <a:ext cx="437748" cy="437750"/>
          </a:xfrm>
          <a:prstGeom prst="rect">
            <a:avLst/>
          </a:prstGeom>
        </p:spPr>
      </p:pic>
      <p:pic>
        <p:nvPicPr>
          <p:cNvPr id="40" name="Picture 39" descr="A picture containing drawing, clock&#10;&#10;Description automatically generated">
            <a:extLst>
              <a:ext uri="{FF2B5EF4-FFF2-40B4-BE49-F238E27FC236}">
                <a16:creationId xmlns:a16="http://schemas.microsoft.com/office/drawing/2014/main" id="{3FF34BB3-0B4A-4CEC-BD7F-C5569BB244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1522" y="1147747"/>
            <a:ext cx="437748" cy="437750"/>
          </a:xfrm>
          <a:prstGeom prst="rect">
            <a:avLst/>
          </a:prstGeom>
        </p:spPr>
      </p:pic>
      <p:pic>
        <p:nvPicPr>
          <p:cNvPr id="41" name="Picture 40" descr="A picture containing drawing, clock&#10;&#10;Description automatically generated">
            <a:extLst>
              <a:ext uri="{FF2B5EF4-FFF2-40B4-BE49-F238E27FC236}">
                <a16:creationId xmlns:a16="http://schemas.microsoft.com/office/drawing/2014/main" id="{C2907653-9388-4962-B503-1BE094D69E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6190" y="1147747"/>
            <a:ext cx="437748" cy="437750"/>
          </a:xfrm>
          <a:prstGeom prst="rect">
            <a:avLst/>
          </a:prstGeom>
        </p:spPr>
      </p:pic>
      <p:pic>
        <p:nvPicPr>
          <p:cNvPr id="42" name="Picture 41" descr="A picture containing drawing, clock&#10;&#10;Description automatically generated">
            <a:extLst>
              <a:ext uri="{FF2B5EF4-FFF2-40B4-BE49-F238E27FC236}">
                <a16:creationId xmlns:a16="http://schemas.microsoft.com/office/drawing/2014/main" id="{A09BE767-349E-495D-9FEC-A7DC323220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0858" y="1147747"/>
            <a:ext cx="437748" cy="437750"/>
          </a:xfrm>
          <a:prstGeom prst="rect">
            <a:avLst/>
          </a:prstGeom>
        </p:spPr>
      </p:pic>
      <p:pic>
        <p:nvPicPr>
          <p:cNvPr id="43" name="Picture 42" descr="A picture containing drawing, clock&#10;&#10;Description automatically generated">
            <a:extLst>
              <a:ext uri="{FF2B5EF4-FFF2-40B4-BE49-F238E27FC236}">
                <a16:creationId xmlns:a16="http://schemas.microsoft.com/office/drawing/2014/main" id="{5343D26D-AF1B-47BF-9E36-C20F108762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5526" y="1147747"/>
            <a:ext cx="437748" cy="437750"/>
          </a:xfrm>
          <a:prstGeom prst="rect">
            <a:avLst/>
          </a:prstGeom>
        </p:spPr>
      </p:pic>
      <p:pic>
        <p:nvPicPr>
          <p:cNvPr id="44" name="Picture 43" descr="A picture containing drawing, clock&#10;&#10;Description automatically generated">
            <a:extLst>
              <a:ext uri="{FF2B5EF4-FFF2-40B4-BE49-F238E27FC236}">
                <a16:creationId xmlns:a16="http://schemas.microsoft.com/office/drawing/2014/main" id="{F4AA5AD5-521E-49CF-AC5D-A228A8EAE6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0194" y="1147747"/>
            <a:ext cx="437748" cy="437750"/>
          </a:xfrm>
          <a:prstGeom prst="rect">
            <a:avLst/>
          </a:prstGeom>
        </p:spPr>
      </p:pic>
      <p:pic>
        <p:nvPicPr>
          <p:cNvPr id="45" name="Picture 44" descr="A picture containing drawing, clock&#10;&#10;Description automatically generated">
            <a:extLst>
              <a:ext uri="{FF2B5EF4-FFF2-40B4-BE49-F238E27FC236}">
                <a16:creationId xmlns:a16="http://schemas.microsoft.com/office/drawing/2014/main" id="{01076E9E-4A94-4AC4-9F26-265B28C538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4862" y="1147747"/>
            <a:ext cx="437748" cy="437750"/>
          </a:xfrm>
          <a:prstGeom prst="rect">
            <a:avLst/>
          </a:prstGeom>
        </p:spPr>
      </p:pic>
      <p:pic>
        <p:nvPicPr>
          <p:cNvPr id="46" name="Picture 45" descr="A picture containing drawing, clock&#10;&#10;Description automatically generated">
            <a:extLst>
              <a:ext uri="{FF2B5EF4-FFF2-40B4-BE49-F238E27FC236}">
                <a16:creationId xmlns:a16="http://schemas.microsoft.com/office/drawing/2014/main" id="{75235D67-EDDA-4193-BFD7-F1D09C277E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9530" y="1147747"/>
            <a:ext cx="437748" cy="437750"/>
          </a:xfrm>
          <a:prstGeom prst="rect">
            <a:avLst/>
          </a:prstGeom>
        </p:spPr>
      </p:pic>
      <p:pic>
        <p:nvPicPr>
          <p:cNvPr id="47" name="Picture 46" descr="A picture containing drawing, clock&#10;&#10;Description automatically generated">
            <a:extLst>
              <a:ext uri="{FF2B5EF4-FFF2-40B4-BE49-F238E27FC236}">
                <a16:creationId xmlns:a16="http://schemas.microsoft.com/office/drawing/2014/main" id="{C0190A5B-FE4E-40DD-902C-CAEBAB3DE6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4198" y="1147747"/>
            <a:ext cx="437748" cy="437750"/>
          </a:xfrm>
          <a:prstGeom prst="rect">
            <a:avLst/>
          </a:prstGeom>
        </p:spPr>
      </p:pic>
      <p:pic>
        <p:nvPicPr>
          <p:cNvPr id="48" name="Picture 47" descr="A picture containing drawing, clock&#10;&#10;Description automatically generated">
            <a:extLst>
              <a:ext uri="{FF2B5EF4-FFF2-40B4-BE49-F238E27FC236}">
                <a16:creationId xmlns:a16="http://schemas.microsoft.com/office/drawing/2014/main" id="{41318997-CCD7-420A-89F6-80B51659D1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8866" y="1147747"/>
            <a:ext cx="437748" cy="437750"/>
          </a:xfrm>
          <a:prstGeom prst="rect">
            <a:avLst/>
          </a:prstGeom>
        </p:spPr>
      </p:pic>
      <p:pic>
        <p:nvPicPr>
          <p:cNvPr id="49" name="Picture 48" descr="A picture containing drawing, clock&#10;&#10;Description automatically generated">
            <a:extLst>
              <a:ext uri="{FF2B5EF4-FFF2-40B4-BE49-F238E27FC236}">
                <a16:creationId xmlns:a16="http://schemas.microsoft.com/office/drawing/2014/main" id="{66738792-C6B7-497A-851D-E1C9F67F33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3534" y="1147747"/>
            <a:ext cx="437748" cy="437750"/>
          </a:xfrm>
          <a:prstGeom prst="rect">
            <a:avLst/>
          </a:prstGeom>
        </p:spPr>
      </p:pic>
      <p:pic>
        <p:nvPicPr>
          <p:cNvPr id="50" name="Picture 49" descr="A picture containing drawing, clock&#10;&#10;Description automatically generated">
            <a:extLst>
              <a:ext uri="{FF2B5EF4-FFF2-40B4-BE49-F238E27FC236}">
                <a16:creationId xmlns:a16="http://schemas.microsoft.com/office/drawing/2014/main" id="{E0181212-1732-490B-9D3C-365BC1B4C3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8202" y="1147747"/>
            <a:ext cx="437748" cy="437750"/>
          </a:xfrm>
          <a:prstGeom prst="rect">
            <a:avLst/>
          </a:prstGeom>
        </p:spPr>
      </p:pic>
      <p:pic>
        <p:nvPicPr>
          <p:cNvPr id="51" name="Picture 50" descr="A picture containing drawing, clock&#10;&#10;Description automatically generated">
            <a:extLst>
              <a:ext uri="{FF2B5EF4-FFF2-40B4-BE49-F238E27FC236}">
                <a16:creationId xmlns:a16="http://schemas.microsoft.com/office/drawing/2014/main" id="{6F61A4E0-F95B-438F-9548-5669FEAFED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2870" y="1147747"/>
            <a:ext cx="437748" cy="437750"/>
          </a:xfrm>
          <a:prstGeom prst="rect">
            <a:avLst/>
          </a:prstGeom>
        </p:spPr>
      </p:pic>
      <p:pic>
        <p:nvPicPr>
          <p:cNvPr id="52" name="Picture 51" descr="A picture containing drawing, clock&#10;&#10;Description automatically generated">
            <a:extLst>
              <a:ext uri="{FF2B5EF4-FFF2-40B4-BE49-F238E27FC236}">
                <a16:creationId xmlns:a16="http://schemas.microsoft.com/office/drawing/2014/main" id="{31BFED01-0C2D-4C2F-B7EA-C0D1654DCA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7538" y="1147747"/>
            <a:ext cx="437748" cy="437750"/>
          </a:xfrm>
          <a:prstGeom prst="rect">
            <a:avLst/>
          </a:prstGeom>
        </p:spPr>
      </p:pic>
      <p:pic>
        <p:nvPicPr>
          <p:cNvPr id="53" name="Picture 52" descr="A picture containing drawing, clock&#10;&#10;Description automatically generated">
            <a:extLst>
              <a:ext uri="{FF2B5EF4-FFF2-40B4-BE49-F238E27FC236}">
                <a16:creationId xmlns:a16="http://schemas.microsoft.com/office/drawing/2014/main" id="{22E8FE56-7432-4AB6-89D5-1C0F588B8E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2205" y="1147747"/>
            <a:ext cx="437748" cy="437750"/>
          </a:xfrm>
          <a:prstGeom prst="rect">
            <a:avLst/>
          </a:prstGeom>
        </p:spPr>
      </p:pic>
      <p:sp>
        <p:nvSpPr>
          <p:cNvPr id="2" name="Content Placeholder 2">
            <a:extLst>
              <a:ext uri="{FF2B5EF4-FFF2-40B4-BE49-F238E27FC236}">
                <a16:creationId xmlns:a16="http://schemas.microsoft.com/office/drawing/2014/main" id="{39028F92-949A-4689-85DE-D1216D0598BC}"/>
              </a:ext>
            </a:extLst>
          </p:cNvPr>
          <p:cNvSpPr txBox="1">
            <a:spLocks/>
          </p:cNvSpPr>
          <p:nvPr/>
        </p:nvSpPr>
        <p:spPr>
          <a:xfrm>
            <a:off x="623889" y="3531387"/>
            <a:ext cx="10748962" cy="268367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many bags of biscuits do you think I can make if I put 5 biscuits in </a:t>
            </a:r>
            <a:r>
              <a:rPr kumimoji="0" lang="en-GB" sz="1800" b="0" i="1" u="none" strike="noStrike" kern="1200" cap="none" spc="0" normalizeH="0" baseline="0" noProof="0" dirty="0">
                <a:ln>
                  <a:noFill/>
                </a:ln>
                <a:solidFill>
                  <a:srgbClr val="585858"/>
                </a:solidFill>
                <a:effectLst/>
                <a:uLnTx/>
                <a:uFillTx/>
                <a:latin typeface="Arial"/>
                <a:ea typeface="+mn-ea"/>
                <a:cs typeface="+mn-cs"/>
              </a:rPr>
              <a:t>each</a:t>
            </a:r>
            <a:r>
              <a:rPr kumimoji="0" lang="en-GB" sz="1800" b="0" i="0" u="none" strike="noStrike" kern="1200" cap="none" spc="0" normalizeH="0" baseline="0" noProof="0" dirty="0">
                <a:ln>
                  <a:noFill/>
                </a:ln>
                <a:solidFill>
                  <a:srgbClr val="585858"/>
                </a:solidFill>
                <a:effectLst/>
                <a:uLnTx/>
                <a:uFillTx/>
                <a:latin typeface="Arial"/>
                <a:ea typeface="+mn-ea"/>
                <a:cs typeface="+mn-cs"/>
              </a:rPr>
              <a:t> bag?</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In the missing number calculation, what does the 5 represent? What do you think the 15 represents?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So the </a:t>
            </a:r>
            <a:r>
              <a:rPr kumimoji="0" lang="en-GB" sz="1800" b="0" i="1" u="none" strike="noStrike" kern="1200" cap="none" spc="0" normalizeH="0" baseline="0" noProof="0" dirty="0">
                <a:ln>
                  <a:noFill/>
                </a:ln>
                <a:solidFill>
                  <a:srgbClr val="585858"/>
                </a:solidFill>
                <a:effectLst/>
                <a:uLnTx/>
                <a:uFillTx/>
                <a:latin typeface="Arial"/>
                <a:ea typeface="+mn-ea"/>
                <a:cs typeface="+mn-cs"/>
              </a:rPr>
              <a:t>missing</a:t>
            </a:r>
            <a:r>
              <a:rPr kumimoji="0" lang="en-GB" sz="1800" b="0" i="0" u="none" strike="noStrike" kern="1200" cap="none" spc="0" normalizeH="0" baseline="0" noProof="0" dirty="0">
                <a:ln>
                  <a:noFill/>
                </a:ln>
                <a:solidFill>
                  <a:srgbClr val="585858"/>
                </a:solidFill>
                <a:effectLst/>
                <a:uLnTx/>
                <a:uFillTx/>
                <a:latin typeface="Arial"/>
                <a:ea typeface="+mn-ea"/>
                <a:cs typeface="+mn-cs"/>
              </a:rPr>
              <a:t> </a:t>
            </a:r>
            <a:r>
              <a:rPr kumimoji="0" lang="en-GB" sz="1800" b="0" i="1" u="none" strike="noStrike" kern="1200" cap="none" spc="0" normalizeH="0" baseline="0" noProof="0" dirty="0">
                <a:ln>
                  <a:noFill/>
                </a:ln>
                <a:solidFill>
                  <a:srgbClr val="585858"/>
                </a:solidFill>
                <a:effectLst/>
                <a:uLnTx/>
                <a:uFillTx/>
                <a:latin typeface="Arial"/>
                <a:ea typeface="+mn-ea"/>
                <a:cs typeface="+mn-cs"/>
              </a:rPr>
              <a:t>factor </a:t>
            </a:r>
            <a:r>
              <a:rPr kumimoji="0" lang="en-GB" sz="1800" b="0" i="0" u="none" strike="noStrike" kern="1200" cap="none" spc="0" normalizeH="0" baseline="0" noProof="0" dirty="0">
                <a:ln>
                  <a:noFill/>
                </a:ln>
                <a:solidFill>
                  <a:srgbClr val="585858"/>
                </a:solidFill>
                <a:effectLst/>
                <a:uLnTx/>
                <a:uFillTx/>
                <a:latin typeface="Arial"/>
                <a:ea typeface="+mn-ea"/>
                <a:cs typeface="+mn-cs"/>
              </a:rPr>
              <a:t>represents the…?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Do you need to skip count in 5s to 15 to find the missing factor, or can you use a multiplication fact you already know to help you?</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So, we made 3 bags, each with 5 biscuits. So the missing factor is…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99392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1.25E-6 4.44444E-6 L 0.06562 0.25555 " pathEditMode="relative" rAng="0" ptsTypes="AA">
                                      <p:cBhvr>
                                        <p:cTn id="8" dur="2000" fill="hold"/>
                                        <p:tgtEl>
                                          <p:spTgt spid="10"/>
                                        </p:tgtEl>
                                        <p:attrNameLst>
                                          <p:attrName>ppt_x</p:attrName>
                                          <p:attrName>ppt_y</p:attrName>
                                        </p:attrNameLst>
                                      </p:cBhvr>
                                      <p:rCtr x="3281" y="12778"/>
                                    </p:animMotion>
                                  </p:childTnLst>
                                </p:cTn>
                              </p:par>
                              <p:par>
                                <p:cTn id="9" presetID="42" presetClass="path" presetSubtype="0" accel="50000" decel="50000" fill="hold" nodeType="withEffect">
                                  <p:stCondLst>
                                    <p:cond delay="0"/>
                                  </p:stCondLst>
                                  <p:childTnLst>
                                    <p:animMotion origin="layout" path="M 1.04167E-6 4.44444E-6 L 0.01914 0.15972 " pathEditMode="relative" rAng="0" ptsTypes="AA">
                                      <p:cBhvr>
                                        <p:cTn id="10" dur="2000" fill="hold"/>
                                        <p:tgtEl>
                                          <p:spTgt spid="40"/>
                                        </p:tgtEl>
                                        <p:attrNameLst>
                                          <p:attrName>ppt_x</p:attrName>
                                          <p:attrName>ppt_y</p:attrName>
                                        </p:attrNameLst>
                                      </p:cBhvr>
                                      <p:rCtr x="951" y="7986"/>
                                    </p:animMotion>
                                  </p:childTnLst>
                                </p:cTn>
                              </p:par>
                              <p:par>
                                <p:cTn id="11" presetID="42" presetClass="path" presetSubtype="0" accel="50000" decel="50000" fill="hold" nodeType="withEffect">
                                  <p:stCondLst>
                                    <p:cond delay="0"/>
                                  </p:stCondLst>
                                  <p:childTnLst>
                                    <p:animMotion origin="layout" path="M 8.33333E-7 4.44444E-6 L -0.00365 0.21898 " pathEditMode="relative" rAng="0" ptsTypes="AA">
                                      <p:cBhvr>
                                        <p:cTn id="12" dur="2000" fill="hold"/>
                                        <p:tgtEl>
                                          <p:spTgt spid="41"/>
                                        </p:tgtEl>
                                        <p:attrNameLst>
                                          <p:attrName>ppt_x</p:attrName>
                                          <p:attrName>ppt_y</p:attrName>
                                        </p:attrNameLst>
                                      </p:cBhvr>
                                      <p:rCtr x="-182" y="10949"/>
                                    </p:animMotion>
                                  </p:childTnLst>
                                </p:cTn>
                              </p:par>
                              <p:par>
                                <p:cTn id="13" presetID="42" presetClass="path" presetSubtype="0" accel="50000" decel="50000" fill="hold" nodeType="withEffect">
                                  <p:stCondLst>
                                    <p:cond delay="0"/>
                                  </p:stCondLst>
                                  <p:childTnLst>
                                    <p:animMotion origin="layout" path="M 6.25E-7 4.44444E-6 L -0.02708 0.15879 " pathEditMode="relative" rAng="0" ptsTypes="AA">
                                      <p:cBhvr>
                                        <p:cTn id="14" dur="2000" fill="hold"/>
                                        <p:tgtEl>
                                          <p:spTgt spid="42"/>
                                        </p:tgtEl>
                                        <p:attrNameLst>
                                          <p:attrName>ppt_x</p:attrName>
                                          <p:attrName>ppt_y</p:attrName>
                                        </p:attrNameLst>
                                      </p:cBhvr>
                                      <p:rCtr x="-1354" y="7940"/>
                                    </p:animMotion>
                                  </p:childTnLst>
                                </p:cTn>
                              </p:par>
                              <p:par>
                                <p:cTn id="15" presetID="42" presetClass="path" presetSubtype="0" accel="50000" decel="50000" fill="hold" nodeType="withEffect">
                                  <p:stCondLst>
                                    <p:cond delay="0"/>
                                  </p:stCondLst>
                                  <p:childTnLst>
                                    <p:animMotion origin="layout" path="M 4.16667E-7 4.44444E-6 L -0.0681 0.24722 " pathEditMode="relative" rAng="0" ptsTypes="AA">
                                      <p:cBhvr>
                                        <p:cTn id="16" dur="2000" fill="hold"/>
                                        <p:tgtEl>
                                          <p:spTgt spid="43"/>
                                        </p:tgtEl>
                                        <p:attrNameLst>
                                          <p:attrName>ppt_x</p:attrName>
                                          <p:attrName>ppt_y</p:attrName>
                                        </p:attrNameLst>
                                      </p:cBhvr>
                                      <p:rCtr x="-3411" y="12361"/>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42" presetClass="path" presetSubtype="0" accel="50000" decel="50000" fill="hold" nodeType="withEffect">
                                  <p:stCondLst>
                                    <p:cond delay="0"/>
                                  </p:stCondLst>
                                  <p:childTnLst>
                                    <p:animMotion origin="layout" path="M -2.08333E-7 4.44444E-6 L -0.02708 0.15879 " pathEditMode="relative" rAng="0" ptsTypes="AA">
                                      <p:cBhvr>
                                        <p:cTn id="22" dur="2000" fill="hold"/>
                                        <p:tgtEl>
                                          <p:spTgt spid="47"/>
                                        </p:tgtEl>
                                        <p:attrNameLst>
                                          <p:attrName>ppt_x</p:attrName>
                                          <p:attrName>ppt_y</p:attrName>
                                        </p:attrNameLst>
                                      </p:cBhvr>
                                      <p:rCtr x="-1354" y="7940"/>
                                    </p:animMotion>
                                  </p:childTnLst>
                                </p:cTn>
                              </p:par>
                              <p:par>
                                <p:cTn id="23" presetID="42" presetClass="path" presetSubtype="0" accel="50000" decel="50000" fill="hold" nodeType="withEffect">
                                  <p:stCondLst>
                                    <p:cond delay="0"/>
                                  </p:stCondLst>
                                  <p:childTnLst>
                                    <p:animMotion origin="layout" path="M 5.55112E-17 4.44444E-6 L -0.00365 0.21898 " pathEditMode="relative" rAng="0" ptsTypes="AA">
                                      <p:cBhvr>
                                        <p:cTn id="24" dur="2000" fill="hold"/>
                                        <p:tgtEl>
                                          <p:spTgt spid="46"/>
                                        </p:tgtEl>
                                        <p:attrNameLst>
                                          <p:attrName>ppt_x</p:attrName>
                                          <p:attrName>ppt_y</p:attrName>
                                        </p:attrNameLst>
                                      </p:cBhvr>
                                      <p:rCtr x="-182" y="10949"/>
                                    </p:animMotion>
                                  </p:childTnLst>
                                </p:cTn>
                              </p:par>
                              <p:par>
                                <p:cTn id="25" presetID="42" presetClass="path" presetSubtype="0" accel="50000" decel="50000" fill="hold" nodeType="withEffect">
                                  <p:stCondLst>
                                    <p:cond delay="0"/>
                                  </p:stCondLst>
                                  <p:childTnLst>
                                    <p:animMotion origin="layout" path="M -4.16667E-7 4.44444E-6 L -0.0681 0.24722 " pathEditMode="relative" rAng="0" ptsTypes="AA">
                                      <p:cBhvr>
                                        <p:cTn id="26" dur="2000" fill="hold"/>
                                        <p:tgtEl>
                                          <p:spTgt spid="48"/>
                                        </p:tgtEl>
                                        <p:attrNameLst>
                                          <p:attrName>ppt_x</p:attrName>
                                          <p:attrName>ppt_y</p:attrName>
                                        </p:attrNameLst>
                                      </p:cBhvr>
                                      <p:rCtr x="-3411" y="12361"/>
                                    </p:animMotion>
                                  </p:childTnLst>
                                </p:cTn>
                              </p:par>
                              <p:par>
                                <p:cTn id="27" presetID="42" presetClass="path" presetSubtype="0" accel="50000" decel="50000" fill="hold" nodeType="withEffect">
                                  <p:stCondLst>
                                    <p:cond delay="0"/>
                                  </p:stCondLst>
                                  <p:childTnLst>
                                    <p:animMotion origin="layout" path="M 4.16667E-7 4.44444E-6 L 0.06562 0.25555 " pathEditMode="relative" rAng="0" ptsTypes="AA">
                                      <p:cBhvr>
                                        <p:cTn id="28" dur="2000" fill="hold"/>
                                        <p:tgtEl>
                                          <p:spTgt spid="44"/>
                                        </p:tgtEl>
                                        <p:attrNameLst>
                                          <p:attrName>ppt_x</p:attrName>
                                          <p:attrName>ppt_y</p:attrName>
                                        </p:attrNameLst>
                                      </p:cBhvr>
                                      <p:rCtr x="3281" y="12778"/>
                                    </p:animMotion>
                                  </p:childTnLst>
                                </p:cTn>
                              </p:par>
                              <p:par>
                                <p:cTn id="29" presetID="42" presetClass="path" presetSubtype="0" accel="50000" decel="50000" fill="hold" nodeType="withEffect">
                                  <p:stCondLst>
                                    <p:cond delay="0"/>
                                  </p:stCondLst>
                                  <p:childTnLst>
                                    <p:animMotion origin="layout" path="M 2.08333E-7 4.44444E-6 L 0.01914 0.15972 " pathEditMode="relative" rAng="0" ptsTypes="AA">
                                      <p:cBhvr>
                                        <p:cTn id="30" dur="2000" fill="hold"/>
                                        <p:tgtEl>
                                          <p:spTgt spid="45"/>
                                        </p:tgtEl>
                                        <p:attrNameLst>
                                          <p:attrName>ppt_x</p:attrName>
                                          <p:attrName>ppt_y</p:attrName>
                                        </p:attrNameLst>
                                      </p:cBhvr>
                                      <p:rCtr x="951" y="7986"/>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42" presetClass="path" presetSubtype="0" accel="50000" decel="50000" fill="hold" nodeType="withEffect">
                                  <p:stCondLst>
                                    <p:cond delay="0"/>
                                  </p:stCondLst>
                                  <p:childTnLst>
                                    <p:animMotion origin="layout" path="M -6.25E-7 4.44444E-6 L 0.01914 0.15972 " pathEditMode="relative" rAng="0" ptsTypes="AA">
                                      <p:cBhvr>
                                        <p:cTn id="36" dur="2000" fill="hold"/>
                                        <p:tgtEl>
                                          <p:spTgt spid="50"/>
                                        </p:tgtEl>
                                        <p:attrNameLst>
                                          <p:attrName>ppt_x</p:attrName>
                                          <p:attrName>ppt_y</p:attrName>
                                        </p:attrNameLst>
                                      </p:cBhvr>
                                      <p:rCtr x="951" y="7986"/>
                                    </p:animMotion>
                                  </p:childTnLst>
                                </p:cTn>
                              </p:par>
                              <p:par>
                                <p:cTn id="37" presetID="42" presetClass="path" presetSubtype="0" accel="50000" decel="50000" fill="hold" nodeType="withEffect">
                                  <p:stCondLst>
                                    <p:cond delay="0"/>
                                  </p:stCondLst>
                                  <p:childTnLst>
                                    <p:animMotion origin="layout" path="M -4.16667E-7 4.44444E-6 L 0.06563 0.25555 " pathEditMode="relative" rAng="0" ptsTypes="AA">
                                      <p:cBhvr>
                                        <p:cTn id="38" dur="2000" fill="hold"/>
                                        <p:tgtEl>
                                          <p:spTgt spid="49"/>
                                        </p:tgtEl>
                                        <p:attrNameLst>
                                          <p:attrName>ppt_x</p:attrName>
                                          <p:attrName>ppt_y</p:attrName>
                                        </p:attrNameLst>
                                      </p:cBhvr>
                                      <p:rCtr x="3281" y="12778"/>
                                    </p:animMotion>
                                  </p:childTnLst>
                                </p:cTn>
                              </p:par>
                              <p:par>
                                <p:cTn id="39" presetID="42" presetClass="path" presetSubtype="0" accel="50000" decel="50000" fill="hold" nodeType="withEffect">
                                  <p:stCondLst>
                                    <p:cond delay="0"/>
                                  </p:stCondLst>
                                  <p:childTnLst>
                                    <p:animMotion origin="layout" path="M -8.33333E-7 4.44444E-6 L -0.00364 0.21898 " pathEditMode="relative" rAng="0" ptsTypes="AA">
                                      <p:cBhvr>
                                        <p:cTn id="40" dur="2000" fill="hold"/>
                                        <p:tgtEl>
                                          <p:spTgt spid="51"/>
                                        </p:tgtEl>
                                        <p:attrNameLst>
                                          <p:attrName>ppt_x</p:attrName>
                                          <p:attrName>ppt_y</p:attrName>
                                        </p:attrNameLst>
                                      </p:cBhvr>
                                      <p:rCtr x="-182" y="10949"/>
                                    </p:animMotion>
                                  </p:childTnLst>
                                </p:cTn>
                              </p:par>
                              <p:par>
                                <p:cTn id="41" presetID="42" presetClass="path" presetSubtype="0" accel="50000" decel="50000" fill="hold" nodeType="withEffect">
                                  <p:stCondLst>
                                    <p:cond delay="0"/>
                                  </p:stCondLst>
                                  <p:childTnLst>
                                    <p:animMotion origin="layout" path="M -1.04167E-6 4.44444E-6 L -0.02708 0.15879 " pathEditMode="relative" rAng="0" ptsTypes="AA">
                                      <p:cBhvr>
                                        <p:cTn id="42" dur="2000" fill="hold"/>
                                        <p:tgtEl>
                                          <p:spTgt spid="52"/>
                                        </p:tgtEl>
                                        <p:attrNameLst>
                                          <p:attrName>ppt_x</p:attrName>
                                          <p:attrName>ppt_y</p:attrName>
                                        </p:attrNameLst>
                                      </p:cBhvr>
                                      <p:rCtr x="-1354" y="7940"/>
                                    </p:animMotion>
                                  </p:childTnLst>
                                </p:cTn>
                              </p:par>
                              <p:par>
                                <p:cTn id="43" presetID="42" presetClass="path" presetSubtype="0" accel="50000" decel="50000" fill="hold" nodeType="withEffect">
                                  <p:stCondLst>
                                    <p:cond delay="0"/>
                                  </p:stCondLst>
                                  <p:childTnLst>
                                    <p:animMotion origin="layout" path="M -1.25E-6 4.44444E-6 L -0.0681 0.24722 " pathEditMode="relative" rAng="0" ptsTypes="AA">
                                      <p:cBhvr>
                                        <p:cTn id="44" dur="2000" fill="hold"/>
                                        <p:tgtEl>
                                          <p:spTgt spid="53"/>
                                        </p:tgtEl>
                                        <p:attrNameLst>
                                          <p:attrName>ppt_x</p:attrName>
                                          <p:attrName>ppt_y</p:attrName>
                                        </p:attrNameLst>
                                      </p:cBhvr>
                                      <p:rCtr x="-3411" y="12361"/>
                                    </p:animMotion>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03BFF67C-4629-4B88-8878-316D8E295C2E}"/>
              </a:ext>
            </a:extLst>
          </p:cNvPr>
          <p:cNvPicPr>
            <a:picLocks noChangeAspect="1"/>
          </p:cNvPicPr>
          <p:nvPr/>
        </p:nvPicPr>
        <p:blipFill>
          <a:blip r:embed="rId4"/>
          <a:stretch>
            <a:fillRect/>
          </a:stretch>
        </p:blipFill>
        <p:spPr>
          <a:xfrm>
            <a:off x="3820629" y="2131161"/>
            <a:ext cx="1626852" cy="1327638"/>
          </a:xfrm>
          <a:prstGeom prst="rect">
            <a:avLst/>
          </a:prstGeom>
        </p:spPr>
      </p:pic>
      <p:pic>
        <p:nvPicPr>
          <p:cNvPr id="55" name="Picture 54">
            <a:extLst>
              <a:ext uri="{FF2B5EF4-FFF2-40B4-BE49-F238E27FC236}">
                <a16:creationId xmlns:a16="http://schemas.microsoft.com/office/drawing/2014/main" id="{B6B7B6F4-08D4-43D1-B713-00BB407FBF93}"/>
              </a:ext>
            </a:extLst>
          </p:cNvPr>
          <p:cNvPicPr>
            <a:picLocks noChangeAspect="1"/>
          </p:cNvPicPr>
          <p:nvPr/>
        </p:nvPicPr>
        <p:blipFill>
          <a:blip r:embed="rId4"/>
          <a:stretch>
            <a:fillRect/>
          </a:stretch>
        </p:blipFill>
        <p:spPr>
          <a:xfrm>
            <a:off x="6508318" y="2131161"/>
            <a:ext cx="1626852" cy="1327638"/>
          </a:xfrm>
          <a:prstGeom prst="rect">
            <a:avLst/>
          </a:prstGeom>
        </p:spPr>
      </p:pic>
      <p:sp>
        <p:nvSpPr>
          <p:cNvPr id="7" name="Title 6">
            <a:extLst>
              <a:ext uri="{FF2B5EF4-FFF2-40B4-BE49-F238E27FC236}">
                <a16:creationId xmlns:a16="http://schemas.microsoft.com/office/drawing/2014/main" id="{294B8834-F0B9-4018-BE64-1D46DCA1E9C8}"/>
              </a:ext>
            </a:extLst>
          </p:cNvPr>
          <p:cNvSpPr>
            <a:spLocks noGrp="1"/>
          </p:cNvSpPr>
          <p:nvPr>
            <p:ph type="title"/>
          </p:nvPr>
        </p:nvSpPr>
        <p:spPr/>
        <p:txBody>
          <a:bodyPr/>
          <a:lstStyle/>
          <a:p>
            <a:r>
              <a:rPr lang="en-GB" dirty="0"/>
              <a:t>2MD-2 Grouping problems: missing factors and division</a:t>
            </a:r>
          </a:p>
        </p:txBody>
      </p:sp>
      <p:pic>
        <p:nvPicPr>
          <p:cNvPr id="6" name="Picture 5">
            <a:extLst>
              <a:ext uri="{FF2B5EF4-FFF2-40B4-BE49-F238E27FC236}">
                <a16:creationId xmlns:a16="http://schemas.microsoft.com/office/drawing/2014/main" id="{6C26DBC9-1107-4D34-B701-B50C072FEB75}"/>
              </a:ext>
            </a:extLst>
          </p:cNvPr>
          <p:cNvPicPr>
            <a:picLocks noChangeAspect="1"/>
          </p:cNvPicPr>
          <p:nvPr/>
        </p:nvPicPr>
        <p:blipFill>
          <a:blip r:embed="rId4"/>
          <a:stretch>
            <a:fillRect/>
          </a:stretch>
        </p:blipFill>
        <p:spPr>
          <a:xfrm>
            <a:off x="1161638" y="2131161"/>
            <a:ext cx="1626852" cy="1327638"/>
          </a:xfrm>
          <a:prstGeom prst="rect">
            <a:avLst/>
          </a:prstGeom>
        </p:spPr>
      </p:pic>
      <p:pic>
        <p:nvPicPr>
          <p:cNvPr id="10" name="Picture 9" descr="A picture containing drawing, clock&#10;&#10;Description automatically generated">
            <a:extLst>
              <a:ext uri="{FF2B5EF4-FFF2-40B4-BE49-F238E27FC236}">
                <a16:creationId xmlns:a16="http://schemas.microsoft.com/office/drawing/2014/main" id="{F95E2565-1F89-4156-B71A-3701DFB0E9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854" y="1138416"/>
            <a:ext cx="437748" cy="437750"/>
          </a:xfrm>
          <a:prstGeom prst="rect">
            <a:avLst/>
          </a:prstGeom>
        </p:spPr>
      </p:pic>
      <p:pic>
        <p:nvPicPr>
          <p:cNvPr id="40" name="Picture 39" descr="A picture containing drawing, clock&#10;&#10;Description automatically generated">
            <a:extLst>
              <a:ext uri="{FF2B5EF4-FFF2-40B4-BE49-F238E27FC236}">
                <a16:creationId xmlns:a16="http://schemas.microsoft.com/office/drawing/2014/main" id="{3FF34BB3-0B4A-4CEC-BD7F-C5569BB244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1522" y="1138416"/>
            <a:ext cx="437748" cy="437750"/>
          </a:xfrm>
          <a:prstGeom prst="rect">
            <a:avLst/>
          </a:prstGeom>
        </p:spPr>
      </p:pic>
      <p:pic>
        <p:nvPicPr>
          <p:cNvPr id="41" name="Picture 40" descr="A picture containing drawing, clock&#10;&#10;Description automatically generated">
            <a:extLst>
              <a:ext uri="{FF2B5EF4-FFF2-40B4-BE49-F238E27FC236}">
                <a16:creationId xmlns:a16="http://schemas.microsoft.com/office/drawing/2014/main" id="{C2907653-9388-4962-B503-1BE094D69E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6190" y="1138416"/>
            <a:ext cx="437748" cy="437750"/>
          </a:xfrm>
          <a:prstGeom prst="rect">
            <a:avLst/>
          </a:prstGeom>
        </p:spPr>
      </p:pic>
      <p:pic>
        <p:nvPicPr>
          <p:cNvPr id="42" name="Picture 41" descr="A picture containing drawing, clock&#10;&#10;Description automatically generated">
            <a:extLst>
              <a:ext uri="{FF2B5EF4-FFF2-40B4-BE49-F238E27FC236}">
                <a16:creationId xmlns:a16="http://schemas.microsoft.com/office/drawing/2014/main" id="{A09BE767-349E-495D-9FEC-A7DC323220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0858" y="1138416"/>
            <a:ext cx="437748" cy="437750"/>
          </a:xfrm>
          <a:prstGeom prst="rect">
            <a:avLst/>
          </a:prstGeom>
        </p:spPr>
      </p:pic>
      <p:pic>
        <p:nvPicPr>
          <p:cNvPr id="43" name="Picture 42" descr="A picture containing drawing, clock&#10;&#10;Description automatically generated">
            <a:extLst>
              <a:ext uri="{FF2B5EF4-FFF2-40B4-BE49-F238E27FC236}">
                <a16:creationId xmlns:a16="http://schemas.microsoft.com/office/drawing/2014/main" id="{5343D26D-AF1B-47BF-9E36-C20F108762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5526" y="1138416"/>
            <a:ext cx="437748" cy="437750"/>
          </a:xfrm>
          <a:prstGeom prst="rect">
            <a:avLst/>
          </a:prstGeom>
        </p:spPr>
      </p:pic>
      <p:pic>
        <p:nvPicPr>
          <p:cNvPr id="44" name="Picture 43" descr="A picture containing drawing, clock&#10;&#10;Description automatically generated">
            <a:extLst>
              <a:ext uri="{FF2B5EF4-FFF2-40B4-BE49-F238E27FC236}">
                <a16:creationId xmlns:a16="http://schemas.microsoft.com/office/drawing/2014/main" id="{F4AA5AD5-521E-49CF-AC5D-A228A8EAE6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0194" y="1138416"/>
            <a:ext cx="437748" cy="437750"/>
          </a:xfrm>
          <a:prstGeom prst="rect">
            <a:avLst/>
          </a:prstGeom>
        </p:spPr>
      </p:pic>
      <p:pic>
        <p:nvPicPr>
          <p:cNvPr id="45" name="Picture 44" descr="A picture containing drawing, clock&#10;&#10;Description automatically generated">
            <a:extLst>
              <a:ext uri="{FF2B5EF4-FFF2-40B4-BE49-F238E27FC236}">
                <a16:creationId xmlns:a16="http://schemas.microsoft.com/office/drawing/2014/main" id="{01076E9E-4A94-4AC4-9F26-265B28C538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4862" y="1138416"/>
            <a:ext cx="437748" cy="437750"/>
          </a:xfrm>
          <a:prstGeom prst="rect">
            <a:avLst/>
          </a:prstGeom>
        </p:spPr>
      </p:pic>
      <p:pic>
        <p:nvPicPr>
          <p:cNvPr id="46" name="Picture 45" descr="A picture containing drawing, clock&#10;&#10;Description automatically generated">
            <a:extLst>
              <a:ext uri="{FF2B5EF4-FFF2-40B4-BE49-F238E27FC236}">
                <a16:creationId xmlns:a16="http://schemas.microsoft.com/office/drawing/2014/main" id="{75235D67-EDDA-4193-BFD7-F1D09C277E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9530" y="1138416"/>
            <a:ext cx="437748" cy="437750"/>
          </a:xfrm>
          <a:prstGeom prst="rect">
            <a:avLst/>
          </a:prstGeom>
        </p:spPr>
      </p:pic>
      <p:pic>
        <p:nvPicPr>
          <p:cNvPr id="47" name="Picture 46" descr="A picture containing drawing, clock&#10;&#10;Description automatically generated">
            <a:extLst>
              <a:ext uri="{FF2B5EF4-FFF2-40B4-BE49-F238E27FC236}">
                <a16:creationId xmlns:a16="http://schemas.microsoft.com/office/drawing/2014/main" id="{C0190A5B-FE4E-40DD-902C-CAEBAB3DE6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4198" y="1138416"/>
            <a:ext cx="437748" cy="437750"/>
          </a:xfrm>
          <a:prstGeom prst="rect">
            <a:avLst/>
          </a:prstGeom>
        </p:spPr>
      </p:pic>
      <p:pic>
        <p:nvPicPr>
          <p:cNvPr id="48" name="Picture 47" descr="A picture containing drawing, clock&#10;&#10;Description automatically generated">
            <a:extLst>
              <a:ext uri="{FF2B5EF4-FFF2-40B4-BE49-F238E27FC236}">
                <a16:creationId xmlns:a16="http://schemas.microsoft.com/office/drawing/2014/main" id="{41318997-CCD7-420A-89F6-80B51659D1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8866" y="1138416"/>
            <a:ext cx="437748" cy="437750"/>
          </a:xfrm>
          <a:prstGeom prst="rect">
            <a:avLst/>
          </a:prstGeom>
        </p:spPr>
      </p:pic>
      <p:pic>
        <p:nvPicPr>
          <p:cNvPr id="49" name="Picture 48" descr="A picture containing drawing, clock&#10;&#10;Description automatically generated">
            <a:extLst>
              <a:ext uri="{FF2B5EF4-FFF2-40B4-BE49-F238E27FC236}">
                <a16:creationId xmlns:a16="http://schemas.microsoft.com/office/drawing/2014/main" id="{66738792-C6B7-497A-851D-E1C9F67F33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3534" y="1138416"/>
            <a:ext cx="437748" cy="437750"/>
          </a:xfrm>
          <a:prstGeom prst="rect">
            <a:avLst/>
          </a:prstGeom>
        </p:spPr>
      </p:pic>
      <p:pic>
        <p:nvPicPr>
          <p:cNvPr id="50" name="Picture 49" descr="A picture containing drawing, clock&#10;&#10;Description automatically generated">
            <a:extLst>
              <a:ext uri="{FF2B5EF4-FFF2-40B4-BE49-F238E27FC236}">
                <a16:creationId xmlns:a16="http://schemas.microsoft.com/office/drawing/2014/main" id="{E0181212-1732-490B-9D3C-365BC1B4C3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8202" y="1138416"/>
            <a:ext cx="437748" cy="437750"/>
          </a:xfrm>
          <a:prstGeom prst="rect">
            <a:avLst/>
          </a:prstGeom>
        </p:spPr>
      </p:pic>
      <p:pic>
        <p:nvPicPr>
          <p:cNvPr id="51" name="Picture 50" descr="A picture containing drawing, clock&#10;&#10;Description automatically generated">
            <a:extLst>
              <a:ext uri="{FF2B5EF4-FFF2-40B4-BE49-F238E27FC236}">
                <a16:creationId xmlns:a16="http://schemas.microsoft.com/office/drawing/2014/main" id="{6F61A4E0-F95B-438F-9548-5669FEAFED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2870" y="1138416"/>
            <a:ext cx="437748" cy="437750"/>
          </a:xfrm>
          <a:prstGeom prst="rect">
            <a:avLst/>
          </a:prstGeom>
        </p:spPr>
      </p:pic>
      <p:pic>
        <p:nvPicPr>
          <p:cNvPr id="52" name="Picture 51" descr="A picture containing drawing, clock&#10;&#10;Description automatically generated">
            <a:extLst>
              <a:ext uri="{FF2B5EF4-FFF2-40B4-BE49-F238E27FC236}">
                <a16:creationId xmlns:a16="http://schemas.microsoft.com/office/drawing/2014/main" id="{31BFED01-0C2D-4C2F-B7EA-C0D1654DCA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7538" y="1138416"/>
            <a:ext cx="437748" cy="437750"/>
          </a:xfrm>
          <a:prstGeom prst="rect">
            <a:avLst/>
          </a:prstGeom>
        </p:spPr>
      </p:pic>
      <p:pic>
        <p:nvPicPr>
          <p:cNvPr id="53" name="Picture 52" descr="A picture containing drawing, clock&#10;&#10;Description automatically generated">
            <a:extLst>
              <a:ext uri="{FF2B5EF4-FFF2-40B4-BE49-F238E27FC236}">
                <a16:creationId xmlns:a16="http://schemas.microsoft.com/office/drawing/2014/main" id="{22E8FE56-7432-4AB6-89D5-1C0F588B8E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2205" y="1138416"/>
            <a:ext cx="437748" cy="437750"/>
          </a:xfrm>
          <a:prstGeom prst="rect">
            <a:avLst/>
          </a:prstGeom>
        </p:spPr>
      </p:pic>
      <p:sp>
        <p:nvSpPr>
          <p:cNvPr id="25" name="Rectangle 24">
            <a:extLst>
              <a:ext uri="{FF2B5EF4-FFF2-40B4-BE49-F238E27FC236}">
                <a16:creationId xmlns:a16="http://schemas.microsoft.com/office/drawing/2014/main" id="{3FF3D940-5504-49D8-AF1D-063C95CAFD2F}"/>
              </a:ext>
            </a:extLst>
          </p:cNvPr>
          <p:cNvSpPr/>
          <p:nvPr/>
        </p:nvSpPr>
        <p:spPr>
          <a:xfrm>
            <a:off x="10464722" y="2453907"/>
            <a:ext cx="576000" cy="57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TextBox 25">
            <a:extLst>
              <a:ext uri="{FF2B5EF4-FFF2-40B4-BE49-F238E27FC236}">
                <a16:creationId xmlns:a16="http://schemas.microsoft.com/office/drawing/2014/main" id="{AA3EC866-B0AC-43B5-9C82-98B85FC9803E}"/>
              </a:ext>
            </a:extLst>
          </p:cNvPr>
          <p:cNvSpPr txBox="1"/>
          <p:nvPr/>
        </p:nvSpPr>
        <p:spPr>
          <a:xfrm>
            <a:off x="8797852" y="2429744"/>
            <a:ext cx="1675459"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 ÷ 5 =</a:t>
            </a:r>
          </a:p>
        </p:txBody>
      </p:sp>
      <p:sp>
        <p:nvSpPr>
          <p:cNvPr id="27" name="TextBox 26">
            <a:extLst>
              <a:ext uri="{FF2B5EF4-FFF2-40B4-BE49-F238E27FC236}">
                <a16:creationId xmlns:a16="http://schemas.microsoft.com/office/drawing/2014/main" id="{A25F0AFE-AD51-4E33-BD0C-893B2BEFFBB8}"/>
              </a:ext>
            </a:extLst>
          </p:cNvPr>
          <p:cNvSpPr txBox="1"/>
          <p:nvPr/>
        </p:nvSpPr>
        <p:spPr>
          <a:xfrm>
            <a:off x="10532772" y="2429742"/>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
        <p:nvSpPr>
          <p:cNvPr id="2" name="Content Placeholder 2">
            <a:extLst>
              <a:ext uri="{FF2B5EF4-FFF2-40B4-BE49-F238E27FC236}">
                <a16:creationId xmlns:a16="http://schemas.microsoft.com/office/drawing/2014/main" id="{60B15CEF-DB36-4372-B92F-8164FA2DE692}"/>
              </a:ext>
            </a:extLst>
          </p:cNvPr>
          <p:cNvSpPr txBox="1">
            <a:spLocks/>
          </p:cNvSpPr>
          <p:nvPr/>
        </p:nvSpPr>
        <p:spPr>
          <a:xfrm>
            <a:off x="623888" y="3494063"/>
            <a:ext cx="11262632"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Let’s think about the </a:t>
            </a:r>
            <a:r>
              <a:rPr kumimoji="0" lang="en-GB" sz="1800" i="1" u="none" strike="noStrike" kern="1200" cap="none" spc="0" normalizeH="0" baseline="0" noProof="0" dirty="0">
                <a:ln>
                  <a:noFill/>
                </a:ln>
                <a:solidFill>
                  <a:srgbClr val="585858"/>
                </a:solidFill>
                <a:effectLst/>
                <a:uLnTx/>
                <a:uFillTx/>
                <a:latin typeface="Arial"/>
                <a:ea typeface="+mn-ea"/>
                <a:cs typeface="+mn-cs"/>
              </a:rPr>
              <a:t>same</a:t>
            </a:r>
            <a:r>
              <a:rPr kumimoji="0" lang="en-GB" sz="1800" b="0" i="0" u="none" strike="noStrike" kern="1200" cap="none" spc="0" normalizeH="0" baseline="0" noProof="0" dirty="0">
                <a:ln>
                  <a:noFill/>
                </a:ln>
                <a:solidFill>
                  <a:srgbClr val="585858"/>
                </a:solidFill>
                <a:effectLst/>
                <a:uLnTx/>
                <a:uFillTx/>
                <a:latin typeface="Arial"/>
                <a:ea typeface="+mn-ea"/>
                <a:cs typeface="+mn-cs"/>
              </a:rPr>
              <a:t> number story using division.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complete the sentence about the biscuits? </a:t>
            </a:r>
            <a:r>
              <a:rPr kumimoji="0" lang="en-GB" sz="1800" b="1" i="1" u="none" strike="noStrike" kern="1200" cap="none" spc="0" normalizeH="0" baseline="0" noProof="0" dirty="0">
                <a:ln>
                  <a:noFill/>
                </a:ln>
                <a:solidFill>
                  <a:srgbClr val="585858"/>
                </a:solidFill>
                <a:effectLst/>
                <a:uLnTx/>
                <a:uFillTx/>
                <a:latin typeface="Arial"/>
                <a:ea typeface="+mn-ea"/>
                <a:cs typeface="+mn-cs"/>
              </a:rPr>
              <a:t>___ </a:t>
            </a:r>
            <a:r>
              <a:rPr kumimoji="0" lang="en-GB" sz="1800" i="1" u="none" strike="noStrike" kern="1200" cap="none" spc="0" normalizeH="0" baseline="0" noProof="0" dirty="0">
                <a:ln>
                  <a:noFill/>
                </a:ln>
                <a:solidFill>
                  <a:srgbClr val="585858"/>
                </a:solidFill>
                <a:effectLst/>
                <a:uLnTx/>
                <a:uFillTx/>
                <a:latin typeface="Arial"/>
                <a:ea typeface="+mn-ea"/>
                <a:cs typeface="+mn-cs"/>
              </a:rPr>
              <a:t>divided into groups of </a:t>
            </a:r>
            <a:r>
              <a:rPr kumimoji="0" lang="en-GB" sz="1800" b="1" i="1" u="none" strike="noStrike" kern="1200" cap="none" spc="0" normalizeH="0" baseline="0" noProof="0" dirty="0">
                <a:ln>
                  <a:noFill/>
                </a:ln>
                <a:solidFill>
                  <a:srgbClr val="585858"/>
                </a:solidFill>
                <a:effectLst/>
                <a:uLnTx/>
                <a:uFillTx/>
                <a:latin typeface="Arial"/>
                <a:ea typeface="+mn-ea"/>
                <a:cs typeface="+mn-cs"/>
              </a:rPr>
              <a:t>___</a:t>
            </a: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read the division expression using these words? </a:t>
            </a:r>
            <a:r>
              <a:rPr kumimoji="0" lang="en-GB" sz="1800" b="1" i="1" u="none" strike="noStrike" kern="1200" cap="none" spc="0" normalizeH="0" baseline="0" noProof="0" dirty="0">
                <a:ln>
                  <a:noFill/>
                </a:ln>
                <a:solidFill>
                  <a:srgbClr val="585858"/>
                </a:solidFill>
                <a:effectLst/>
                <a:uLnTx/>
                <a:uFillTx/>
                <a:latin typeface="Arial"/>
                <a:ea typeface="+mn-ea"/>
                <a:cs typeface="+mn-cs"/>
              </a:rPr>
              <a:t>___ </a:t>
            </a:r>
            <a:r>
              <a:rPr kumimoji="0" lang="en-GB" sz="1800" i="1" u="none" strike="noStrike" kern="1200" cap="none" spc="0" normalizeH="0" baseline="0" noProof="0" dirty="0">
                <a:ln>
                  <a:noFill/>
                </a:ln>
                <a:solidFill>
                  <a:srgbClr val="585858"/>
                </a:solidFill>
                <a:effectLst/>
                <a:uLnTx/>
                <a:uFillTx/>
                <a:latin typeface="Arial"/>
                <a:ea typeface="+mn-ea"/>
                <a:cs typeface="+mn-cs"/>
              </a:rPr>
              <a:t>divided by </a:t>
            </a:r>
            <a:r>
              <a:rPr kumimoji="0" lang="en-GB" sz="1800" b="1" i="1" u="none" strike="noStrike" kern="1200" cap="none" spc="0" normalizeH="0" baseline="0" noProof="0" dirty="0">
                <a:ln>
                  <a:noFill/>
                </a:ln>
                <a:solidFill>
                  <a:srgbClr val="585858"/>
                </a:solidFill>
                <a:effectLst/>
                <a:uLnTx/>
                <a:uFillTx/>
                <a:latin typeface="Arial"/>
                <a:ea typeface="+mn-ea"/>
                <a:cs typeface="+mn-cs"/>
              </a:rPr>
              <a:t>___</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use skip counting or a multiplication fact to find the answer? What does each number represent?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3" name="TextBox 19">
            <a:extLst>
              <a:ext uri="{FF2B5EF4-FFF2-40B4-BE49-F238E27FC236}">
                <a16:creationId xmlns:a16="http://schemas.microsoft.com/office/drawing/2014/main" id="{B14C3533-1411-4141-936C-17631BDC3B99}"/>
              </a:ext>
            </a:extLst>
          </p:cNvPr>
          <p:cNvSpPr txBox="1"/>
          <p:nvPr/>
        </p:nvSpPr>
        <p:spPr>
          <a:xfrm>
            <a:off x="3378854" y="5506040"/>
            <a:ext cx="5743707" cy="1034129"/>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15 represents the number of biscuits.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5 represents the number of biscuits in </a:t>
            </a:r>
            <a:r>
              <a:rPr kumimoji="0" lang="en-GB" sz="1800" u="none" strike="noStrike" kern="1200" cap="none" spc="0" normalizeH="0" baseline="0" noProof="0" dirty="0">
                <a:ln>
                  <a:noFill/>
                </a:ln>
                <a:solidFill>
                  <a:srgbClr val="585858"/>
                </a:solidFill>
                <a:effectLst/>
                <a:uLnTx/>
                <a:uFillTx/>
                <a:latin typeface="Arial" panose="020B0604020202020204" pitchFamily="34" charset="0"/>
                <a:ea typeface="+mn-ea"/>
                <a:cs typeface="+mn-cs"/>
              </a:rPr>
              <a:t>each</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bag.</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3 represents the number </a:t>
            </a:r>
            <a:r>
              <a:rPr kumimoji="0" lang="en-GB" sz="1800" u="none" strike="noStrike" kern="1200" cap="none" spc="0" normalizeH="0" baseline="0" noProof="0" dirty="0">
                <a:ln>
                  <a:noFill/>
                </a:ln>
                <a:solidFill>
                  <a:srgbClr val="585858"/>
                </a:solidFill>
                <a:effectLst/>
                <a:uLnTx/>
                <a:uFillTx/>
                <a:latin typeface="Arial" panose="020B0604020202020204" pitchFamily="34" charset="0"/>
                <a:ea typeface="+mn-ea"/>
                <a:cs typeface="+mn-cs"/>
              </a:rPr>
              <a:t>of</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bags.</a:t>
            </a:r>
          </a:p>
        </p:txBody>
      </p:sp>
      <p:sp>
        <p:nvSpPr>
          <p:cNvPr id="28" name="TextBox 27">
            <a:extLst>
              <a:ext uri="{FF2B5EF4-FFF2-40B4-BE49-F238E27FC236}">
                <a16:creationId xmlns:a16="http://schemas.microsoft.com/office/drawing/2014/main" id="{9F6FED7A-C9DB-4BB4-84E2-99E61F0A6686}"/>
              </a:ext>
            </a:extLst>
          </p:cNvPr>
          <p:cNvSpPr txBox="1"/>
          <p:nvPr/>
        </p:nvSpPr>
        <p:spPr>
          <a:xfrm>
            <a:off x="6225324" y="3972833"/>
            <a:ext cx="441147"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9" name="TextBox 28">
            <a:extLst>
              <a:ext uri="{FF2B5EF4-FFF2-40B4-BE49-F238E27FC236}">
                <a16:creationId xmlns:a16="http://schemas.microsoft.com/office/drawing/2014/main" id="{CE2FCBC8-660B-403E-9045-E26922CB3024}"/>
              </a:ext>
            </a:extLst>
          </p:cNvPr>
          <p:cNvSpPr txBox="1"/>
          <p:nvPr/>
        </p:nvSpPr>
        <p:spPr>
          <a:xfrm>
            <a:off x="8962285" y="3972833"/>
            <a:ext cx="312906"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0" name="TextBox 29">
            <a:extLst>
              <a:ext uri="{FF2B5EF4-FFF2-40B4-BE49-F238E27FC236}">
                <a16:creationId xmlns:a16="http://schemas.microsoft.com/office/drawing/2014/main" id="{7494D340-8CB1-457E-957C-0D92D51FE5F5}"/>
              </a:ext>
            </a:extLst>
          </p:cNvPr>
          <p:cNvSpPr txBox="1"/>
          <p:nvPr/>
        </p:nvSpPr>
        <p:spPr>
          <a:xfrm>
            <a:off x="6776326" y="4448587"/>
            <a:ext cx="441147"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1" name="TextBox 30">
            <a:extLst>
              <a:ext uri="{FF2B5EF4-FFF2-40B4-BE49-F238E27FC236}">
                <a16:creationId xmlns:a16="http://schemas.microsoft.com/office/drawing/2014/main" id="{6F4708C1-9EC9-4590-BB81-F05B652D0C15}"/>
              </a:ext>
            </a:extLst>
          </p:cNvPr>
          <p:cNvSpPr txBox="1"/>
          <p:nvPr/>
        </p:nvSpPr>
        <p:spPr>
          <a:xfrm>
            <a:off x="8391079" y="4455052"/>
            <a:ext cx="312906"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248882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42" presetClass="path" presetSubtype="0" accel="50000" decel="50000" fill="hold" nodeType="withEffect">
                                  <p:stCondLst>
                                    <p:cond delay="0"/>
                                  </p:stCondLst>
                                  <p:childTnLst>
                                    <p:animMotion origin="layout" path="M 1.25E-6 1.48148E-6 L 0.06562 0.25555 " pathEditMode="relative" rAng="0" ptsTypes="AA">
                                      <p:cBhvr>
                                        <p:cTn id="24" dur="2000" fill="hold"/>
                                        <p:tgtEl>
                                          <p:spTgt spid="10"/>
                                        </p:tgtEl>
                                        <p:attrNameLst>
                                          <p:attrName>ppt_x</p:attrName>
                                          <p:attrName>ppt_y</p:attrName>
                                        </p:attrNameLst>
                                      </p:cBhvr>
                                      <p:rCtr x="3281" y="12778"/>
                                    </p:animMotion>
                                  </p:childTnLst>
                                </p:cTn>
                              </p:par>
                              <p:par>
                                <p:cTn id="25" presetID="42" presetClass="path" presetSubtype="0" accel="50000" decel="50000" fill="hold" nodeType="withEffect">
                                  <p:stCondLst>
                                    <p:cond delay="0"/>
                                  </p:stCondLst>
                                  <p:childTnLst>
                                    <p:animMotion origin="layout" path="M 1.04167E-6 1.48148E-6 L 0.01914 0.15972 " pathEditMode="relative" rAng="0" ptsTypes="AA">
                                      <p:cBhvr>
                                        <p:cTn id="26" dur="2000" fill="hold"/>
                                        <p:tgtEl>
                                          <p:spTgt spid="40"/>
                                        </p:tgtEl>
                                        <p:attrNameLst>
                                          <p:attrName>ppt_x</p:attrName>
                                          <p:attrName>ppt_y</p:attrName>
                                        </p:attrNameLst>
                                      </p:cBhvr>
                                      <p:rCtr x="951" y="7986"/>
                                    </p:animMotion>
                                  </p:childTnLst>
                                </p:cTn>
                              </p:par>
                              <p:par>
                                <p:cTn id="27" presetID="42" presetClass="path" presetSubtype="0" accel="50000" decel="50000" fill="hold" nodeType="withEffect">
                                  <p:stCondLst>
                                    <p:cond delay="0"/>
                                  </p:stCondLst>
                                  <p:childTnLst>
                                    <p:animMotion origin="layout" path="M 8.33333E-7 1.48148E-6 L -0.00365 0.21898 " pathEditMode="relative" rAng="0" ptsTypes="AA">
                                      <p:cBhvr>
                                        <p:cTn id="28" dur="2000" fill="hold"/>
                                        <p:tgtEl>
                                          <p:spTgt spid="41"/>
                                        </p:tgtEl>
                                        <p:attrNameLst>
                                          <p:attrName>ppt_x</p:attrName>
                                          <p:attrName>ppt_y</p:attrName>
                                        </p:attrNameLst>
                                      </p:cBhvr>
                                      <p:rCtr x="-182" y="10949"/>
                                    </p:animMotion>
                                  </p:childTnLst>
                                </p:cTn>
                              </p:par>
                              <p:par>
                                <p:cTn id="29" presetID="42" presetClass="path" presetSubtype="0" accel="50000" decel="50000" fill="hold" nodeType="withEffect">
                                  <p:stCondLst>
                                    <p:cond delay="0"/>
                                  </p:stCondLst>
                                  <p:childTnLst>
                                    <p:animMotion origin="layout" path="M 6.25E-7 1.48148E-6 L -0.02708 0.15879 " pathEditMode="relative" rAng="0" ptsTypes="AA">
                                      <p:cBhvr>
                                        <p:cTn id="30" dur="2000" fill="hold"/>
                                        <p:tgtEl>
                                          <p:spTgt spid="42"/>
                                        </p:tgtEl>
                                        <p:attrNameLst>
                                          <p:attrName>ppt_x</p:attrName>
                                          <p:attrName>ppt_y</p:attrName>
                                        </p:attrNameLst>
                                      </p:cBhvr>
                                      <p:rCtr x="-1354" y="7940"/>
                                    </p:animMotion>
                                  </p:childTnLst>
                                </p:cTn>
                              </p:par>
                              <p:par>
                                <p:cTn id="31" presetID="42" presetClass="path" presetSubtype="0" accel="50000" decel="50000" fill="hold" nodeType="withEffect">
                                  <p:stCondLst>
                                    <p:cond delay="0"/>
                                  </p:stCondLst>
                                  <p:childTnLst>
                                    <p:animMotion origin="layout" path="M 4.16667E-7 1.48148E-6 L -0.0681 0.24722 " pathEditMode="relative" rAng="0" ptsTypes="AA">
                                      <p:cBhvr>
                                        <p:cTn id="32" dur="2000" fill="hold"/>
                                        <p:tgtEl>
                                          <p:spTgt spid="43"/>
                                        </p:tgtEl>
                                        <p:attrNameLst>
                                          <p:attrName>ppt_x</p:attrName>
                                          <p:attrName>ppt_y</p:attrName>
                                        </p:attrNameLst>
                                      </p:cBhvr>
                                      <p:rCtr x="-3411" y="12361"/>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42" presetClass="path" presetSubtype="0" accel="50000" decel="50000" fill="hold" nodeType="withEffect">
                                  <p:stCondLst>
                                    <p:cond delay="0"/>
                                  </p:stCondLst>
                                  <p:childTnLst>
                                    <p:animMotion origin="layout" path="M -2.08333E-7 1.48148E-6 L -0.02708 0.15879 " pathEditMode="relative" rAng="0" ptsTypes="AA">
                                      <p:cBhvr>
                                        <p:cTn id="38" dur="2000" fill="hold"/>
                                        <p:tgtEl>
                                          <p:spTgt spid="47"/>
                                        </p:tgtEl>
                                        <p:attrNameLst>
                                          <p:attrName>ppt_x</p:attrName>
                                          <p:attrName>ppt_y</p:attrName>
                                        </p:attrNameLst>
                                      </p:cBhvr>
                                      <p:rCtr x="-1354" y="7940"/>
                                    </p:animMotion>
                                  </p:childTnLst>
                                </p:cTn>
                              </p:par>
                              <p:par>
                                <p:cTn id="39" presetID="42" presetClass="path" presetSubtype="0" accel="50000" decel="50000" fill="hold" nodeType="withEffect">
                                  <p:stCondLst>
                                    <p:cond delay="0"/>
                                  </p:stCondLst>
                                  <p:childTnLst>
                                    <p:animMotion origin="layout" path="M -4.16667E-7 1.48148E-6 L -0.0681 0.24722 " pathEditMode="relative" rAng="0" ptsTypes="AA">
                                      <p:cBhvr>
                                        <p:cTn id="40" dur="2000" fill="hold"/>
                                        <p:tgtEl>
                                          <p:spTgt spid="48"/>
                                        </p:tgtEl>
                                        <p:attrNameLst>
                                          <p:attrName>ppt_x</p:attrName>
                                          <p:attrName>ppt_y</p:attrName>
                                        </p:attrNameLst>
                                      </p:cBhvr>
                                      <p:rCtr x="-3411" y="12361"/>
                                    </p:animMotion>
                                  </p:childTnLst>
                                </p:cTn>
                              </p:par>
                              <p:par>
                                <p:cTn id="41" presetID="42" presetClass="path" presetSubtype="0" accel="50000" decel="50000" fill="hold" nodeType="withEffect">
                                  <p:stCondLst>
                                    <p:cond delay="0"/>
                                  </p:stCondLst>
                                  <p:childTnLst>
                                    <p:animMotion origin="layout" path="M 4.16667E-7 1.48148E-6 L 0.06562 0.25555 " pathEditMode="relative" rAng="0" ptsTypes="AA">
                                      <p:cBhvr>
                                        <p:cTn id="42" dur="2000" fill="hold"/>
                                        <p:tgtEl>
                                          <p:spTgt spid="44"/>
                                        </p:tgtEl>
                                        <p:attrNameLst>
                                          <p:attrName>ppt_x</p:attrName>
                                          <p:attrName>ppt_y</p:attrName>
                                        </p:attrNameLst>
                                      </p:cBhvr>
                                      <p:rCtr x="3281" y="12778"/>
                                    </p:animMotion>
                                  </p:childTnLst>
                                </p:cTn>
                              </p:par>
                              <p:par>
                                <p:cTn id="43" presetID="42" presetClass="path" presetSubtype="0" accel="50000" decel="50000" fill="hold" nodeType="withEffect">
                                  <p:stCondLst>
                                    <p:cond delay="0"/>
                                  </p:stCondLst>
                                  <p:childTnLst>
                                    <p:animMotion origin="layout" path="M 2.08333E-7 1.48148E-6 L 0.01914 0.15972 " pathEditMode="relative" rAng="0" ptsTypes="AA">
                                      <p:cBhvr>
                                        <p:cTn id="44" dur="2000" fill="hold"/>
                                        <p:tgtEl>
                                          <p:spTgt spid="45"/>
                                        </p:tgtEl>
                                        <p:attrNameLst>
                                          <p:attrName>ppt_x</p:attrName>
                                          <p:attrName>ppt_y</p:attrName>
                                        </p:attrNameLst>
                                      </p:cBhvr>
                                      <p:rCtr x="951" y="7986"/>
                                    </p:animMotion>
                                  </p:childTnLst>
                                </p:cTn>
                              </p:par>
                              <p:par>
                                <p:cTn id="45" presetID="42" presetClass="path" presetSubtype="0" accel="50000" decel="50000" fill="hold" nodeType="withEffect">
                                  <p:stCondLst>
                                    <p:cond delay="0"/>
                                  </p:stCondLst>
                                  <p:childTnLst>
                                    <p:animMotion origin="layout" path="M 5.55112E-17 1.48148E-6 L -0.00365 0.21898 " pathEditMode="relative" rAng="0" ptsTypes="AA">
                                      <p:cBhvr>
                                        <p:cTn id="46" dur="2000" fill="hold"/>
                                        <p:tgtEl>
                                          <p:spTgt spid="46"/>
                                        </p:tgtEl>
                                        <p:attrNameLst>
                                          <p:attrName>ppt_x</p:attrName>
                                          <p:attrName>ppt_y</p:attrName>
                                        </p:attrNameLst>
                                      </p:cBhvr>
                                      <p:rCtr x="-182" y="10949"/>
                                    </p:animMotion>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par>
                                <p:cTn id="51" presetID="42" presetClass="path" presetSubtype="0" accel="50000" decel="50000" fill="hold" nodeType="withEffect">
                                  <p:stCondLst>
                                    <p:cond delay="0"/>
                                  </p:stCondLst>
                                  <p:childTnLst>
                                    <p:animMotion origin="layout" path="M -6.25E-7 1.48148E-6 L 0.01914 0.15972 " pathEditMode="relative" rAng="0" ptsTypes="AA">
                                      <p:cBhvr>
                                        <p:cTn id="52" dur="2000" fill="hold"/>
                                        <p:tgtEl>
                                          <p:spTgt spid="50"/>
                                        </p:tgtEl>
                                        <p:attrNameLst>
                                          <p:attrName>ppt_x</p:attrName>
                                          <p:attrName>ppt_y</p:attrName>
                                        </p:attrNameLst>
                                      </p:cBhvr>
                                      <p:rCtr x="951" y="7986"/>
                                    </p:animMotion>
                                  </p:childTnLst>
                                </p:cTn>
                              </p:par>
                              <p:par>
                                <p:cTn id="53" presetID="42" presetClass="path" presetSubtype="0" accel="50000" decel="50000" fill="hold" nodeType="withEffect">
                                  <p:stCondLst>
                                    <p:cond delay="0"/>
                                  </p:stCondLst>
                                  <p:childTnLst>
                                    <p:animMotion origin="layout" path="M -4.16667E-7 1.48148E-6 L 0.06563 0.25555 " pathEditMode="relative" rAng="0" ptsTypes="AA">
                                      <p:cBhvr>
                                        <p:cTn id="54" dur="2000" fill="hold"/>
                                        <p:tgtEl>
                                          <p:spTgt spid="49"/>
                                        </p:tgtEl>
                                        <p:attrNameLst>
                                          <p:attrName>ppt_x</p:attrName>
                                          <p:attrName>ppt_y</p:attrName>
                                        </p:attrNameLst>
                                      </p:cBhvr>
                                      <p:rCtr x="3281" y="12778"/>
                                    </p:animMotion>
                                  </p:childTnLst>
                                </p:cTn>
                              </p:par>
                              <p:par>
                                <p:cTn id="55" presetID="42" presetClass="path" presetSubtype="0" accel="50000" decel="50000" fill="hold" nodeType="withEffect">
                                  <p:stCondLst>
                                    <p:cond delay="0"/>
                                  </p:stCondLst>
                                  <p:childTnLst>
                                    <p:animMotion origin="layout" path="M -8.33333E-7 1.48148E-6 L -0.00364 0.21898 " pathEditMode="relative" rAng="0" ptsTypes="AA">
                                      <p:cBhvr>
                                        <p:cTn id="56" dur="2000" fill="hold"/>
                                        <p:tgtEl>
                                          <p:spTgt spid="51"/>
                                        </p:tgtEl>
                                        <p:attrNameLst>
                                          <p:attrName>ppt_x</p:attrName>
                                          <p:attrName>ppt_y</p:attrName>
                                        </p:attrNameLst>
                                      </p:cBhvr>
                                      <p:rCtr x="-182" y="10949"/>
                                    </p:animMotion>
                                  </p:childTnLst>
                                </p:cTn>
                              </p:par>
                              <p:par>
                                <p:cTn id="57" presetID="42" presetClass="path" presetSubtype="0" accel="50000" decel="50000" fill="hold" nodeType="withEffect">
                                  <p:stCondLst>
                                    <p:cond delay="0"/>
                                  </p:stCondLst>
                                  <p:childTnLst>
                                    <p:animMotion origin="layout" path="M -1.04167E-6 1.48148E-6 L -0.02708 0.15879 " pathEditMode="relative" rAng="0" ptsTypes="AA">
                                      <p:cBhvr>
                                        <p:cTn id="58" dur="2000" fill="hold"/>
                                        <p:tgtEl>
                                          <p:spTgt spid="52"/>
                                        </p:tgtEl>
                                        <p:attrNameLst>
                                          <p:attrName>ppt_x</p:attrName>
                                          <p:attrName>ppt_y</p:attrName>
                                        </p:attrNameLst>
                                      </p:cBhvr>
                                      <p:rCtr x="-1354" y="7940"/>
                                    </p:animMotion>
                                  </p:childTnLst>
                                </p:cTn>
                              </p:par>
                              <p:par>
                                <p:cTn id="59" presetID="42" presetClass="path" presetSubtype="0" accel="50000" decel="50000" fill="hold" nodeType="withEffect">
                                  <p:stCondLst>
                                    <p:cond delay="0"/>
                                  </p:stCondLst>
                                  <p:childTnLst>
                                    <p:animMotion origin="layout" path="M -1.25E-6 1.48148E-6 L -0.0681 0.24722 " pathEditMode="relative" rAng="0" ptsTypes="AA">
                                      <p:cBhvr>
                                        <p:cTn id="60" dur="2000" fill="hold"/>
                                        <p:tgtEl>
                                          <p:spTgt spid="53"/>
                                        </p:tgtEl>
                                        <p:attrNameLst>
                                          <p:attrName>ppt_x</p:attrName>
                                          <p:attrName>ppt_y</p:attrName>
                                        </p:attrNameLst>
                                      </p:cBhvr>
                                      <p:rCtr x="-3411" y="12361"/>
                                    </p:animMotion>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2EDE935F-35DF-46FF-B489-3AE20DA3B6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212463" y="2120536"/>
            <a:ext cx="1279323" cy="1255472"/>
          </a:xfrm>
          <a:prstGeom prst="rect">
            <a:avLst/>
          </a:prstGeom>
        </p:spPr>
      </p:pic>
      <p:pic>
        <p:nvPicPr>
          <p:cNvPr id="12" name="Picture 11">
            <a:extLst>
              <a:ext uri="{FF2B5EF4-FFF2-40B4-BE49-F238E27FC236}">
                <a16:creationId xmlns:a16="http://schemas.microsoft.com/office/drawing/2014/main" id="{A45F2C0F-E3A9-4E03-B987-B3CC87C4B1A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802553" y="2121423"/>
            <a:ext cx="1490560" cy="1255472"/>
          </a:xfrm>
          <a:prstGeom prst="rect">
            <a:avLst/>
          </a:prstGeom>
        </p:spPr>
      </p:pic>
      <p:pic>
        <p:nvPicPr>
          <p:cNvPr id="36" name="Picture 35">
            <a:extLst>
              <a:ext uri="{FF2B5EF4-FFF2-40B4-BE49-F238E27FC236}">
                <a16:creationId xmlns:a16="http://schemas.microsoft.com/office/drawing/2014/main" id="{24C94743-006B-4916-AB56-6C246A626E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07152" y="2127886"/>
            <a:ext cx="1279323" cy="1255472"/>
          </a:xfrm>
          <a:prstGeom prst="rect">
            <a:avLst/>
          </a:prstGeom>
        </p:spPr>
      </p:pic>
      <p:pic>
        <p:nvPicPr>
          <p:cNvPr id="10" name="Picture 9">
            <a:extLst>
              <a:ext uri="{FF2B5EF4-FFF2-40B4-BE49-F238E27FC236}">
                <a16:creationId xmlns:a16="http://schemas.microsoft.com/office/drawing/2014/main" id="{6BE4158D-ABF3-4CD0-9F98-95CFAE8C64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01841" y="2120536"/>
            <a:ext cx="1279323" cy="1255472"/>
          </a:xfrm>
          <a:prstGeom prst="rect">
            <a:avLst/>
          </a:prstGeom>
        </p:spPr>
      </p:pic>
      <p:pic>
        <p:nvPicPr>
          <p:cNvPr id="38" name="Picture 37">
            <a:extLst>
              <a:ext uri="{FF2B5EF4-FFF2-40B4-BE49-F238E27FC236}">
                <a16:creationId xmlns:a16="http://schemas.microsoft.com/office/drawing/2014/main" id="{8649029C-4E3D-4817-9296-1E2F04C335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17774" y="2130510"/>
            <a:ext cx="1279323" cy="1255472"/>
          </a:xfrm>
          <a:prstGeom prst="rect">
            <a:avLst/>
          </a:prstGeom>
        </p:spPr>
      </p:pic>
      <p:pic>
        <p:nvPicPr>
          <p:cNvPr id="39" name="Picture 38">
            <a:extLst>
              <a:ext uri="{FF2B5EF4-FFF2-40B4-BE49-F238E27FC236}">
                <a16:creationId xmlns:a16="http://schemas.microsoft.com/office/drawing/2014/main" id="{15E0C465-F3E1-47DC-B004-92440A99DA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621696" y="2127886"/>
            <a:ext cx="1279323" cy="1255472"/>
          </a:xfrm>
          <a:prstGeom prst="rect">
            <a:avLst/>
          </a:prstGeom>
        </p:spPr>
      </p:pic>
      <p:pic>
        <p:nvPicPr>
          <p:cNvPr id="40" name="Picture 39">
            <a:extLst>
              <a:ext uri="{FF2B5EF4-FFF2-40B4-BE49-F238E27FC236}">
                <a16:creationId xmlns:a16="http://schemas.microsoft.com/office/drawing/2014/main" id="{4FA11C8C-0F80-4A77-82DD-EEE043D323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827007" y="2127886"/>
            <a:ext cx="1279323" cy="1255472"/>
          </a:xfrm>
          <a:prstGeom prst="rect">
            <a:avLst/>
          </a:prstGeom>
        </p:spPr>
      </p:pic>
      <p:pic>
        <p:nvPicPr>
          <p:cNvPr id="42" name="Picture 41">
            <a:extLst>
              <a:ext uri="{FF2B5EF4-FFF2-40B4-BE49-F238E27FC236}">
                <a16:creationId xmlns:a16="http://schemas.microsoft.com/office/drawing/2014/main" id="{05656B92-F872-487A-8B5E-3A4F17C29A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032316" y="2162993"/>
            <a:ext cx="1279323" cy="1255472"/>
          </a:xfrm>
          <a:prstGeom prst="rect">
            <a:avLst/>
          </a:prstGeom>
        </p:spPr>
      </p:pic>
      <p:pic>
        <p:nvPicPr>
          <p:cNvPr id="33" name="Picture 32">
            <a:extLst>
              <a:ext uri="{FF2B5EF4-FFF2-40B4-BE49-F238E27FC236}">
                <a16:creationId xmlns:a16="http://schemas.microsoft.com/office/drawing/2014/main" id="{312ED9D3-BC25-4FE1-9CE5-1FF08408DF2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81464" y="1527767"/>
            <a:ext cx="970154" cy="1023177"/>
          </a:xfrm>
          <a:prstGeom prst="rect">
            <a:avLst/>
          </a:prstGeom>
        </p:spPr>
      </p:pic>
      <p:sp>
        <p:nvSpPr>
          <p:cNvPr id="4" name="Title 3">
            <a:extLst>
              <a:ext uri="{FF2B5EF4-FFF2-40B4-BE49-F238E27FC236}">
                <a16:creationId xmlns:a16="http://schemas.microsoft.com/office/drawing/2014/main" id="{54611313-BDA6-44E7-90D0-829D0A6D132A}"/>
              </a:ext>
            </a:extLst>
          </p:cNvPr>
          <p:cNvSpPr>
            <a:spLocks noGrp="1"/>
          </p:cNvSpPr>
          <p:nvPr>
            <p:ph type="title"/>
          </p:nvPr>
        </p:nvSpPr>
        <p:spPr/>
        <p:txBody>
          <a:bodyPr/>
          <a:lstStyle/>
          <a:p>
            <a:r>
              <a:rPr lang="en-GB" dirty="0"/>
              <a:t>2MD-2 Grouping problems: missing factors and division</a:t>
            </a:r>
          </a:p>
        </p:txBody>
      </p:sp>
      <p:sp>
        <p:nvSpPr>
          <p:cNvPr id="35" name="Oval 34">
            <a:extLst>
              <a:ext uri="{FF2B5EF4-FFF2-40B4-BE49-F238E27FC236}">
                <a16:creationId xmlns:a16="http://schemas.microsoft.com/office/drawing/2014/main" id="{476C051D-AD3D-4FEC-8EA5-B182ECBDDAF8}"/>
              </a:ext>
            </a:extLst>
          </p:cNvPr>
          <p:cNvSpPr/>
          <p:nvPr/>
        </p:nvSpPr>
        <p:spPr bwMode="auto">
          <a:xfrm rot="20392605">
            <a:off x="988351" y="1113050"/>
            <a:ext cx="803832" cy="484300"/>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3" name="Oval 42">
            <a:extLst>
              <a:ext uri="{FF2B5EF4-FFF2-40B4-BE49-F238E27FC236}">
                <a16:creationId xmlns:a16="http://schemas.microsoft.com/office/drawing/2014/main" id="{3E24679E-6509-4CFD-A583-B37FA8DC92EB}"/>
              </a:ext>
            </a:extLst>
          </p:cNvPr>
          <p:cNvSpPr/>
          <p:nvPr/>
        </p:nvSpPr>
        <p:spPr bwMode="auto">
          <a:xfrm rot="3487734">
            <a:off x="1448278" y="1397639"/>
            <a:ext cx="724441" cy="484300"/>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4" name="Oval 43">
            <a:extLst>
              <a:ext uri="{FF2B5EF4-FFF2-40B4-BE49-F238E27FC236}">
                <a16:creationId xmlns:a16="http://schemas.microsoft.com/office/drawing/2014/main" id="{81C9BB36-D2DC-494C-B101-3212ECE1145F}"/>
              </a:ext>
            </a:extLst>
          </p:cNvPr>
          <p:cNvSpPr/>
          <p:nvPr/>
        </p:nvSpPr>
        <p:spPr bwMode="auto">
          <a:xfrm rot="2167134">
            <a:off x="1804496" y="1060479"/>
            <a:ext cx="702648" cy="484300"/>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 name="Oval 44">
            <a:extLst>
              <a:ext uri="{FF2B5EF4-FFF2-40B4-BE49-F238E27FC236}">
                <a16:creationId xmlns:a16="http://schemas.microsoft.com/office/drawing/2014/main" id="{4A48BDF6-B151-43D2-83AD-D4A166B49F46}"/>
              </a:ext>
            </a:extLst>
          </p:cNvPr>
          <p:cNvSpPr/>
          <p:nvPr/>
        </p:nvSpPr>
        <p:spPr bwMode="auto">
          <a:xfrm rot="5711800">
            <a:off x="2126632" y="1559348"/>
            <a:ext cx="707851" cy="451418"/>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7" name="Oval 46">
            <a:extLst>
              <a:ext uri="{FF2B5EF4-FFF2-40B4-BE49-F238E27FC236}">
                <a16:creationId xmlns:a16="http://schemas.microsoft.com/office/drawing/2014/main" id="{689BD83A-1826-437A-8397-AC762D7AD9C8}"/>
              </a:ext>
            </a:extLst>
          </p:cNvPr>
          <p:cNvSpPr/>
          <p:nvPr/>
        </p:nvSpPr>
        <p:spPr bwMode="auto">
          <a:xfrm rot="2685370">
            <a:off x="2509461" y="1110420"/>
            <a:ext cx="707851" cy="451418"/>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8" name="Oval 47">
            <a:extLst>
              <a:ext uri="{FF2B5EF4-FFF2-40B4-BE49-F238E27FC236}">
                <a16:creationId xmlns:a16="http://schemas.microsoft.com/office/drawing/2014/main" id="{9F122802-5CDF-4753-87B9-19A9AC8F21DA}"/>
              </a:ext>
            </a:extLst>
          </p:cNvPr>
          <p:cNvSpPr/>
          <p:nvPr/>
        </p:nvSpPr>
        <p:spPr bwMode="auto">
          <a:xfrm rot="8127919">
            <a:off x="2888949" y="1361526"/>
            <a:ext cx="707851" cy="451418"/>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6" name="Picture 15">
            <a:extLst>
              <a:ext uri="{FF2B5EF4-FFF2-40B4-BE49-F238E27FC236}">
                <a16:creationId xmlns:a16="http://schemas.microsoft.com/office/drawing/2014/main" id="{74246C00-3423-4832-A8BC-389638D65D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878" y="1317141"/>
            <a:ext cx="274334" cy="180810"/>
          </a:xfrm>
          <a:prstGeom prst="rect">
            <a:avLst/>
          </a:prstGeom>
        </p:spPr>
      </p:pic>
      <p:pic>
        <p:nvPicPr>
          <p:cNvPr id="17" name="Picture 16">
            <a:extLst>
              <a:ext uri="{FF2B5EF4-FFF2-40B4-BE49-F238E27FC236}">
                <a16:creationId xmlns:a16="http://schemas.microsoft.com/office/drawing/2014/main" id="{C2EB2639-76F8-4636-9418-9D46330A02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9351" y="1215932"/>
            <a:ext cx="274334" cy="180810"/>
          </a:xfrm>
          <a:prstGeom prst="rect">
            <a:avLst/>
          </a:prstGeom>
        </p:spPr>
      </p:pic>
      <p:pic>
        <p:nvPicPr>
          <p:cNvPr id="18" name="Picture 17">
            <a:extLst>
              <a:ext uri="{FF2B5EF4-FFF2-40B4-BE49-F238E27FC236}">
                <a16:creationId xmlns:a16="http://schemas.microsoft.com/office/drawing/2014/main" id="{C7ABB002-D411-4FDF-A940-BE3A0C006D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07077" y="1138466"/>
            <a:ext cx="274334" cy="180810"/>
          </a:xfrm>
          <a:prstGeom prst="rect">
            <a:avLst/>
          </a:prstGeom>
        </p:spPr>
      </p:pic>
      <p:pic>
        <p:nvPicPr>
          <p:cNvPr id="21" name="Picture 20">
            <a:extLst>
              <a:ext uri="{FF2B5EF4-FFF2-40B4-BE49-F238E27FC236}">
                <a16:creationId xmlns:a16="http://schemas.microsoft.com/office/drawing/2014/main" id="{CA4ED393-45A4-452B-925E-BE51BC920A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22592" y="1628490"/>
            <a:ext cx="274334" cy="180810"/>
          </a:xfrm>
          <a:prstGeom prst="rect">
            <a:avLst/>
          </a:prstGeom>
        </p:spPr>
      </p:pic>
      <p:pic>
        <p:nvPicPr>
          <p:cNvPr id="22" name="Picture 21">
            <a:extLst>
              <a:ext uri="{FF2B5EF4-FFF2-40B4-BE49-F238E27FC236}">
                <a16:creationId xmlns:a16="http://schemas.microsoft.com/office/drawing/2014/main" id="{2C50621D-3DFF-4B51-8F06-9AC8884028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560778">
            <a:off x="2359125" y="1558703"/>
            <a:ext cx="274334" cy="180810"/>
          </a:xfrm>
          <a:prstGeom prst="rect">
            <a:avLst/>
          </a:prstGeom>
        </p:spPr>
      </p:pic>
      <p:pic>
        <p:nvPicPr>
          <p:cNvPr id="23" name="Picture 22">
            <a:extLst>
              <a:ext uri="{FF2B5EF4-FFF2-40B4-BE49-F238E27FC236}">
                <a16:creationId xmlns:a16="http://schemas.microsoft.com/office/drawing/2014/main" id="{EA98BB20-3E13-45DD-8501-17AA40BCAE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800000">
            <a:off x="2317306" y="1802074"/>
            <a:ext cx="274334" cy="180810"/>
          </a:xfrm>
          <a:prstGeom prst="rect">
            <a:avLst/>
          </a:prstGeom>
        </p:spPr>
      </p:pic>
      <p:pic>
        <p:nvPicPr>
          <p:cNvPr id="24" name="Picture 23">
            <a:extLst>
              <a:ext uri="{FF2B5EF4-FFF2-40B4-BE49-F238E27FC236}">
                <a16:creationId xmlns:a16="http://schemas.microsoft.com/office/drawing/2014/main" id="{72CD04F5-CA2E-458A-974F-554E9809CF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800000">
            <a:off x="1734732" y="1710876"/>
            <a:ext cx="274334" cy="180810"/>
          </a:xfrm>
          <a:prstGeom prst="rect">
            <a:avLst/>
          </a:prstGeom>
        </p:spPr>
      </p:pic>
      <p:pic>
        <p:nvPicPr>
          <p:cNvPr id="25" name="Picture 24">
            <a:extLst>
              <a:ext uri="{FF2B5EF4-FFF2-40B4-BE49-F238E27FC236}">
                <a16:creationId xmlns:a16="http://schemas.microsoft.com/office/drawing/2014/main" id="{0E6BEA76-B006-4DBF-93D6-3286863D3F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800000">
            <a:off x="1659575" y="1422212"/>
            <a:ext cx="274334" cy="180810"/>
          </a:xfrm>
          <a:prstGeom prst="rect">
            <a:avLst/>
          </a:prstGeom>
        </p:spPr>
      </p:pic>
      <p:pic>
        <p:nvPicPr>
          <p:cNvPr id="26" name="Picture 25">
            <a:extLst>
              <a:ext uri="{FF2B5EF4-FFF2-40B4-BE49-F238E27FC236}">
                <a16:creationId xmlns:a16="http://schemas.microsoft.com/office/drawing/2014/main" id="{E891408B-E141-483C-BC60-55CE7400DD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800000">
            <a:off x="1990287" y="1087716"/>
            <a:ext cx="274334" cy="180810"/>
          </a:xfrm>
          <a:prstGeom prst="rect">
            <a:avLst/>
          </a:prstGeom>
        </p:spPr>
      </p:pic>
      <p:pic>
        <p:nvPicPr>
          <p:cNvPr id="27" name="Picture 26">
            <a:extLst>
              <a:ext uri="{FF2B5EF4-FFF2-40B4-BE49-F238E27FC236}">
                <a16:creationId xmlns:a16="http://schemas.microsoft.com/office/drawing/2014/main" id="{E08798F7-370F-4602-A06B-B2EE145ABF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800000">
            <a:off x="2828050" y="1373612"/>
            <a:ext cx="274334" cy="180810"/>
          </a:xfrm>
          <a:prstGeom prst="rect">
            <a:avLst/>
          </a:prstGeom>
        </p:spPr>
      </p:pic>
      <p:pic>
        <p:nvPicPr>
          <p:cNvPr id="28" name="Picture 27">
            <a:extLst>
              <a:ext uri="{FF2B5EF4-FFF2-40B4-BE49-F238E27FC236}">
                <a16:creationId xmlns:a16="http://schemas.microsoft.com/office/drawing/2014/main" id="{FEBDD5CC-29CD-4B39-9BA3-459A370F12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7754816">
            <a:off x="3042004" y="1624775"/>
            <a:ext cx="274334" cy="180810"/>
          </a:xfrm>
          <a:prstGeom prst="rect">
            <a:avLst/>
          </a:prstGeom>
        </p:spPr>
      </p:pic>
      <p:pic>
        <p:nvPicPr>
          <p:cNvPr id="29" name="Picture 28">
            <a:extLst>
              <a:ext uri="{FF2B5EF4-FFF2-40B4-BE49-F238E27FC236}">
                <a16:creationId xmlns:a16="http://schemas.microsoft.com/office/drawing/2014/main" id="{30401616-F5C8-4312-9D83-790D8439B8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22877">
            <a:off x="3218731" y="1334858"/>
            <a:ext cx="274334" cy="180810"/>
          </a:xfrm>
          <a:prstGeom prst="rect">
            <a:avLst/>
          </a:prstGeom>
        </p:spPr>
      </p:pic>
      <p:pic>
        <p:nvPicPr>
          <p:cNvPr id="30" name="Picture 29">
            <a:extLst>
              <a:ext uri="{FF2B5EF4-FFF2-40B4-BE49-F238E27FC236}">
                <a16:creationId xmlns:a16="http://schemas.microsoft.com/office/drawing/2014/main" id="{FE9024D5-ACCF-4F23-A14E-9AD2C8714D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926434">
            <a:off x="997116" y="1738016"/>
            <a:ext cx="274334" cy="180810"/>
          </a:xfrm>
          <a:prstGeom prst="rect">
            <a:avLst/>
          </a:prstGeom>
        </p:spPr>
      </p:pic>
      <p:pic>
        <p:nvPicPr>
          <p:cNvPr id="31" name="Picture 30">
            <a:extLst>
              <a:ext uri="{FF2B5EF4-FFF2-40B4-BE49-F238E27FC236}">
                <a16:creationId xmlns:a16="http://schemas.microsoft.com/office/drawing/2014/main" id="{616316FD-5542-4193-9E3C-B5C2CC291D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7918729">
            <a:off x="2095092" y="1333040"/>
            <a:ext cx="274334" cy="180810"/>
          </a:xfrm>
          <a:prstGeom prst="rect">
            <a:avLst/>
          </a:prstGeom>
        </p:spPr>
      </p:pic>
      <p:sp>
        <p:nvSpPr>
          <p:cNvPr id="53" name="Rectangle 52">
            <a:extLst>
              <a:ext uri="{FF2B5EF4-FFF2-40B4-BE49-F238E27FC236}">
                <a16:creationId xmlns:a16="http://schemas.microsoft.com/office/drawing/2014/main" id="{1A1F870E-B4C1-409D-9A8C-83CC6E56B40E}"/>
              </a:ext>
            </a:extLst>
          </p:cNvPr>
          <p:cNvSpPr/>
          <p:nvPr/>
        </p:nvSpPr>
        <p:spPr>
          <a:xfrm>
            <a:off x="9407203" y="2437481"/>
            <a:ext cx="576000" cy="57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 name="TextBox 53">
            <a:extLst>
              <a:ext uri="{FF2B5EF4-FFF2-40B4-BE49-F238E27FC236}">
                <a16:creationId xmlns:a16="http://schemas.microsoft.com/office/drawing/2014/main" id="{89CDA350-473B-4089-A938-02D86428A81E}"/>
              </a:ext>
            </a:extLst>
          </p:cNvPr>
          <p:cNvSpPr txBox="1"/>
          <p:nvPr/>
        </p:nvSpPr>
        <p:spPr>
          <a:xfrm>
            <a:off x="9956973" y="2413319"/>
            <a:ext cx="1689886"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2 = 14</a:t>
            </a:r>
          </a:p>
        </p:txBody>
      </p:sp>
      <p:sp>
        <p:nvSpPr>
          <p:cNvPr id="55" name="TextBox 54">
            <a:extLst>
              <a:ext uri="{FF2B5EF4-FFF2-40B4-BE49-F238E27FC236}">
                <a16:creationId xmlns:a16="http://schemas.microsoft.com/office/drawing/2014/main" id="{80A6B228-02B1-4F5B-98FD-B6279A6622DA}"/>
              </a:ext>
            </a:extLst>
          </p:cNvPr>
          <p:cNvSpPr txBox="1"/>
          <p:nvPr/>
        </p:nvSpPr>
        <p:spPr>
          <a:xfrm>
            <a:off x="9504053" y="2413317"/>
            <a:ext cx="412292"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
        <p:nvSpPr>
          <p:cNvPr id="5" name="Content Placeholder 2">
            <a:extLst>
              <a:ext uri="{FF2B5EF4-FFF2-40B4-BE49-F238E27FC236}">
                <a16:creationId xmlns:a16="http://schemas.microsoft.com/office/drawing/2014/main" id="{A7BFFB57-6B12-4DA7-8FBB-A0657098E741}"/>
              </a:ext>
            </a:extLst>
          </p:cNvPr>
          <p:cNvSpPr txBox="1">
            <a:spLocks/>
          </p:cNvSpPr>
          <p:nvPr/>
        </p:nvSpPr>
        <p:spPr>
          <a:xfrm>
            <a:off x="801841" y="3537324"/>
            <a:ext cx="9114504"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many flower pots do you think I will need if I plant 2 seeds in each pot? Will I need some more?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In the missing number calculation, what do the 2 and the 14 represent? What does the </a:t>
            </a:r>
            <a:r>
              <a:rPr kumimoji="0" lang="en-GB" sz="1800" b="0" i="1" u="none" strike="noStrike" kern="1200" cap="none" spc="0" normalizeH="0" baseline="0" noProof="0" dirty="0">
                <a:ln>
                  <a:noFill/>
                </a:ln>
                <a:solidFill>
                  <a:srgbClr val="585858"/>
                </a:solidFill>
                <a:effectLst/>
                <a:uLnTx/>
                <a:uFillTx/>
                <a:latin typeface="Arial"/>
                <a:ea typeface="+mn-ea"/>
                <a:cs typeface="+mn-cs"/>
              </a:rPr>
              <a:t>missing factor</a:t>
            </a:r>
            <a:r>
              <a:rPr kumimoji="0" lang="en-GB" sz="1800" b="0" i="0" u="none" strike="noStrike" kern="1200" cap="none" spc="0" normalizeH="0" baseline="0" noProof="0" dirty="0">
                <a:ln>
                  <a:noFill/>
                </a:ln>
                <a:solidFill>
                  <a:srgbClr val="585858"/>
                </a:solidFill>
                <a:effectLst/>
                <a:uLnTx/>
                <a:uFillTx/>
                <a:latin typeface="Arial"/>
                <a:ea typeface="+mn-ea"/>
                <a:cs typeface="+mn-cs"/>
              </a:rPr>
              <a:t> represent?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use skip counting in 2s or your multiplication facts to find the missing factor?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So, I will need _____ pots if I have 14 seeds altogether and I put 2 in each pot.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41" name="TextBox 40">
            <a:extLst>
              <a:ext uri="{FF2B5EF4-FFF2-40B4-BE49-F238E27FC236}">
                <a16:creationId xmlns:a16="http://schemas.microsoft.com/office/drawing/2014/main" id="{97720192-117D-480E-87FF-C9F80EAC90B7}"/>
              </a:ext>
            </a:extLst>
          </p:cNvPr>
          <p:cNvSpPr txBox="1"/>
          <p:nvPr/>
        </p:nvSpPr>
        <p:spPr>
          <a:xfrm>
            <a:off x="2760167" y="5530719"/>
            <a:ext cx="35618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380442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25E-6 3.33333E-6 L 0.00417 0.08842 " pathEditMode="relative" rAng="0" ptsTypes="AA">
                                      <p:cBhvr>
                                        <p:cTn id="6" dur="2000" fill="hold"/>
                                        <p:tgtEl>
                                          <p:spTgt spid="30"/>
                                        </p:tgtEl>
                                        <p:attrNameLst>
                                          <p:attrName>ppt_x</p:attrName>
                                          <p:attrName>ppt_y</p:attrName>
                                        </p:attrNameLst>
                                      </p:cBhvr>
                                      <p:rCtr x="208" y="4421"/>
                                    </p:animMotion>
                                  </p:childTnLst>
                                </p:cTn>
                              </p:par>
                              <p:par>
                                <p:cTn id="7" presetID="42" presetClass="path" presetSubtype="0" accel="50000" decel="50000" fill="hold" nodeType="withEffect">
                                  <p:stCondLst>
                                    <p:cond delay="0"/>
                                  </p:stCondLst>
                                  <p:childTnLst>
                                    <p:animMotion origin="layout" path="M -1.45833E-6 -4.44444E-6 L 0.0043 0.09908 " pathEditMode="relative" rAng="0" ptsTypes="AA">
                                      <p:cBhvr>
                                        <p:cTn id="8" dur="2000" fill="hold"/>
                                        <p:tgtEl>
                                          <p:spTgt spid="21"/>
                                        </p:tgtEl>
                                        <p:attrNameLst>
                                          <p:attrName>ppt_x</p:attrName>
                                          <p:attrName>ppt_y</p:attrName>
                                        </p:attrNameLst>
                                      </p:cBhvr>
                                      <p:rCtr x="208" y="4954"/>
                                    </p:animMotion>
                                  </p:childTnLst>
                                </p:cTn>
                              </p:par>
                              <p:par>
                                <p:cTn id="9" presetID="10" presetClass="exit" presetSubtype="0" fill="hold" nodeType="withEffect">
                                  <p:stCondLst>
                                    <p:cond delay="0"/>
                                  </p:stCondLst>
                                  <p:childTnLst>
                                    <p:animEffect transition="out" filter="fade">
                                      <p:cBhvr>
                                        <p:cTn id="10" dur="500"/>
                                        <p:tgtEl>
                                          <p:spTgt spid="33"/>
                                        </p:tgtEl>
                                      </p:cBhvr>
                                    </p:animEffect>
                                    <p:set>
                                      <p:cBhvr>
                                        <p:cTn id="11" dur="1" fill="hold">
                                          <p:stCondLst>
                                            <p:cond delay="499"/>
                                          </p:stCondLst>
                                        </p:cTn>
                                        <p:tgtEl>
                                          <p:spTgt spid="3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par>
                          <p:cTn id="17" fill="hold">
                            <p:stCondLst>
                              <p:cond delay="500"/>
                            </p:stCondLst>
                            <p:childTnLst>
                              <p:par>
                                <p:cTn id="18" presetID="42" presetClass="path" presetSubtype="0" accel="50000" decel="50000" fill="hold" nodeType="afterEffect">
                                  <p:stCondLst>
                                    <p:cond delay="250"/>
                                  </p:stCondLst>
                                  <p:childTnLst>
                                    <p:animMotion origin="layout" path="M 3.54167E-6 -4.07407E-6 L 0.09817 0.14769 " pathEditMode="relative" rAng="0" ptsTypes="AA">
                                      <p:cBhvr>
                                        <p:cTn id="19" dur="2000" fill="hold"/>
                                        <p:tgtEl>
                                          <p:spTgt spid="16"/>
                                        </p:tgtEl>
                                        <p:attrNameLst>
                                          <p:attrName>ppt_x</p:attrName>
                                          <p:attrName>ppt_y</p:attrName>
                                        </p:attrNameLst>
                                      </p:cBhvr>
                                      <p:rCtr x="4909" y="7384"/>
                                    </p:animMotion>
                                  </p:childTnLst>
                                </p:cTn>
                              </p:par>
                              <p:par>
                                <p:cTn id="20" presetID="42" presetClass="path" presetSubtype="0" accel="50000" decel="50000" fill="hold" nodeType="withEffect">
                                  <p:stCondLst>
                                    <p:cond delay="250"/>
                                  </p:stCondLst>
                                  <p:childTnLst>
                                    <p:animMotion origin="layout" path="M -2.08333E-6 7.40741E-7 L 0.0944 0.1625 " pathEditMode="relative" rAng="0" ptsTypes="AA">
                                      <p:cBhvr>
                                        <p:cTn id="21" dur="2000" fill="hold"/>
                                        <p:tgtEl>
                                          <p:spTgt spid="17"/>
                                        </p:tgtEl>
                                        <p:attrNameLst>
                                          <p:attrName>ppt_x</p:attrName>
                                          <p:attrName>ppt_y</p:attrName>
                                        </p:attrNameLst>
                                      </p:cBhvr>
                                      <p:rCtr x="4714" y="8125"/>
                                    </p:animMotion>
                                  </p:childTnLst>
                                </p:cTn>
                              </p:par>
                              <p:par>
                                <p:cTn id="22" presetID="10" presetClass="exit" presetSubtype="0" fill="hold" grpId="1" nodeType="withEffect">
                                  <p:stCondLst>
                                    <p:cond delay="250"/>
                                  </p:stCondLst>
                                  <p:childTnLst>
                                    <p:animEffect transition="out" filter="fade">
                                      <p:cBhvr>
                                        <p:cTn id="23" dur="500"/>
                                        <p:tgtEl>
                                          <p:spTgt spid="35"/>
                                        </p:tgtEl>
                                      </p:cBhvr>
                                    </p:animEffect>
                                    <p:set>
                                      <p:cBhvr>
                                        <p:cTn id="24" dur="1" fill="hold">
                                          <p:stCondLst>
                                            <p:cond delay="499"/>
                                          </p:stCondLst>
                                        </p:cTn>
                                        <p:tgtEl>
                                          <p:spTgt spid="3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childTnLst>
                          </p:cTn>
                        </p:par>
                        <p:par>
                          <p:cTn id="30" fill="hold">
                            <p:stCondLst>
                              <p:cond delay="500"/>
                            </p:stCondLst>
                            <p:childTnLst>
                              <p:par>
                                <p:cTn id="31" presetID="42" presetClass="path" presetSubtype="0" accel="50000" decel="50000" fill="hold" nodeType="afterEffect">
                                  <p:stCondLst>
                                    <p:cond delay="200"/>
                                  </p:stCondLst>
                                  <p:childTnLst>
                                    <p:animMotion origin="layout" path="M 4.375E-6 -1.48148E-6 L 0.17265 0.09236 " pathEditMode="relative" rAng="0" ptsTypes="AA">
                                      <p:cBhvr>
                                        <p:cTn id="32" dur="2000" fill="hold"/>
                                        <p:tgtEl>
                                          <p:spTgt spid="24"/>
                                        </p:tgtEl>
                                        <p:attrNameLst>
                                          <p:attrName>ppt_x</p:attrName>
                                          <p:attrName>ppt_y</p:attrName>
                                        </p:attrNameLst>
                                      </p:cBhvr>
                                      <p:rCtr x="8633" y="4606"/>
                                    </p:animMotion>
                                  </p:childTnLst>
                                </p:cTn>
                              </p:par>
                              <p:par>
                                <p:cTn id="33" presetID="42" presetClass="path" presetSubtype="0" accel="50000" decel="50000" fill="hold" nodeType="withEffect">
                                  <p:stCondLst>
                                    <p:cond delay="200"/>
                                  </p:stCondLst>
                                  <p:childTnLst>
                                    <p:animMotion origin="layout" path="M 4.375E-6 -1.85185E-6 L 0.14934 0.13681 " pathEditMode="relative" rAng="0" ptsTypes="AA">
                                      <p:cBhvr>
                                        <p:cTn id="34" dur="2000" fill="hold"/>
                                        <p:tgtEl>
                                          <p:spTgt spid="25"/>
                                        </p:tgtEl>
                                        <p:attrNameLst>
                                          <p:attrName>ppt_x</p:attrName>
                                          <p:attrName>ppt_y</p:attrName>
                                        </p:attrNameLst>
                                      </p:cBhvr>
                                      <p:rCtr x="7461" y="6829"/>
                                    </p:animMotion>
                                  </p:childTnLst>
                                </p:cTn>
                              </p:par>
                              <p:par>
                                <p:cTn id="35" presetID="10" presetClass="exit" presetSubtype="0" fill="hold" grpId="1" nodeType="withEffect">
                                  <p:stCondLst>
                                    <p:cond delay="250"/>
                                  </p:stCondLst>
                                  <p:childTnLst>
                                    <p:animEffect transition="out" filter="fade">
                                      <p:cBhvr>
                                        <p:cTn id="36" dur="500"/>
                                        <p:tgtEl>
                                          <p:spTgt spid="43"/>
                                        </p:tgtEl>
                                      </p:cBhvr>
                                    </p:animEffect>
                                    <p:set>
                                      <p:cBhvr>
                                        <p:cTn id="37" dur="1" fill="hold">
                                          <p:stCondLst>
                                            <p:cond delay="499"/>
                                          </p:stCondLst>
                                        </p:cTn>
                                        <p:tgtEl>
                                          <p:spTgt spid="4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cTn>
                              </p:par>
                              <p:par>
                                <p:cTn id="43" presetID="10" presetClass="entr" presetSubtype="0"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childTnLst>
                          </p:cTn>
                        </p:par>
                        <p:par>
                          <p:cTn id="46" fill="hold">
                            <p:stCondLst>
                              <p:cond delay="500"/>
                            </p:stCondLst>
                            <p:childTnLst>
                              <p:par>
                                <p:cTn id="47" presetID="42" presetClass="path" presetSubtype="0" accel="50000" decel="50000" fill="hold" nodeType="afterEffect">
                                  <p:stCondLst>
                                    <p:cond delay="200"/>
                                  </p:stCondLst>
                                  <p:childTnLst>
                                    <p:animMotion origin="layout" path="M 8.33333E-7 7.40741E-7 L 0.21836 0.1831 " pathEditMode="relative" rAng="0" ptsTypes="AA">
                                      <p:cBhvr>
                                        <p:cTn id="48" dur="2000" fill="hold"/>
                                        <p:tgtEl>
                                          <p:spTgt spid="26"/>
                                        </p:tgtEl>
                                        <p:attrNameLst>
                                          <p:attrName>ppt_x</p:attrName>
                                          <p:attrName>ppt_y</p:attrName>
                                        </p:attrNameLst>
                                      </p:cBhvr>
                                      <p:rCtr x="10911" y="9144"/>
                                    </p:animMotion>
                                  </p:childTnLst>
                                </p:cTn>
                              </p:par>
                              <p:par>
                                <p:cTn id="49" presetID="42" presetClass="path" presetSubtype="0" accel="50000" decel="50000" fill="hold" nodeType="withEffect">
                                  <p:stCondLst>
                                    <p:cond delay="250"/>
                                  </p:stCondLst>
                                  <p:childTnLst>
                                    <p:animMotion origin="layout" path="M -2.91667E-6 1.11111E-6 L 0.23659 0.14838 " pathEditMode="relative" rAng="0" ptsTypes="AA">
                                      <p:cBhvr>
                                        <p:cTn id="50" dur="2000" fill="hold"/>
                                        <p:tgtEl>
                                          <p:spTgt spid="31"/>
                                        </p:tgtEl>
                                        <p:attrNameLst>
                                          <p:attrName>ppt_x</p:attrName>
                                          <p:attrName>ppt_y</p:attrName>
                                        </p:attrNameLst>
                                      </p:cBhvr>
                                      <p:rCtr x="11823" y="7407"/>
                                    </p:animMotion>
                                  </p:childTnLst>
                                </p:cTn>
                              </p:par>
                              <p:par>
                                <p:cTn id="51" presetID="10" presetClass="exit" presetSubtype="0" fill="hold" grpId="1" nodeType="withEffect">
                                  <p:stCondLst>
                                    <p:cond delay="250"/>
                                  </p:stCondLst>
                                  <p:childTnLst>
                                    <p:animEffect transition="out" filter="fade">
                                      <p:cBhvr>
                                        <p:cTn id="52" dur="500"/>
                                        <p:tgtEl>
                                          <p:spTgt spid="44"/>
                                        </p:tgtEl>
                                      </p:cBhvr>
                                    </p:animEffect>
                                    <p:set>
                                      <p:cBhvr>
                                        <p:cTn id="53" dur="1" fill="hold">
                                          <p:stCondLst>
                                            <p:cond delay="499"/>
                                          </p:stCondLst>
                                        </p:cTn>
                                        <p:tgtEl>
                                          <p:spTgt spid="4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childTnLst>
                                </p:cTn>
                              </p:par>
                              <p:par>
                                <p:cTn id="59" presetID="10" presetClass="entr" presetSubtype="0" fill="hold" nodeType="with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500"/>
                                        <p:tgtEl>
                                          <p:spTgt spid="39"/>
                                        </p:tgtEl>
                                      </p:cBhvr>
                                    </p:animEffect>
                                  </p:childTnLst>
                                </p:cTn>
                              </p:par>
                            </p:childTnLst>
                          </p:cTn>
                        </p:par>
                        <p:par>
                          <p:cTn id="62" fill="hold">
                            <p:stCondLst>
                              <p:cond delay="500"/>
                            </p:stCondLst>
                            <p:childTnLst>
                              <p:par>
                                <p:cTn id="63" presetID="42" presetClass="path" presetSubtype="0" accel="50000" decel="50000" fill="hold" nodeType="afterEffect">
                                  <p:stCondLst>
                                    <p:cond delay="250"/>
                                  </p:stCondLst>
                                  <p:childTnLst>
                                    <p:animMotion origin="layout" path="M -2.08333E-6 4.07407E-6 L 0.32162 0.08009 " pathEditMode="relative" rAng="0" ptsTypes="AA">
                                      <p:cBhvr>
                                        <p:cTn id="64" dur="2000" fill="hold"/>
                                        <p:tgtEl>
                                          <p:spTgt spid="23"/>
                                        </p:tgtEl>
                                        <p:attrNameLst>
                                          <p:attrName>ppt_x</p:attrName>
                                          <p:attrName>ppt_y</p:attrName>
                                        </p:attrNameLst>
                                      </p:cBhvr>
                                      <p:rCtr x="16081" y="4005"/>
                                    </p:animMotion>
                                  </p:childTnLst>
                                </p:cTn>
                              </p:par>
                              <p:par>
                                <p:cTn id="65" presetID="42" presetClass="path" presetSubtype="0" accel="50000" decel="50000" fill="hold" nodeType="withEffect">
                                  <p:stCondLst>
                                    <p:cond delay="250"/>
                                  </p:stCondLst>
                                  <p:childTnLst>
                                    <p:animMotion origin="layout" path="M 2.5E-6 7.40741E-7 L 0.2901 0.11551 " pathEditMode="relative" rAng="0" ptsTypes="AA">
                                      <p:cBhvr>
                                        <p:cTn id="66" dur="2000" fill="hold"/>
                                        <p:tgtEl>
                                          <p:spTgt spid="22"/>
                                        </p:tgtEl>
                                        <p:attrNameLst>
                                          <p:attrName>ppt_x</p:attrName>
                                          <p:attrName>ppt_y</p:attrName>
                                        </p:attrNameLst>
                                      </p:cBhvr>
                                      <p:rCtr x="14505" y="5764"/>
                                    </p:animMotion>
                                  </p:childTnLst>
                                </p:cTn>
                              </p:par>
                              <p:par>
                                <p:cTn id="67" presetID="10" presetClass="exit" presetSubtype="0" fill="hold" grpId="1" nodeType="withEffect">
                                  <p:stCondLst>
                                    <p:cond delay="250"/>
                                  </p:stCondLst>
                                  <p:childTnLst>
                                    <p:animEffect transition="out" filter="fade">
                                      <p:cBhvr>
                                        <p:cTn id="68" dur="500"/>
                                        <p:tgtEl>
                                          <p:spTgt spid="45"/>
                                        </p:tgtEl>
                                      </p:cBhvr>
                                    </p:animEffect>
                                    <p:set>
                                      <p:cBhvr>
                                        <p:cTn id="69" dur="1" fill="hold">
                                          <p:stCondLst>
                                            <p:cond delay="499"/>
                                          </p:stCondLst>
                                        </p:cTn>
                                        <p:tgtEl>
                                          <p:spTgt spid="45"/>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fade">
                                      <p:cBhvr>
                                        <p:cTn id="74" dur="500"/>
                                        <p:tgtEl>
                                          <p:spTgt spid="47"/>
                                        </p:tgtEl>
                                      </p:cBhvr>
                                    </p:animEffect>
                                  </p:childTnLst>
                                </p:cTn>
                              </p:par>
                              <p:par>
                                <p:cTn id="75" presetID="10" presetClass="entr" presetSubtype="0" fill="hold" nodeType="with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fade">
                                      <p:cBhvr>
                                        <p:cTn id="77" dur="500"/>
                                        <p:tgtEl>
                                          <p:spTgt spid="40"/>
                                        </p:tgtEl>
                                      </p:cBhvr>
                                    </p:animEffect>
                                  </p:childTnLst>
                                </p:cTn>
                              </p:par>
                            </p:childTnLst>
                          </p:cTn>
                        </p:par>
                        <p:par>
                          <p:cTn id="78" fill="hold">
                            <p:stCondLst>
                              <p:cond delay="500"/>
                            </p:stCondLst>
                            <p:childTnLst>
                              <p:par>
                                <p:cTn id="79" presetID="42" presetClass="path" presetSubtype="0" accel="50000" decel="50000" fill="hold" nodeType="afterEffect">
                                  <p:stCondLst>
                                    <p:cond delay="250"/>
                                  </p:stCondLst>
                                  <p:childTnLst>
                                    <p:animMotion origin="layout" path="M 1.04167E-6 4.07407E-6 L 0.37591 0.14259 " pathEditMode="relative" rAng="0" ptsTypes="AA">
                                      <p:cBhvr>
                                        <p:cTn id="80" dur="2000" fill="hold"/>
                                        <p:tgtEl>
                                          <p:spTgt spid="27"/>
                                        </p:tgtEl>
                                        <p:attrNameLst>
                                          <p:attrName>ppt_x</p:attrName>
                                          <p:attrName>ppt_y</p:attrName>
                                        </p:attrNameLst>
                                      </p:cBhvr>
                                      <p:rCtr x="18789" y="7130"/>
                                    </p:animMotion>
                                  </p:childTnLst>
                                </p:cTn>
                              </p:par>
                              <p:par>
                                <p:cTn id="81" presetID="42" presetClass="path" presetSubtype="0" accel="50000" decel="50000" fill="hold" nodeType="withEffect">
                                  <p:stCondLst>
                                    <p:cond delay="250"/>
                                  </p:stCondLst>
                                  <p:childTnLst>
                                    <p:animMotion origin="layout" path="M -0.00052 0.00463 L 0.36758 0.17268 " pathEditMode="relative" rAng="0" ptsTypes="AA">
                                      <p:cBhvr>
                                        <p:cTn id="82" dur="2000" fill="hold"/>
                                        <p:tgtEl>
                                          <p:spTgt spid="18"/>
                                        </p:tgtEl>
                                        <p:attrNameLst>
                                          <p:attrName>ppt_x</p:attrName>
                                          <p:attrName>ppt_y</p:attrName>
                                        </p:attrNameLst>
                                      </p:cBhvr>
                                      <p:rCtr x="18398" y="8403"/>
                                    </p:animMotion>
                                  </p:childTnLst>
                                </p:cTn>
                              </p:par>
                              <p:par>
                                <p:cTn id="83" presetID="10" presetClass="exit" presetSubtype="0" fill="hold" grpId="1" nodeType="withEffect">
                                  <p:stCondLst>
                                    <p:cond delay="250"/>
                                  </p:stCondLst>
                                  <p:childTnLst>
                                    <p:animEffect transition="out" filter="fade">
                                      <p:cBhvr>
                                        <p:cTn id="84" dur="500"/>
                                        <p:tgtEl>
                                          <p:spTgt spid="47"/>
                                        </p:tgtEl>
                                      </p:cBhvr>
                                    </p:animEffect>
                                    <p:set>
                                      <p:cBhvr>
                                        <p:cTn id="85" dur="1" fill="hold">
                                          <p:stCondLst>
                                            <p:cond delay="499"/>
                                          </p:stCondLst>
                                        </p:cTn>
                                        <p:tgtEl>
                                          <p:spTgt spid="47"/>
                                        </p:tgtEl>
                                        <p:attrNameLst>
                                          <p:attrName>style.visibility</p:attrName>
                                        </p:attrNameLst>
                                      </p:cBhvr>
                                      <p:to>
                                        <p:strVal val="hidden"/>
                                      </p:to>
                                    </p:set>
                                  </p:childTnLst>
                                </p:cTn>
                              </p:par>
                              <p:par>
                                <p:cTn id="86" presetID="10" presetClass="entr" presetSubtype="0" fill="hold"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500"/>
                                        <p:tgtEl>
                                          <p:spTgt spid="42"/>
                                        </p:tgtEl>
                                      </p:cBhvr>
                                    </p:animEffect>
                                  </p:childTnLst>
                                </p:cTn>
                              </p:par>
                              <p:par>
                                <p:cTn id="89" presetID="10" presetClass="entr" presetSubtype="0" fill="hold" grpId="1" nodeType="with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fade">
                                      <p:cBhvr>
                                        <p:cTn id="91" dur="500"/>
                                        <p:tgtEl>
                                          <p:spTgt spid="48"/>
                                        </p:tgtEl>
                                      </p:cBhvr>
                                    </p:animEffect>
                                  </p:childTnLst>
                                </p:cTn>
                              </p:par>
                            </p:childTnLst>
                          </p:cTn>
                        </p:par>
                        <p:par>
                          <p:cTn id="92" fill="hold">
                            <p:stCondLst>
                              <p:cond delay="2750"/>
                            </p:stCondLst>
                            <p:childTnLst>
                              <p:par>
                                <p:cTn id="93" presetID="42" presetClass="path" presetSubtype="0" accel="50000" decel="50000" fill="hold" nodeType="afterEffect">
                                  <p:stCondLst>
                                    <p:cond delay="250"/>
                                  </p:stCondLst>
                                  <p:childTnLst>
                                    <p:animMotion origin="layout" path="M 0.00026 0.00023 L 0.44427 0.15509 " pathEditMode="relative" rAng="0" ptsTypes="AA">
                                      <p:cBhvr>
                                        <p:cTn id="94" dur="2000" fill="hold"/>
                                        <p:tgtEl>
                                          <p:spTgt spid="29"/>
                                        </p:tgtEl>
                                        <p:attrNameLst>
                                          <p:attrName>ppt_x</p:attrName>
                                          <p:attrName>ppt_y</p:attrName>
                                        </p:attrNameLst>
                                      </p:cBhvr>
                                      <p:rCtr x="22201" y="7731"/>
                                    </p:animMotion>
                                  </p:childTnLst>
                                </p:cTn>
                              </p:par>
                              <p:par>
                                <p:cTn id="95" presetID="42" presetClass="path" presetSubtype="0" accel="50000" decel="50000" fill="hold" nodeType="withEffect">
                                  <p:stCondLst>
                                    <p:cond delay="250"/>
                                  </p:stCondLst>
                                  <p:childTnLst>
                                    <p:animMotion origin="layout" path="M 2.91667E-6 0 L 0.43177 0.10602 " pathEditMode="relative" rAng="0" ptsTypes="AA">
                                      <p:cBhvr>
                                        <p:cTn id="96" dur="2000" fill="hold"/>
                                        <p:tgtEl>
                                          <p:spTgt spid="28"/>
                                        </p:tgtEl>
                                        <p:attrNameLst>
                                          <p:attrName>ppt_x</p:attrName>
                                          <p:attrName>ppt_y</p:attrName>
                                        </p:attrNameLst>
                                      </p:cBhvr>
                                      <p:rCtr x="21589" y="5301"/>
                                    </p:animMotion>
                                  </p:childTnLst>
                                </p:cTn>
                              </p:par>
                              <p:par>
                                <p:cTn id="97" presetID="10" presetClass="exit" presetSubtype="0" fill="hold" grpId="0" nodeType="withEffect">
                                  <p:stCondLst>
                                    <p:cond delay="250"/>
                                  </p:stCondLst>
                                  <p:childTnLst>
                                    <p:animEffect transition="out" filter="fade">
                                      <p:cBhvr>
                                        <p:cTn id="98" dur="500"/>
                                        <p:tgtEl>
                                          <p:spTgt spid="48"/>
                                        </p:tgtEl>
                                      </p:cBhvr>
                                    </p:animEffect>
                                    <p:set>
                                      <p:cBhvr>
                                        <p:cTn id="99" dur="1" fill="hold">
                                          <p:stCondLst>
                                            <p:cond delay="499"/>
                                          </p:stCondLst>
                                        </p:cTn>
                                        <p:tgtEl>
                                          <p:spTgt spid="48"/>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41"/>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43" grpId="0" animBg="1"/>
      <p:bldP spid="43" grpId="1" animBg="1"/>
      <p:bldP spid="44" grpId="0" animBg="1"/>
      <p:bldP spid="44" grpId="1" animBg="1"/>
      <p:bldP spid="45" grpId="0" animBg="1"/>
      <p:bldP spid="45" grpId="1" animBg="1"/>
      <p:bldP spid="47" grpId="0" animBg="1"/>
      <p:bldP spid="47" grpId="1" animBg="1"/>
      <p:bldP spid="48" grpId="0" animBg="1"/>
      <p:bldP spid="48" grpId="1" animBg="1"/>
      <p:bldP spid="55"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2EDE935F-35DF-46FF-B489-3AE20DA3B6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212463" y="2120536"/>
            <a:ext cx="1279323" cy="1255472"/>
          </a:xfrm>
          <a:prstGeom prst="rect">
            <a:avLst/>
          </a:prstGeom>
        </p:spPr>
      </p:pic>
      <p:pic>
        <p:nvPicPr>
          <p:cNvPr id="12" name="Picture 11">
            <a:extLst>
              <a:ext uri="{FF2B5EF4-FFF2-40B4-BE49-F238E27FC236}">
                <a16:creationId xmlns:a16="http://schemas.microsoft.com/office/drawing/2014/main" id="{A45F2C0F-E3A9-4E03-B987-B3CC87C4B1A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802553" y="2121423"/>
            <a:ext cx="1490560" cy="1255472"/>
          </a:xfrm>
          <a:prstGeom prst="rect">
            <a:avLst/>
          </a:prstGeom>
        </p:spPr>
      </p:pic>
      <p:pic>
        <p:nvPicPr>
          <p:cNvPr id="36" name="Picture 35">
            <a:extLst>
              <a:ext uri="{FF2B5EF4-FFF2-40B4-BE49-F238E27FC236}">
                <a16:creationId xmlns:a16="http://schemas.microsoft.com/office/drawing/2014/main" id="{24C94743-006B-4916-AB56-6C246A626E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07152" y="2127886"/>
            <a:ext cx="1279323" cy="1255472"/>
          </a:xfrm>
          <a:prstGeom prst="rect">
            <a:avLst/>
          </a:prstGeom>
        </p:spPr>
      </p:pic>
      <p:pic>
        <p:nvPicPr>
          <p:cNvPr id="10" name="Picture 9">
            <a:extLst>
              <a:ext uri="{FF2B5EF4-FFF2-40B4-BE49-F238E27FC236}">
                <a16:creationId xmlns:a16="http://schemas.microsoft.com/office/drawing/2014/main" id="{6BE4158D-ABF3-4CD0-9F98-95CFAE8C64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01841" y="2120536"/>
            <a:ext cx="1279323" cy="1255472"/>
          </a:xfrm>
          <a:prstGeom prst="rect">
            <a:avLst/>
          </a:prstGeom>
        </p:spPr>
      </p:pic>
      <p:pic>
        <p:nvPicPr>
          <p:cNvPr id="38" name="Picture 37">
            <a:extLst>
              <a:ext uri="{FF2B5EF4-FFF2-40B4-BE49-F238E27FC236}">
                <a16:creationId xmlns:a16="http://schemas.microsoft.com/office/drawing/2014/main" id="{8649029C-4E3D-4817-9296-1E2F04C335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17774" y="2130510"/>
            <a:ext cx="1279323" cy="1255472"/>
          </a:xfrm>
          <a:prstGeom prst="rect">
            <a:avLst/>
          </a:prstGeom>
        </p:spPr>
      </p:pic>
      <p:pic>
        <p:nvPicPr>
          <p:cNvPr id="39" name="Picture 38">
            <a:extLst>
              <a:ext uri="{FF2B5EF4-FFF2-40B4-BE49-F238E27FC236}">
                <a16:creationId xmlns:a16="http://schemas.microsoft.com/office/drawing/2014/main" id="{15E0C465-F3E1-47DC-B004-92440A99DA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621696" y="2127886"/>
            <a:ext cx="1279323" cy="1255472"/>
          </a:xfrm>
          <a:prstGeom prst="rect">
            <a:avLst/>
          </a:prstGeom>
        </p:spPr>
      </p:pic>
      <p:pic>
        <p:nvPicPr>
          <p:cNvPr id="40" name="Picture 39">
            <a:extLst>
              <a:ext uri="{FF2B5EF4-FFF2-40B4-BE49-F238E27FC236}">
                <a16:creationId xmlns:a16="http://schemas.microsoft.com/office/drawing/2014/main" id="{4FA11C8C-0F80-4A77-82DD-EEE043D323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827007" y="2127886"/>
            <a:ext cx="1279323" cy="1255472"/>
          </a:xfrm>
          <a:prstGeom prst="rect">
            <a:avLst/>
          </a:prstGeom>
        </p:spPr>
      </p:pic>
      <p:pic>
        <p:nvPicPr>
          <p:cNvPr id="42" name="Picture 41">
            <a:extLst>
              <a:ext uri="{FF2B5EF4-FFF2-40B4-BE49-F238E27FC236}">
                <a16:creationId xmlns:a16="http://schemas.microsoft.com/office/drawing/2014/main" id="{05656B92-F872-487A-8B5E-3A4F17C29A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032316" y="2162993"/>
            <a:ext cx="1279323" cy="1255472"/>
          </a:xfrm>
          <a:prstGeom prst="rect">
            <a:avLst/>
          </a:prstGeom>
        </p:spPr>
      </p:pic>
      <p:pic>
        <p:nvPicPr>
          <p:cNvPr id="33" name="Picture 32">
            <a:extLst>
              <a:ext uri="{FF2B5EF4-FFF2-40B4-BE49-F238E27FC236}">
                <a16:creationId xmlns:a16="http://schemas.microsoft.com/office/drawing/2014/main" id="{312ED9D3-BC25-4FE1-9CE5-1FF08408DF2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81464" y="1527767"/>
            <a:ext cx="970154" cy="1023177"/>
          </a:xfrm>
          <a:prstGeom prst="rect">
            <a:avLst/>
          </a:prstGeom>
        </p:spPr>
      </p:pic>
      <p:sp>
        <p:nvSpPr>
          <p:cNvPr id="4" name="Title 3">
            <a:extLst>
              <a:ext uri="{FF2B5EF4-FFF2-40B4-BE49-F238E27FC236}">
                <a16:creationId xmlns:a16="http://schemas.microsoft.com/office/drawing/2014/main" id="{54611313-BDA6-44E7-90D0-829D0A6D132A}"/>
              </a:ext>
            </a:extLst>
          </p:cNvPr>
          <p:cNvSpPr>
            <a:spLocks noGrp="1"/>
          </p:cNvSpPr>
          <p:nvPr>
            <p:ph type="title"/>
          </p:nvPr>
        </p:nvSpPr>
        <p:spPr/>
        <p:txBody>
          <a:bodyPr/>
          <a:lstStyle/>
          <a:p>
            <a:r>
              <a:rPr lang="en-GB" dirty="0"/>
              <a:t>2MD-2 Grouping problems: missing factors and division</a:t>
            </a:r>
          </a:p>
        </p:txBody>
      </p:sp>
      <p:sp>
        <p:nvSpPr>
          <p:cNvPr id="35" name="Oval 34">
            <a:extLst>
              <a:ext uri="{FF2B5EF4-FFF2-40B4-BE49-F238E27FC236}">
                <a16:creationId xmlns:a16="http://schemas.microsoft.com/office/drawing/2014/main" id="{476C051D-AD3D-4FEC-8EA5-B182ECBDDAF8}"/>
              </a:ext>
            </a:extLst>
          </p:cNvPr>
          <p:cNvSpPr/>
          <p:nvPr/>
        </p:nvSpPr>
        <p:spPr bwMode="auto">
          <a:xfrm rot="20392605">
            <a:off x="988351" y="1113050"/>
            <a:ext cx="803832" cy="484300"/>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3" name="Oval 42">
            <a:extLst>
              <a:ext uri="{FF2B5EF4-FFF2-40B4-BE49-F238E27FC236}">
                <a16:creationId xmlns:a16="http://schemas.microsoft.com/office/drawing/2014/main" id="{3E24679E-6509-4CFD-A583-B37FA8DC92EB}"/>
              </a:ext>
            </a:extLst>
          </p:cNvPr>
          <p:cNvSpPr/>
          <p:nvPr/>
        </p:nvSpPr>
        <p:spPr bwMode="auto">
          <a:xfrm rot="3487734">
            <a:off x="1448278" y="1397639"/>
            <a:ext cx="724441" cy="484300"/>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4" name="Oval 43">
            <a:extLst>
              <a:ext uri="{FF2B5EF4-FFF2-40B4-BE49-F238E27FC236}">
                <a16:creationId xmlns:a16="http://schemas.microsoft.com/office/drawing/2014/main" id="{81C9BB36-D2DC-494C-B101-3212ECE1145F}"/>
              </a:ext>
            </a:extLst>
          </p:cNvPr>
          <p:cNvSpPr/>
          <p:nvPr/>
        </p:nvSpPr>
        <p:spPr bwMode="auto">
          <a:xfrm rot="2167134">
            <a:off x="1804496" y="1060479"/>
            <a:ext cx="702648" cy="484300"/>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 name="Oval 44">
            <a:extLst>
              <a:ext uri="{FF2B5EF4-FFF2-40B4-BE49-F238E27FC236}">
                <a16:creationId xmlns:a16="http://schemas.microsoft.com/office/drawing/2014/main" id="{4A48BDF6-B151-43D2-83AD-D4A166B49F46}"/>
              </a:ext>
            </a:extLst>
          </p:cNvPr>
          <p:cNvSpPr/>
          <p:nvPr/>
        </p:nvSpPr>
        <p:spPr bwMode="auto">
          <a:xfrm rot="5711800">
            <a:off x="2126632" y="1559348"/>
            <a:ext cx="707851" cy="451418"/>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7" name="Oval 46">
            <a:extLst>
              <a:ext uri="{FF2B5EF4-FFF2-40B4-BE49-F238E27FC236}">
                <a16:creationId xmlns:a16="http://schemas.microsoft.com/office/drawing/2014/main" id="{689BD83A-1826-437A-8397-AC762D7AD9C8}"/>
              </a:ext>
            </a:extLst>
          </p:cNvPr>
          <p:cNvSpPr/>
          <p:nvPr/>
        </p:nvSpPr>
        <p:spPr bwMode="auto">
          <a:xfrm rot="2685370">
            <a:off x="2509461" y="1110420"/>
            <a:ext cx="707851" cy="451418"/>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8" name="Oval 47">
            <a:extLst>
              <a:ext uri="{FF2B5EF4-FFF2-40B4-BE49-F238E27FC236}">
                <a16:creationId xmlns:a16="http://schemas.microsoft.com/office/drawing/2014/main" id="{9F122802-5CDF-4753-87B9-19A9AC8F21DA}"/>
              </a:ext>
            </a:extLst>
          </p:cNvPr>
          <p:cNvSpPr/>
          <p:nvPr/>
        </p:nvSpPr>
        <p:spPr bwMode="auto">
          <a:xfrm rot="8127919">
            <a:off x="2888949" y="1361526"/>
            <a:ext cx="707851" cy="451418"/>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6" name="Picture 15">
            <a:extLst>
              <a:ext uri="{FF2B5EF4-FFF2-40B4-BE49-F238E27FC236}">
                <a16:creationId xmlns:a16="http://schemas.microsoft.com/office/drawing/2014/main" id="{74246C00-3423-4832-A8BC-389638D65D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878" y="1317141"/>
            <a:ext cx="274334" cy="180810"/>
          </a:xfrm>
          <a:prstGeom prst="rect">
            <a:avLst/>
          </a:prstGeom>
        </p:spPr>
      </p:pic>
      <p:pic>
        <p:nvPicPr>
          <p:cNvPr id="17" name="Picture 16">
            <a:extLst>
              <a:ext uri="{FF2B5EF4-FFF2-40B4-BE49-F238E27FC236}">
                <a16:creationId xmlns:a16="http://schemas.microsoft.com/office/drawing/2014/main" id="{C2EB2639-76F8-4636-9418-9D46330A02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9351" y="1215932"/>
            <a:ext cx="274334" cy="180810"/>
          </a:xfrm>
          <a:prstGeom prst="rect">
            <a:avLst/>
          </a:prstGeom>
        </p:spPr>
      </p:pic>
      <p:pic>
        <p:nvPicPr>
          <p:cNvPr id="18" name="Picture 17">
            <a:extLst>
              <a:ext uri="{FF2B5EF4-FFF2-40B4-BE49-F238E27FC236}">
                <a16:creationId xmlns:a16="http://schemas.microsoft.com/office/drawing/2014/main" id="{C7ABB002-D411-4FDF-A940-BE3A0C006D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07077" y="1138466"/>
            <a:ext cx="274334" cy="180810"/>
          </a:xfrm>
          <a:prstGeom prst="rect">
            <a:avLst/>
          </a:prstGeom>
        </p:spPr>
      </p:pic>
      <p:pic>
        <p:nvPicPr>
          <p:cNvPr id="21" name="Picture 20">
            <a:extLst>
              <a:ext uri="{FF2B5EF4-FFF2-40B4-BE49-F238E27FC236}">
                <a16:creationId xmlns:a16="http://schemas.microsoft.com/office/drawing/2014/main" id="{CA4ED393-45A4-452B-925E-BE51BC920A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22592" y="1628490"/>
            <a:ext cx="274334" cy="180810"/>
          </a:xfrm>
          <a:prstGeom prst="rect">
            <a:avLst/>
          </a:prstGeom>
        </p:spPr>
      </p:pic>
      <p:pic>
        <p:nvPicPr>
          <p:cNvPr id="22" name="Picture 21">
            <a:extLst>
              <a:ext uri="{FF2B5EF4-FFF2-40B4-BE49-F238E27FC236}">
                <a16:creationId xmlns:a16="http://schemas.microsoft.com/office/drawing/2014/main" id="{2C50621D-3DFF-4B51-8F06-9AC8884028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560778">
            <a:off x="2359125" y="1558703"/>
            <a:ext cx="274334" cy="180810"/>
          </a:xfrm>
          <a:prstGeom prst="rect">
            <a:avLst/>
          </a:prstGeom>
        </p:spPr>
      </p:pic>
      <p:pic>
        <p:nvPicPr>
          <p:cNvPr id="23" name="Picture 22">
            <a:extLst>
              <a:ext uri="{FF2B5EF4-FFF2-40B4-BE49-F238E27FC236}">
                <a16:creationId xmlns:a16="http://schemas.microsoft.com/office/drawing/2014/main" id="{EA98BB20-3E13-45DD-8501-17AA40BCAE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800000">
            <a:off x="2317306" y="1802074"/>
            <a:ext cx="274334" cy="180810"/>
          </a:xfrm>
          <a:prstGeom prst="rect">
            <a:avLst/>
          </a:prstGeom>
        </p:spPr>
      </p:pic>
      <p:pic>
        <p:nvPicPr>
          <p:cNvPr id="24" name="Picture 23">
            <a:extLst>
              <a:ext uri="{FF2B5EF4-FFF2-40B4-BE49-F238E27FC236}">
                <a16:creationId xmlns:a16="http://schemas.microsoft.com/office/drawing/2014/main" id="{72CD04F5-CA2E-458A-974F-554E9809CF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800000">
            <a:off x="1734732" y="1710876"/>
            <a:ext cx="274334" cy="180810"/>
          </a:xfrm>
          <a:prstGeom prst="rect">
            <a:avLst/>
          </a:prstGeom>
        </p:spPr>
      </p:pic>
      <p:pic>
        <p:nvPicPr>
          <p:cNvPr id="25" name="Picture 24">
            <a:extLst>
              <a:ext uri="{FF2B5EF4-FFF2-40B4-BE49-F238E27FC236}">
                <a16:creationId xmlns:a16="http://schemas.microsoft.com/office/drawing/2014/main" id="{0E6BEA76-B006-4DBF-93D6-3286863D3F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800000">
            <a:off x="1659575" y="1422212"/>
            <a:ext cx="274334" cy="180810"/>
          </a:xfrm>
          <a:prstGeom prst="rect">
            <a:avLst/>
          </a:prstGeom>
        </p:spPr>
      </p:pic>
      <p:pic>
        <p:nvPicPr>
          <p:cNvPr id="26" name="Picture 25">
            <a:extLst>
              <a:ext uri="{FF2B5EF4-FFF2-40B4-BE49-F238E27FC236}">
                <a16:creationId xmlns:a16="http://schemas.microsoft.com/office/drawing/2014/main" id="{E891408B-E141-483C-BC60-55CE7400DD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800000">
            <a:off x="1990287" y="1087716"/>
            <a:ext cx="274334" cy="180810"/>
          </a:xfrm>
          <a:prstGeom prst="rect">
            <a:avLst/>
          </a:prstGeom>
        </p:spPr>
      </p:pic>
      <p:pic>
        <p:nvPicPr>
          <p:cNvPr id="27" name="Picture 26">
            <a:extLst>
              <a:ext uri="{FF2B5EF4-FFF2-40B4-BE49-F238E27FC236}">
                <a16:creationId xmlns:a16="http://schemas.microsoft.com/office/drawing/2014/main" id="{E08798F7-370F-4602-A06B-B2EE145ABF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800000">
            <a:off x="2828050" y="1373612"/>
            <a:ext cx="274334" cy="180810"/>
          </a:xfrm>
          <a:prstGeom prst="rect">
            <a:avLst/>
          </a:prstGeom>
        </p:spPr>
      </p:pic>
      <p:pic>
        <p:nvPicPr>
          <p:cNvPr id="28" name="Picture 27">
            <a:extLst>
              <a:ext uri="{FF2B5EF4-FFF2-40B4-BE49-F238E27FC236}">
                <a16:creationId xmlns:a16="http://schemas.microsoft.com/office/drawing/2014/main" id="{FEBDD5CC-29CD-4B39-9BA3-459A370F12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7754816">
            <a:off x="3042004" y="1624775"/>
            <a:ext cx="274334" cy="180810"/>
          </a:xfrm>
          <a:prstGeom prst="rect">
            <a:avLst/>
          </a:prstGeom>
        </p:spPr>
      </p:pic>
      <p:pic>
        <p:nvPicPr>
          <p:cNvPr id="29" name="Picture 28">
            <a:extLst>
              <a:ext uri="{FF2B5EF4-FFF2-40B4-BE49-F238E27FC236}">
                <a16:creationId xmlns:a16="http://schemas.microsoft.com/office/drawing/2014/main" id="{30401616-F5C8-4312-9D83-790D8439B8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22877">
            <a:off x="3218731" y="1334858"/>
            <a:ext cx="274334" cy="180810"/>
          </a:xfrm>
          <a:prstGeom prst="rect">
            <a:avLst/>
          </a:prstGeom>
        </p:spPr>
      </p:pic>
      <p:pic>
        <p:nvPicPr>
          <p:cNvPr id="30" name="Picture 29">
            <a:extLst>
              <a:ext uri="{FF2B5EF4-FFF2-40B4-BE49-F238E27FC236}">
                <a16:creationId xmlns:a16="http://schemas.microsoft.com/office/drawing/2014/main" id="{FE9024D5-ACCF-4F23-A14E-9AD2C8714D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926434">
            <a:off x="997116" y="1738016"/>
            <a:ext cx="274334" cy="180810"/>
          </a:xfrm>
          <a:prstGeom prst="rect">
            <a:avLst/>
          </a:prstGeom>
        </p:spPr>
      </p:pic>
      <p:pic>
        <p:nvPicPr>
          <p:cNvPr id="31" name="Picture 30">
            <a:extLst>
              <a:ext uri="{FF2B5EF4-FFF2-40B4-BE49-F238E27FC236}">
                <a16:creationId xmlns:a16="http://schemas.microsoft.com/office/drawing/2014/main" id="{616316FD-5542-4193-9E3C-B5C2CC291D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7918729">
            <a:off x="2095092" y="1333040"/>
            <a:ext cx="274334" cy="180810"/>
          </a:xfrm>
          <a:prstGeom prst="rect">
            <a:avLst/>
          </a:prstGeom>
        </p:spPr>
      </p:pic>
      <p:sp>
        <p:nvSpPr>
          <p:cNvPr id="41" name="Rectangle 40">
            <a:extLst>
              <a:ext uri="{FF2B5EF4-FFF2-40B4-BE49-F238E27FC236}">
                <a16:creationId xmlns:a16="http://schemas.microsoft.com/office/drawing/2014/main" id="{B6DAD777-770A-458E-8D1E-3E2FC59F8180}"/>
              </a:ext>
            </a:extLst>
          </p:cNvPr>
          <p:cNvSpPr/>
          <p:nvPr/>
        </p:nvSpPr>
        <p:spPr>
          <a:xfrm>
            <a:off x="10978509" y="2453907"/>
            <a:ext cx="576000" cy="57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6" name="TextBox 45">
            <a:extLst>
              <a:ext uri="{FF2B5EF4-FFF2-40B4-BE49-F238E27FC236}">
                <a16:creationId xmlns:a16="http://schemas.microsoft.com/office/drawing/2014/main" id="{10AA7867-E744-4640-A552-0E28B4C832A8}"/>
              </a:ext>
            </a:extLst>
          </p:cNvPr>
          <p:cNvSpPr txBox="1"/>
          <p:nvPr/>
        </p:nvSpPr>
        <p:spPr>
          <a:xfrm>
            <a:off x="9311639" y="2429744"/>
            <a:ext cx="1675459"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14 ÷ 2 =</a:t>
            </a:r>
          </a:p>
        </p:txBody>
      </p:sp>
      <p:sp>
        <p:nvSpPr>
          <p:cNvPr id="51" name="TextBox 50">
            <a:extLst>
              <a:ext uri="{FF2B5EF4-FFF2-40B4-BE49-F238E27FC236}">
                <a16:creationId xmlns:a16="http://schemas.microsoft.com/office/drawing/2014/main" id="{7C20E9B5-30D1-4B48-A42A-8615065DE9C1}"/>
              </a:ext>
            </a:extLst>
          </p:cNvPr>
          <p:cNvSpPr txBox="1"/>
          <p:nvPr/>
        </p:nvSpPr>
        <p:spPr>
          <a:xfrm>
            <a:off x="11046559" y="2429742"/>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
        <p:nvSpPr>
          <p:cNvPr id="2" name="Content Placeholder 2">
            <a:extLst>
              <a:ext uri="{FF2B5EF4-FFF2-40B4-BE49-F238E27FC236}">
                <a16:creationId xmlns:a16="http://schemas.microsoft.com/office/drawing/2014/main" id="{FAE72D02-1371-4233-94EA-007135D9F03D}"/>
              </a:ext>
            </a:extLst>
          </p:cNvPr>
          <p:cNvSpPr txBox="1">
            <a:spLocks/>
          </p:cNvSpPr>
          <p:nvPr/>
        </p:nvSpPr>
        <p:spPr>
          <a:xfrm>
            <a:off x="269323" y="3475401"/>
            <a:ext cx="11739173"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Let’s represent this number story with division. What do the 14 and the 2 represent?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complete the sentence about the seeds? </a:t>
            </a:r>
            <a:r>
              <a:rPr kumimoji="0" lang="en-GB" sz="1800" b="1" i="1" u="none" strike="noStrike" kern="1200" cap="none" spc="0" normalizeH="0" baseline="0" noProof="0" dirty="0">
                <a:ln>
                  <a:noFill/>
                </a:ln>
                <a:solidFill>
                  <a:srgbClr val="585858"/>
                </a:solidFill>
                <a:effectLst/>
                <a:uLnTx/>
                <a:uFillTx/>
                <a:latin typeface="Arial"/>
                <a:ea typeface="+mn-ea"/>
                <a:cs typeface="+mn-cs"/>
              </a:rPr>
              <a:t>___ </a:t>
            </a:r>
            <a:r>
              <a:rPr kumimoji="0" lang="en-GB" sz="1800" i="1" u="none" strike="noStrike" kern="1200" cap="none" spc="0" normalizeH="0" baseline="0" noProof="0" dirty="0">
                <a:ln>
                  <a:noFill/>
                </a:ln>
                <a:solidFill>
                  <a:srgbClr val="585858"/>
                </a:solidFill>
                <a:effectLst/>
                <a:uLnTx/>
                <a:uFillTx/>
                <a:latin typeface="Arial"/>
                <a:ea typeface="+mn-ea"/>
                <a:cs typeface="+mn-cs"/>
              </a:rPr>
              <a:t>divided into groups of </a:t>
            </a:r>
            <a:r>
              <a:rPr kumimoji="0" lang="en-GB" sz="1800" b="1" i="1" u="none" strike="noStrike" kern="1200" cap="none" spc="0" normalizeH="0" baseline="0" noProof="0" dirty="0">
                <a:ln>
                  <a:noFill/>
                </a:ln>
                <a:solidFill>
                  <a:srgbClr val="585858"/>
                </a:solidFill>
                <a:effectLst/>
                <a:uLnTx/>
                <a:uFillTx/>
                <a:latin typeface="Arial"/>
                <a:ea typeface="+mn-ea"/>
                <a:cs typeface="+mn-cs"/>
              </a:rPr>
              <a:t>___</a:t>
            </a: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read the division expression using these words? </a:t>
            </a:r>
            <a:r>
              <a:rPr kumimoji="0" lang="en-GB" sz="1800" b="1" i="1" u="none" strike="noStrike" kern="1200" cap="none" spc="0" normalizeH="0" baseline="0" noProof="0" dirty="0">
                <a:ln>
                  <a:noFill/>
                </a:ln>
                <a:solidFill>
                  <a:srgbClr val="585858"/>
                </a:solidFill>
                <a:effectLst/>
                <a:uLnTx/>
                <a:uFillTx/>
                <a:latin typeface="Arial"/>
                <a:ea typeface="+mn-ea"/>
                <a:cs typeface="+mn-cs"/>
              </a:rPr>
              <a:t>___ </a:t>
            </a:r>
            <a:r>
              <a:rPr kumimoji="0" lang="en-GB" sz="1800" i="1" u="none" strike="noStrike" kern="1200" cap="none" spc="0" normalizeH="0" baseline="0" noProof="0" dirty="0">
                <a:ln>
                  <a:noFill/>
                </a:ln>
                <a:solidFill>
                  <a:srgbClr val="585858"/>
                </a:solidFill>
                <a:effectLst/>
                <a:uLnTx/>
                <a:uFillTx/>
                <a:latin typeface="Arial"/>
                <a:ea typeface="+mn-ea"/>
                <a:cs typeface="+mn-cs"/>
              </a:rPr>
              <a:t>divided by </a:t>
            </a:r>
            <a:r>
              <a:rPr kumimoji="0" lang="en-GB" sz="1800" b="1" i="1" u="none" strike="noStrike" kern="1200" cap="none" spc="0" normalizeH="0" baseline="0" noProof="0" dirty="0">
                <a:ln>
                  <a:noFill/>
                </a:ln>
                <a:solidFill>
                  <a:srgbClr val="585858"/>
                </a:solidFill>
                <a:effectLst/>
                <a:uLnTx/>
                <a:uFillTx/>
                <a:latin typeface="Arial"/>
                <a:ea typeface="+mn-ea"/>
                <a:cs typeface="+mn-cs"/>
              </a:rPr>
              <a:t>___</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use skip counting or your multiplication facts to find the answer? What does the 7 represent?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49" name="TextBox 48">
            <a:extLst>
              <a:ext uri="{FF2B5EF4-FFF2-40B4-BE49-F238E27FC236}">
                <a16:creationId xmlns:a16="http://schemas.microsoft.com/office/drawing/2014/main" id="{9B5E5C4C-ADD8-44F8-A815-06A917483166}"/>
              </a:ext>
            </a:extLst>
          </p:cNvPr>
          <p:cNvSpPr txBox="1"/>
          <p:nvPr/>
        </p:nvSpPr>
        <p:spPr>
          <a:xfrm>
            <a:off x="5644203" y="3960279"/>
            <a:ext cx="441147"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14</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0" name="TextBox 49">
            <a:extLst>
              <a:ext uri="{FF2B5EF4-FFF2-40B4-BE49-F238E27FC236}">
                <a16:creationId xmlns:a16="http://schemas.microsoft.com/office/drawing/2014/main" id="{573C1102-E279-4137-B295-0AD60E010EC2}"/>
              </a:ext>
            </a:extLst>
          </p:cNvPr>
          <p:cNvSpPr txBox="1"/>
          <p:nvPr/>
        </p:nvSpPr>
        <p:spPr>
          <a:xfrm>
            <a:off x="8380934" y="3955895"/>
            <a:ext cx="312907"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2" name="TextBox 51">
            <a:extLst>
              <a:ext uri="{FF2B5EF4-FFF2-40B4-BE49-F238E27FC236}">
                <a16:creationId xmlns:a16="http://schemas.microsoft.com/office/drawing/2014/main" id="{5F0B1F3A-B911-4A5D-BB82-0032EF590831}"/>
              </a:ext>
            </a:extLst>
          </p:cNvPr>
          <p:cNvSpPr txBox="1"/>
          <p:nvPr/>
        </p:nvSpPr>
        <p:spPr>
          <a:xfrm>
            <a:off x="6403098" y="4439258"/>
            <a:ext cx="441147"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14</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3" name="TextBox 52">
            <a:extLst>
              <a:ext uri="{FF2B5EF4-FFF2-40B4-BE49-F238E27FC236}">
                <a16:creationId xmlns:a16="http://schemas.microsoft.com/office/drawing/2014/main" id="{CA838012-00F4-4AAA-9C05-2A0FDC27AC35}"/>
              </a:ext>
            </a:extLst>
          </p:cNvPr>
          <p:cNvSpPr txBox="1"/>
          <p:nvPr/>
        </p:nvSpPr>
        <p:spPr>
          <a:xfrm>
            <a:off x="8032316" y="4417948"/>
            <a:ext cx="312907"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 name="TextBox 19">
            <a:extLst>
              <a:ext uri="{FF2B5EF4-FFF2-40B4-BE49-F238E27FC236}">
                <a16:creationId xmlns:a16="http://schemas.microsoft.com/office/drawing/2014/main" id="{6F1744DF-9CBC-480B-BBE4-8619B9971DCF}"/>
              </a:ext>
            </a:extLst>
          </p:cNvPr>
          <p:cNvSpPr txBox="1"/>
          <p:nvPr/>
        </p:nvSpPr>
        <p:spPr>
          <a:xfrm>
            <a:off x="3378854" y="5506040"/>
            <a:ext cx="5743707" cy="1034129"/>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14 represents the number of seeds.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2 represents the number of seeds in </a:t>
            </a:r>
            <a:r>
              <a:rPr kumimoji="0" lang="en-GB" sz="1800" u="none" strike="noStrike" kern="1200" cap="none" spc="0" normalizeH="0" baseline="0" noProof="0" dirty="0">
                <a:ln>
                  <a:noFill/>
                </a:ln>
                <a:solidFill>
                  <a:srgbClr val="585858"/>
                </a:solidFill>
                <a:effectLst/>
                <a:uLnTx/>
                <a:uFillTx/>
                <a:latin typeface="Arial" panose="020B0604020202020204" pitchFamily="34" charset="0"/>
                <a:ea typeface="+mn-ea"/>
                <a:cs typeface="+mn-cs"/>
              </a:rPr>
              <a:t>each</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pot.</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7 represents the number </a:t>
            </a:r>
            <a:r>
              <a:rPr kumimoji="0" lang="en-GB" sz="1800" b="1" u="none" strike="noStrike" kern="1200" cap="none" spc="0" normalizeH="0" baseline="0" noProof="0" dirty="0">
                <a:ln>
                  <a:noFill/>
                </a:ln>
                <a:solidFill>
                  <a:srgbClr val="585858"/>
                </a:solidFill>
                <a:effectLst/>
                <a:uLnTx/>
                <a:uFillTx/>
                <a:latin typeface="Arial" panose="020B0604020202020204" pitchFamily="34" charset="0"/>
                <a:ea typeface="+mn-ea"/>
                <a:cs typeface="+mn-cs"/>
              </a:rPr>
              <a:t>of</a:t>
            </a: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pots.</a:t>
            </a:r>
          </a:p>
        </p:txBody>
      </p:sp>
    </p:spTree>
    <p:extLst>
      <p:ext uri="{BB962C8B-B14F-4D97-AF65-F5344CB8AC3E}">
        <p14:creationId xmlns:p14="http://schemas.microsoft.com/office/powerpoint/2010/main" val="348410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1.25E-6 3.33333E-6 L 0.00417 0.08842 " pathEditMode="relative" rAng="0" ptsTypes="AA">
                                      <p:cBhvr>
                                        <p:cTn id="22" dur="2000" fill="hold"/>
                                        <p:tgtEl>
                                          <p:spTgt spid="30"/>
                                        </p:tgtEl>
                                        <p:attrNameLst>
                                          <p:attrName>ppt_x</p:attrName>
                                          <p:attrName>ppt_y</p:attrName>
                                        </p:attrNameLst>
                                      </p:cBhvr>
                                      <p:rCtr x="208" y="4421"/>
                                    </p:animMotion>
                                  </p:childTnLst>
                                </p:cTn>
                              </p:par>
                              <p:par>
                                <p:cTn id="23" presetID="42" presetClass="path" presetSubtype="0" accel="50000" decel="50000" fill="hold" nodeType="withEffect">
                                  <p:stCondLst>
                                    <p:cond delay="0"/>
                                  </p:stCondLst>
                                  <p:childTnLst>
                                    <p:animMotion origin="layout" path="M -1.45833E-6 -4.44444E-6 L 0.0043 0.09908 " pathEditMode="relative" rAng="0" ptsTypes="AA">
                                      <p:cBhvr>
                                        <p:cTn id="24" dur="2000" fill="hold"/>
                                        <p:tgtEl>
                                          <p:spTgt spid="21"/>
                                        </p:tgtEl>
                                        <p:attrNameLst>
                                          <p:attrName>ppt_x</p:attrName>
                                          <p:attrName>ppt_y</p:attrName>
                                        </p:attrNameLst>
                                      </p:cBhvr>
                                      <p:rCtr x="208" y="4954"/>
                                    </p:animMotion>
                                  </p:childTnLst>
                                </p:cTn>
                              </p:par>
                              <p:par>
                                <p:cTn id="25" presetID="10" presetClass="exit" presetSubtype="0" fill="hold" nodeType="withEffect">
                                  <p:stCondLst>
                                    <p:cond delay="0"/>
                                  </p:stCondLst>
                                  <p:childTnLst>
                                    <p:animEffect transition="out" filter="fade">
                                      <p:cBhvr>
                                        <p:cTn id="26" dur="500"/>
                                        <p:tgtEl>
                                          <p:spTgt spid="33"/>
                                        </p:tgtEl>
                                      </p:cBhvr>
                                    </p:animEffect>
                                    <p:set>
                                      <p:cBhvr>
                                        <p:cTn id="27" dur="1" fill="hold">
                                          <p:stCondLst>
                                            <p:cond delay="499"/>
                                          </p:stCondLst>
                                        </p:cTn>
                                        <p:tgtEl>
                                          <p:spTgt spid="3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par>
                          <p:cTn id="33" fill="hold">
                            <p:stCondLst>
                              <p:cond delay="500"/>
                            </p:stCondLst>
                            <p:childTnLst>
                              <p:par>
                                <p:cTn id="34" presetID="42" presetClass="path" presetSubtype="0" accel="50000" decel="50000" fill="hold" nodeType="afterEffect">
                                  <p:stCondLst>
                                    <p:cond delay="250"/>
                                  </p:stCondLst>
                                  <p:childTnLst>
                                    <p:animMotion origin="layout" path="M 3.54167E-6 -4.07407E-6 L 0.09817 0.14769 " pathEditMode="relative" rAng="0" ptsTypes="AA">
                                      <p:cBhvr>
                                        <p:cTn id="35" dur="2000" fill="hold"/>
                                        <p:tgtEl>
                                          <p:spTgt spid="16"/>
                                        </p:tgtEl>
                                        <p:attrNameLst>
                                          <p:attrName>ppt_x</p:attrName>
                                          <p:attrName>ppt_y</p:attrName>
                                        </p:attrNameLst>
                                      </p:cBhvr>
                                      <p:rCtr x="4909" y="7384"/>
                                    </p:animMotion>
                                  </p:childTnLst>
                                </p:cTn>
                              </p:par>
                              <p:par>
                                <p:cTn id="36" presetID="42" presetClass="path" presetSubtype="0" accel="50000" decel="50000" fill="hold" nodeType="withEffect">
                                  <p:stCondLst>
                                    <p:cond delay="250"/>
                                  </p:stCondLst>
                                  <p:childTnLst>
                                    <p:animMotion origin="layout" path="M -2.08333E-6 7.40741E-7 L 0.0944 0.1625 " pathEditMode="relative" rAng="0" ptsTypes="AA">
                                      <p:cBhvr>
                                        <p:cTn id="37" dur="2000" fill="hold"/>
                                        <p:tgtEl>
                                          <p:spTgt spid="17"/>
                                        </p:tgtEl>
                                        <p:attrNameLst>
                                          <p:attrName>ppt_x</p:attrName>
                                          <p:attrName>ppt_y</p:attrName>
                                        </p:attrNameLst>
                                      </p:cBhvr>
                                      <p:rCtr x="4714" y="8125"/>
                                    </p:animMotion>
                                  </p:childTnLst>
                                </p:cTn>
                              </p:par>
                              <p:par>
                                <p:cTn id="38" presetID="10" presetClass="exit" presetSubtype="0" fill="hold" grpId="1" nodeType="withEffect">
                                  <p:stCondLst>
                                    <p:cond delay="250"/>
                                  </p:stCondLst>
                                  <p:childTnLst>
                                    <p:animEffect transition="out" filter="fade">
                                      <p:cBhvr>
                                        <p:cTn id="39" dur="500"/>
                                        <p:tgtEl>
                                          <p:spTgt spid="35"/>
                                        </p:tgtEl>
                                      </p:cBhvr>
                                    </p:animEffect>
                                    <p:set>
                                      <p:cBhvr>
                                        <p:cTn id="40" dur="1" fill="hold">
                                          <p:stCondLst>
                                            <p:cond delay="499"/>
                                          </p:stCondLst>
                                        </p:cTn>
                                        <p:tgtEl>
                                          <p:spTgt spid="3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childTnLst>
                          </p:cTn>
                        </p:par>
                        <p:par>
                          <p:cTn id="46" fill="hold">
                            <p:stCondLst>
                              <p:cond delay="500"/>
                            </p:stCondLst>
                            <p:childTnLst>
                              <p:par>
                                <p:cTn id="47" presetID="42" presetClass="path" presetSubtype="0" accel="50000" decel="50000" fill="hold" nodeType="afterEffect">
                                  <p:stCondLst>
                                    <p:cond delay="200"/>
                                  </p:stCondLst>
                                  <p:childTnLst>
                                    <p:animMotion origin="layout" path="M 4.375E-6 -1.48148E-6 L 0.17265 0.09236 " pathEditMode="relative" rAng="0" ptsTypes="AA">
                                      <p:cBhvr>
                                        <p:cTn id="48" dur="2000" fill="hold"/>
                                        <p:tgtEl>
                                          <p:spTgt spid="24"/>
                                        </p:tgtEl>
                                        <p:attrNameLst>
                                          <p:attrName>ppt_x</p:attrName>
                                          <p:attrName>ppt_y</p:attrName>
                                        </p:attrNameLst>
                                      </p:cBhvr>
                                      <p:rCtr x="8633" y="4606"/>
                                    </p:animMotion>
                                  </p:childTnLst>
                                </p:cTn>
                              </p:par>
                              <p:par>
                                <p:cTn id="49" presetID="42" presetClass="path" presetSubtype="0" accel="50000" decel="50000" fill="hold" nodeType="withEffect">
                                  <p:stCondLst>
                                    <p:cond delay="200"/>
                                  </p:stCondLst>
                                  <p:childTnLst>
                                    <p:animMotion origin="layout" path="M 4.375E-6 -1.85185E-6 L 0.14934 0.13681 " pathEditMode="relative" rAng="0" ptsTypes="AA">
                                      <p:cBhvr>
                                        <p:cTn id="50" dur="2000" fill="hold"/>
                                        <p:tgtEl>
                                          <p:spTgt spid="25"/>
                                        </p:tgtEl>
                                        <p:attrNameLst>
                                          <p:attrName>ppt_x</p:attrName>
                                          <p:attrName>ppt_y</p:attrName>
                                        </p:attrNameLst>
                                      </p:cBhvr>
                                      <p:rCtr x="7461" y="6829"/>
                                    </p:animMotion>
                                  </p:childTnLst>
                                </p:cTn>
                              </p:par>
                              <p:par>
                                <p:cTn id="51" presetID="10" presetClass="exit" presetSubtype="0" fill="hold" grpId="1" nodeType="withEffect">
                                  <p:stCondLst>
                                    <p:cond delay="250"/>
                                  </p:stCondLst>
                                  <p:childTnLst>
                                    <p:animEffect transition="out" filter="fade">
                                      <p:cBhvr>
                                        <p:cTn id="52" dur="500"/>
                                        <p:tgtEl>
                                          <p:spTgt spid="43"/>
                                        </p:tgtEl>
                                      </p:cBhvr>
                                    </p:animEffect>
                                    <p:set>
                                      <p:cBhvr>
                                        <p:cTn id="53" dur="1" fill="hold">
                                          <p:stCondLst>
                                            <p:cond delay="499"/>
                                          </p:stCondLst>
                                        </p:cTn>
                                        <p:tgtEl>
                                          <p:spTgt spid="4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childTnLst>
                                </p:cTn>
                              </p:par>
                              <p:par>
                                <p:cTn id="59" presetID="10" presetClass="entr" presetSubtype="0" fill="hold"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childTnLst>
                          </p:cTn>
                        </p:par>
                        <p:par>
                          <p:cTn id="62" fill="hold">
                            <p:stCondLst>
                              <p:cond delay="500"/>
                            </p:stCondLst>
                            <p:childTnLst>
                              <p:par>
                                <p:cTn id="63" presetID="42" presetClass="path" presetSubtype="0" accel="50000" decel="50000" fill="hold" nodeType="afterEffect">
                                  <p:stCondLst>
                                    <p:cond delay="200"/>
                                  </p:stCondLst>
                                  <p:childTnLst>
                                    <p:animMotion origin="layout" path="M 8.33333E-7 7.40741E-7 L 0.21836 0.1831 " pathEditMode="relative" rAng="0" ptsTypes="AA">
                                      <p:cBhvr>
                                        <p:cTn id="64" dur="2000" fill="hold"/>
                                        <p:tgtEl>
                                          <p:spTgt spid="26"/>
                                        </p:tgtEl>
                                        <p:attrNameLst>
                                          <p:attrName>ppt_x</p:attrName>
                                          <p:attrName>ppt_y</p:attrName>
                                        </p:attrNameLst>
                                      </p:cBhvr>
                                      <p:rCtr x="10911" y="9144"/>
                                    </p:animMotion>
                                  </p:childTnLst>
                                </p:cTn>
                              </p:par>
                              <p:par>
                                <p:cTn id="65" presetID="42" presetClass="path" presetSubtype="0" accel="50000" decel="50000" fill="hold" nodeType="withEffect">
                                  <p:stCondLst>
                                    <p:cond delay="250"/>
                                  </p:stCondLst>
                                  <p:childTnLst>
                                    <p:animMotion origin="layout" path="M -2.91667E-6 1.11111E-6 L 0.23659 0.14838 " pathEditMode="relative" rAng="0" ptsTypes="AA">
                                      <p:cBhvr>
                                        <p:cTn id="66" dur="2000" fill="hold"/>
                                        <p:tgtEl>
                                          <p:spTgt spid="31"/>
                                        </p:tgtEl>
                                        <p:attrNameLst>
                                          <p:attrName>ppt_x</p:attrName>
                                          <p:attrName>ppt_y</p:attrName>
                                        </p:attrNameLst>
                                      </p:cBhvr>
                                      <p:rCtr x="11823" y="7407"/>
                                    </p:animMotion>
                                  </p:childTnLst>
                                </p:cTn>
                              </p:par>
                              <p:par>
                                <p:cTn id="67" presetID="10" presetClass="exit" presetSubtype="0" fill="hold" grpId="1" nodeType="withEffect">
                                  <p:stCondLst>
                                    <p:cond delay="250"/>
                                  </p:stCondLst>
                                  <p:childTnLst>
                                    <p:animEffect transition="out" filter="fade">
                                      <p:cBhvr>
                                        <p:cTn id="68" dur="500"/>
                                        <p:tgtEl>
                                          <p:spTgt spid="44"/>
                                        </p:tgtEl>
                                      </p:cBhvr>
                                    </p:animEffect>
                                    <p:set>
                                      <p:cBhvr>
                                        <p:cTn id="69" dur="1" fill="hold">
                                          <p:stCondLst>
                                            <p:cond delay="499"/>
                                          </p:stCondLst>
                                        </p:cTn>
                                        <p:tgtEl>
                                          <p:spTgt spid="44"/>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fade">
                                      <p:cBhvr>
                                        <p:cTn id="74" dur="500"/>
                                        <p:tgtEl>
                                          <p:spTgt spid="45"/>
                                        </p:tgtEl>
                                      </p:cBhvr>
                                    </p:animEffect>
                                  </p:childTnLst>
                                </p:cTn>
                              </p:par>
                              <p:par>
                                <p:cTn id="75" presetID="10" presetClass="entr" presetSubtype="0" fill="hold"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500"/>
                                        <p:tgtEl>
                                          <p:spTgt spid="39"/>
                                        </p:tgtEl>
                                      </p:cBhvr>
                                    </p:animEffect>
                                  </p:childTnLst>
                                </p:cTn>
                              </p:par>
                            </p:childTnLst>
                          </p:cTn>
                        </p:par>
                        <p:par>
                          <p:cTn id="78" fill="hold">
                            <p:stCondLst>
                              <p:cond delay="500"/>
                            </p:stCondLst>
                            <p:childTnLst>
                              <p:par>
                                <p:cTn id="79" presetID="42" presetClass="path" presetSubtype="0" accel="50000" decel="50000" fill="hold" nodeType="afterEffect">
                                  <p:stCondLst>
                                    <p:cond delay="250"/>
                                  </p:stCondLst>
                                  <p:childTnLst>
                                    <p:animMotion origin="layout" path="M -2.08333E-6 4.07407E-6 L 0.32162 0.08009 " pathEditMode="relative" rAng="0" ptsTypes="AA">
                                      <p:cBhvr>
                                        <p:cTn id="80" dur="2000" fill="hold"/>
                                        <p:tgtEl>
                                          <p:spTgt spid="23"/>
                                        </p:tgtEl>
                                        <p:attrNameLst>
                                          <p:attrName>ppt_x</p:attrName>
                                          <p:attrName>ppt_y</p:attrName>
                                        </p:attrNameLst>
                                      </p:cBhvr>
                                      <p:rCtr x="16081" y="4005"/>
                                    </p:animMotion>
                                  </p:childTnLst>
                                </p:cTn>
                              </p:par>
                              <p:par>
                                <p:cTn id="81" presetID="42" presetClass="path" presetSubtype="0" accel="50000" decel="50000" fill="hold" nodeType="withEffect">
                                  <p:stCondLst>
                                    <p:cond delay="250"/>
                                  </p:stCondLst>
                                  <p:childTnLst>
                                    <p:animMotion origin="layout" path="M 2.5E-6 7.40741E-7 L 0.2901 0.11551 " pathEditMode="relative" rAng="0" ptsTypes="AA">
                                      <p:cBhvr>
                                        <p:cTn id="82" dur="2000" fill="hold"/>
                                        <p:tgtEl>
                                          <p:spTgt spid="22"/>
                                        </p:tgtEl>
                                        <p:attrNameLst>
                                          <p:attrName>ppt_x</p:attrName>
                                          <p:attrName>ppt_y</p:attrName>
                                        </p:attrNameLst>
                                      </p:cBhvr>
                                      <p:rCtr x="14505" y="5764"/>
                                    </p:animMotion>
                                  </p:childTnLst>
                                </p:cTn>
                              </p:par>
                              <p:par>
                                <p:cTn id="83" presetID="10" presetClass="exit" presetSubtype="0" fill="hold" grpId="1" nodeType="withEffect">
                                  <p:stCondLst>
                                    <p:cond delay="250"/>
                                  </p:stCondLst>
                                  <p:childTnLst>
                                    <p:animEffect transition="out" filter="fade">
                                      <p:cBhvr>
                                        <p:cTn id="84" dur="500"/>
                                        <p:tgtEl>
                                          <p:spTgt spid="45"/>
                                        </p:tgtEl>
                                      </p:cBhvr>
                                    </p:animEffect>
                                    <p:set>
                                      <p:cBhvr>
                                        <p:cTn id="85" dur="1" fill="hold">
                                          <p:stCondLst>
                                            <p:cond delay="499"/>
                                          </p:stCondLst>
                                        </p:cTn>
                                        <p:tgtEl>
                                          <p:spTgt spid="45"/>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fade">
                                      <p:cBhvr>
                                        <p:cTn id="90" dur="500"/>
                                        <p:tgtEl>
                                          <p:spTgt spid="47"/>
                                        </p:tgtEl>
                                      </p:cBhvr>
                                    </p:animEffect>
                                  </p:childTnLst>
                                </p:cTn>
                              </p:par>
                              <p:par>
                                <p:cTn id="91" presetID="10" presetClass="entr" presetSubtype="0" fill="hold" nodeType="with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500"/>
                                        <p:tgtEl>
                                          <p:spTgt spid="40"/>
                                        </p:tgtEl>
                                      </p:cBhvr>
                                    </p:animEffect>
                                  </p:childTnLst>
                                </p:cTn>
                              </p:par>
                            </p:childTnLst>
                          </p:cTn>
                        </p:par>
                        <p:par>
                          <p:cTn id="94" fill="hold">
                            <p:stCondLst>
                              <p:cond delay="500"/>
                            </p:stCondLst>
                            <p:childTnLst>
                              <p:par>
                                <p:cTn id="95" presetID="42" presetClass="path" presetSubtype="0" accel="50000" decel="50000" fill="hold" nodeType="afterEffect">
                                  <p:stCondLst>
                                    <p:cond delay="250"/>
                                  </p:stCondLst>
                                  <p:childTnLst>
                                    <p:animMotion origin="layout" path="M 1.04167E-6 4.07407E-6 L 0.37591 0.14259 " pathEditMode="relative" rAng="0" ptsTypes="AA">
                                      <p:cBhvr>
                                        <p:cTn id="96" dur="2000" fill="hold"/>
                                        <p:tgtEl>
                                          <p:spTgt spid="27"/>
                                        </p:tgtEl>
                                        <p:attrNameLst>
                                          <p:attrName>ppt_x</p:attrName>
                                          <p:attrName>ppt_y</p:attrName>
                                        </p:attrNameLst>
                                      </p:cBhvr>
                                      <p:rCtr x="18789" y="7130"/>
                                    </p:animMotion>
                                  </p:childTnLst>
                                </p:cTn>
                              </p:par>
                              <p:par>
                                <p:cTn id="97" presetID="42" presetClass="path" presetSubtype="0" accel="50000" decel="50000" fill="hold" nodeType="withEffect">
                                  <p:stCondLst>
                                    <p:cond delay="250"/>
                                  </p:stCondLst>
                                  <p:childTnLst>
                                    <p:animMotion origin="layout" path="M -0.00052 0.00463 L 0.36758 0.17268 " pathEditMode="relative" rAng="0" ptsTypes="AA">
                                      <p:cBhvr>
                                        <p:cTn id="98" dur="2000" fill="hold"/>
                                        <p:tgtEl>
                                          <p:spTgt spid="18"/>
                                        </p:tgtEl>
                                        <p:attrNameLst>
                                          <p:attrName>ppt_x</p:attrName>
                                          <p:attrName>ppt_y</p:attrName>
                                        </p:attrNameLst>
                                      </p:cBhvr>
                                      <p:rCtr x="18398" y="8403"/>
                                    </p:animMotion>
                                  </p:childTnLst>
                                </p:cTn>
                              </p:par>
                              <p:par>
                                <p:cTn id="99" presetID="10" presetClass="exit" presetSubtype="0" fill="hold" grpId="1" nodeType="withEffect">
                                  <p:stCondLst>
                                    <p:cond delay="250"/>
                                  </p:stCondLst>
                                  <p:childTnLst>
                                    <p:animEffect transition="out" filter="fade">
                                      <p:cBhvr>
                                        <p:cTn id="100" dur="500"/>
                                        <p:tgtEl>
                                          <p:spTgt spid="47"/>
                                        </p:tgtEl>
                                      </p:cBhvr>
                                    </p:animEffect>
                                    <p:set>
                                      <p:cBhvr>
                                        <p:cTn id="101" dur="1" fill="hold">
                                          <p:stCondLst>
                                            <p:cond delay="499"/>
                                          </p:stCondLst>
                                        </p:cTn>
                                        <p:tgtEl>
                                          <p:spTgt spid="47"/>
                                        </p:tgtEl>
                                        <p:attrNameLst>
                                          <p:attrName>style.visibility</p:attrName>
                                        </p:attrNameLst>
                                      </p:cBhvr>
                                      <p:to>
                                        <p:strVal val="hidden"/>
                                      </p:to>
                                    </p:set>
                                  </p:childTnLst>
                                </p:cTn>
                              </p:par>
                              <p:par>
                                <p:cTn id="102" presetID="10" presetClass="entr" presetSubtype="0" fill="hold" nodeType="with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fade">
                                      <p:cBhvr>
                                        <p:cTn id="104" dur="500"/>
                                        <p:tgtEl>
                                          <p:spTgt spid="42"/>
                                        </p:tgtEl>
                                      </p:cBhvr>
                                    </p:animEffect>
                                  </p:childTnLst>
                                </p:cTn>
                              </p:par>
                              <p:par>
                                <p:cTn id="105" presetID="10" presetClass="entr" presetSubtype="0" fill="hold" grpId="1"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fade">
                                      <p:cBhvr>
                                        <p:cTn id="107" dur="500"/>
                                        <p:tgtEl>
                                          <p:spTgt spid="48"/>
                                        </p:tgtEl>
                                      </p:cBhvr>
                                    </p:animEffect>
                                  </p:childTnLst>
                                </p:cTn>
                              </p:par>
                            </p:childTnLst>
                          </p:cTn>
                        </p:par>
                        <p:par>
                          <p:cTn id="108" fill="hold">
                            <p:stCondLst>
                              <p:cond delay="2750"/>
                            </p:stCondLst>
                            <p:childTnLst>
                              <p:par>
                                <p:cTn id="109" presetID="42" presetClass="path" presetSubtype="0" accel="50000" decel="50000" fill="hold" nodeType="afterEffect">
                                  <p:stCondLst>
                                    <p:cond delay="250"/>
                                  </p:stCondLst>
                                  <p:childTnLst>
                                    <p:animMotion origin="layout" path="M 0.00026 0.00023 L 0.44427 0.15509 " pathEditMode="relative" rAng="0" ptsTypes="AA">
                                      <p:cBhvr>
                                        <p:cTn id="110" dur="2000" fill="hold"/>
                                        <p:tgtEl>
                                          <p:spTgt spid="29"/>
                                        </p:tgtEl>
                                        <p:attrNameLst>
                                          <p:attrName>ppt_x</p:attrName>
                                          <p:attrName>ppt_y</p:attrName>
                                        </p:attrNameLst>
                                      </p:cBhvr>
                                      <p:rCtr x="22201" y="7731"/>
                                    </p:animMotion>
                                  </p:childTnLst>
                                </p:cTn>
                              </p:par>
                              <p:par>
                                <p:cTn id="111" presetID="42" presetClass="path" presetSubtype="0" accel="50000" decel="50000" fill="hold" nodeType="withEffect">
                                  <p:stCondLst>
                                    <p:cond delay="250"/>
                                  </p:stCondLst>
                                  <p:childTnLst>
                                    <p:animMotion origin="layout" path="M 2.91667E-6 0 L 0.43177 0.10602 " pathEditMode="relative" rAng="0" ptsTypes="AA">
                                      <p:cBhvr>
                                        <p:cTn id="112" dur="2000" fill="hold"/>
                                        <p:tgtEl>
                                          <p:spTgt spid="28"/>
                                        </p:tgtEl>
                                        <p:attrNameLst>
                                          <p:attrName>ppt_x</p:attrName>
                                          <p:attrName>ppt_y</p:attrName>
                                        </p:attrNameLst>
                                      </p:cBhvr>
                                      <p:rCtr x="21589" y="5301"/>
                                    </p:animMotion>
                                  </p:childTnLst>
                                </p:cTn>
                              </p:par>
                              <p:par>
                                <p:cTn id="113" presetID="10" presetClass="exit" presetSubtype="0" fill="hold" grpId="0" nodeType="withEffect">
                                  <p:stCondLst>
                                    <p:cond delay="250"/>
                                  </p:stCondLst>
                                  <p:childTnLst>
                                    <p:animEffect transition="out" filter="fade">
                                      <p:cBhvr>
                                        <p:cTn id="114" dur="500"/>
                                        <p:tgtEl>
                                          <p:spTgt spid="48"/>
                                        </p:tgtEl>
                                      </p:cBhvr>
                                    </p:animEffect>
                                    <p:set>
                                      <p:cBhvr>
                                        <p:cTn id="115" dur="1" fill="hold">
                                          <p:stCondLst>
                                            <p:cond delay="499"/>
                                          </p:stCondLst>
                                        </p:cTn>
                                        <p:tgtEl>
                                          <p:spTgt spid="48"/>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43" grpId="0" animBg="1"/>
      <p:bldP spid="43" grpId="1" animBg="1"/>
      <p:bldP spid="44" grpId="0" animBg="1"/>
      <p:bldP spid="44" grpId="1" animBg="1"/>
      <p:bldP spid="45" grpId="0" animBg="1"/>
      <p:bldP spid="45" grpId="1" animBg="1"/>
      <p:bldP spid="47" grpId="0" animBg="1"/>
      <p:bldP spid="47" grpId="1" animBg="1"/>
      <p:bldP spid="48" grpId="0" animBg="1"/>
      <p:bldP spid="48" grpId="1" animBg="1"/>
      <p:bldP spid="51" grpId="0"/>
      <p:bldP spid="49" grpId="0"/>
      <p:bldP spid="50" grpId="0"/>
      <p:bldP spid="52" grpId="0"/>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2F8F2-5A22-4054-A72B-536A1EBB3432}"/>
              </a:ext>
            </a:extLst>
          </p:cNvPr>
          <p:cNvSpPr>
            <a:spLocks noGrp="1"/>
          </p:cNvSpPr>
          <p:nvPr>
            <p:ph type="title"/>
          </p:nvPr>
        </p:nvSpPr>
        <p:spPr/>
        <p:txBody>
          <a:bodyPr/>
          <a:lstStyle/>
          <a:p>
            <a:r>
              <a:rPr lang="en-GB" dirty="0"/>
              <a:t>2MD-2 Grouping problems: missing factors and division</a:t>
            </a:r>
          </a:p>
        </p:txBody>
      </p:sp>
      <p:sp>
        <p:nvSpPr>
          <p:cNvPr id="4" name="Content Placeholder 2">
            <a:extLst>
              <a:ext uri="{FF2B5EF4-FFF2-40B4-BE49-F238E27FC236}">
                <a16:creationId xmlns:a16="http://schemas.microsoft.com/office/drawing/2014/main" id="{73F59F46-B874-42C2-898D-AECD9BBDDAE5}"/>
              </a:ext>
            </a:extLst>
          </p:cNvPr>
          <p:cNvSpPr txBox="1">
            <a:spLocks/>
          </p:cNvSpPr>
          <p:nvPr/>
        </p:nvSpPr>
        <p:spPr>
          <a:xfrm>
            <a:off x="730610" y="2996899"/>
            <a:ext cx="8056203" cy="323521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85750" marR="0" lvl="0" indent="-28575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u="none" strike="noStrike" kern="1200" cap="none" spc="0" normalizeH="0" baseline="0" noProof="0" dirty="0">
                <a:ln>
                  <a:noFill/>
                </a:ln>
                <a:solidFill>
                  <a:srgbClr val="585858"/>
                </a:solidFill>
                <a:effectLst/>
                <a:uLnTx/>
                <a:uFillTx/>
                <a:latin typeface="Arial"/>
                <a:ea typeface="+mn-ea"/>
                <a:cs typeface="+mn-cs"/>
              </a:rPr>
              <a:t>I have 6 seeds. How many pots will I need to put 2 seeds in each pot?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Collect 6 counters or cubes to represent seeds and some cups to represent pots.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a:t>
            </a:r>
            <a:r>
              <a:rPr kumimoji="0" lang="en-GB" sz="1800" i="1" u="none" strike="noStrike" kern="1200" cap="none" spc="0" normalizeH="0" baseline="0" noProof="0" dirty="0">
                <a:ln>
                  <a:noFill/>
                </a:ln>
                <a:solidFill>
                  <a:srgbClr val="585858"/>
                </a:solidFill>
                <a:effectLst/>
                <a:uLnTx/>
                <a:uFillTx/>
                <a:latin typeface="Arial"/>
                <a:ea typeface="+mn-ea"/>
                <a:cs typeface="+mn-cs"/>
              </a:rPr>
              <a:t>divide 6 cubes into groups of 2</a:t>
            </a:r>
            <a:r>
              <a:rPr kumimoji="0" lang="en-GB" sz="1800" u="none" strike="noStrike" kern="1200" cap="none" spc="0" normalizeH="0" baseline="0" noProof="0" dirty="0">
                <a:ln>
                  <a:noFill/>
                </a:ln>
                <a:solidFill>
                  <a:srgbClr val="585858"/>
                </a:solidFill>
                <a:effectLst/>
                <a:uLnTx/>
                <a:uFillTx/>
                <a:latin typeface="Arial"/>
                <a:ea typeface="+mn-ea"/>
                <a:cs typeface="+mn-cs"/>
              </a:rPr>
              <a:t>?</a:t>
            </a:r>
            <a:r>
              <a:rPr kumimoji="0" lang="en-GB" sz="1800" i="1" u="none" strike="noStrike" kern="1200" cap="none" spc="0" normalizeH="0" baseline="0" noProof="0" dirty="0">
                <a:ln>
                  <a:noFill/>
                </a:ln>
                <a:solidFill>
                  <a:srgbClr val="585858"/>
                </a:solidFill>
                <a:effectLst/>
                <a:uLnTx/>
                <a:uFillTx/>
                <a:latin typeface="Arial"/>
                <a:ea typeface="+mn-ea"/>
                <a:cs typeface="+mn-cs"/>
              </a:rPr>
              <a:t> </a:t>
            </a:r>
            <a:r>
              <a:rPr kumimoji="0" lang="en-GB" sz="1800" b="0" i="0" u="none" strike="noStrike" kern="1200" cap="none" spc="0" normalizeH="0" baseline="0" noProof="0" dirty="0">
                <a:ln>
                  <a:noFill/>
                </a:ln>
                <a:solidFill>
                  <a:srgbClr val="585858"/>
                </a:solidFill>
                <a:effectLst/>
                <a:uLnTx/>
                <a:uFillTx/>
                <a:latin typeface="Arial"/>
                <a:ea typeface="+mn-ea"/>
                <a:cs typeface="+mn-cs"/>
              </a:rPr>
              <a:t>How many pots will you need?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write the </a:t>
            </a:r>
            <a:r>
              <a:rPr kumimoji="0" lang="en-GB" sz="1800" i="1" u="none" strike="noStrike" kern="1200" cap="none" spc="0" normalizeH="0" baseline="0" noProof="0" dirty="0">
                <a:ln>
                  <a:noFill/>
                </a:ln>
                <a:solidFill>
                  <a:srgbClr val="585858"/>
                </a:solidFill>
                <a:effectLst/>
                <a:uLnTx/>
                <a:uFillTx/>
                <a:latin typeface="Arial"/>
                <a:ea typeface="+mn-ea"/>
                <a:cs typeface="+mn-cs"/>
              </a:rPr>
              <a:t>division calculation </a:t>
            </a:r>
            <a:r>
              <a:rPr kumimoji="0" lang="en-GB" sz="1800" b="0" i="0" u="none" strike="noStrike" kern="1200" cap="none" spc="0" normalizeH="0" baseline="0" noProof="0" dirty="0">
                <a:ln>
                  <a:noFill/>
                </a:ln>
                <a:solidFill>
                  <a:srgbClr val="585858"/>
                </a:solidFill>
                <a:effectLst/>
                <a:uLnTx/>
                <a:uFillTx/>
                <a:latin typeface="Arial"/>
                <a:ea typeface="+mn-ea"/>
                <a:cs typeface="+mn-cs"/>
              </a:rPr>
              <a:t>to represent </a:t>
            </a:r>
            <a:r>
              <a:rPr kumimoji="0" lang="en-GB" sz="1800" i="1" u="none" strike="noStrike" kern="1200" cap="none" spc="0" normalizeH="0" baseline="0" noProof="0" dirty="0">
                <a:ln>
                  <a:noFill/>
                </a:ln>
                <a:solidFill>
                  <a:srgbClr val="585858"/>
                </a:solidFill>
                <a:effectLst/>
                <a:uLnTx/>
                <a:uFillTx/>
                <a:latin typeface="Arial"/>
                <a:ea typeface="+mn-ea"/>
                <a:cs typeface="+mn-cs"/>
              </a:rPr>
              <a:t>6 divided by 2</a:t>
            </a:r>
            <a:r>
              <a:rPr kumimoji="0" lang="en-GB" sz="1800" i="0" u="none" strike="noStrike" kern="1200" cap="none" spc="0" normalizeH="0" baseline="0" noProof="0" dirty="0">
                <a:ln>
                  <a:noFill/>
                </a:ln>
                <a:solidFill>
                  <a:srgbClr val="585858"/>
                </a:solidFill>
                <a:effectLst/>
                <a:uLnTx/>
                <a:uFillTx/>
                <a:latin typeface="Arial"/>
                <a:ea typeface="+mn-ea"/>
                <a:cs typeface="+mn-cs"/>
              </a:rPr>
              <a: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times table fact could help you find the answer?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If you use skip counting, what multiples will you need to count in?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6" name="Picture 5">
            <a:extLst>
              <a:ext uri="{FF2B5EF4-FFF2-40B4-BE49-F238E27FC236}">
                <a16:creationId xmlns:a16="http://schemas.microsoft.com/office/drawing/2014/main" id="{27072121-6DFC-457C-A6CA-3C50F24144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011572" y="1439402"/>
            <a:ext cx="1279323" cy="1255472"/>
          </a:xfrm>
          <a:prstGeom prst="rect">
            <a:avLst/>
          </a:prstGeom>
        </p:spPr>
      </p:pic>
      <p:pic>
        <p:nvPicPr>
          <p:cNvPr id="7" name="Picture 6">
            <a:extLst>
              <a:ext uri="{FF2B5EF4-FFF2-40B4-BE49-F238E27FC236}">
                <a16:creationId xmlns:a16="http://schemas.microsoft.com/office/drawing/2014/main" id="{A5949E12-8DE9-41D5-ABAC-FEC85AB194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00000">
            <a:off x="5937585" y="1740429"/>
            <a:ext cx="274334" cy="180810"/>
          </a:xfrm>
          <a:prstGeom prst="rect">
            <a:avLst/>
          </a:prstGeom>
        </p:spPr>
      </p:pic>
      <p:pic>
        <p:nvPicPr>
          <p:cNvPr id="9" name="Picture 8">
            <a:extLst>
              <a:ext uri="{FF2B5EF4-FFF2-40B4-BE49-F238E27FC236}">
                <a16:creationId xmlns:a16="http://schemas.microsoft.com/office/drawing/2014/main" id="{9E804675-EA10-4D8C-93E2-DF3FF9C59F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00000">
            <a:off x="5937585" y="2132563"/>
            <a:ext cx="274334" cy="180810"/>
          </a:xfrm>
          <a:prstGeom prst="rect">
            <a:avLst/>
          </a:prstGeom>
        </p:spPr>
      </p:pic>
      <p:pic>
        <p:nvPicPr>
          <p:cNvPr id="11" name="Picture 10">
            <a:extLst>
              <a:ext uri="{FF2B5EF4-FFF2-40B4-BE49-F238E27FC236}">
                <a16:creationId xmlns:a16="http://schemas.microsoft.com/office/drawing/2014/main" id="{00559B1A-4B2B-438F-856B-9F71DFE97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00000">
            <a:off x="6516691" y="1642050"/>
            <a:ext cx="274334" cy="180810"/>
          </a:xfrm>
          <a:prstGeom prst="rect">
            <a:avLst/>
          </a:prstGeom>
        </p:spPr>
      </p:pic>
      <p:pic>
        <p:nvPicPr>
          <p:cNvPr id="13" name="Picture 12">
            <a:extLst>
              <a:ext uri="{FF2B5EF4-FFF2-40B4-BE49-F238E27FC236}">
                <a16:creationId xmlns:a16="http://schemas.microsoft.com/office/drawing/2014/main" id="{35EBEFA5-65CD-4DEA-8635-DAF1330D2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00000">
            <a:off x="6503924" y="2064609"/>
            <a:ext cx="274334" cy="180810"/>
          </a:xfrm>
          <a:prstGeom prst="rect">
            <a:avLst/>
          </a:prstGeom>
        </p:spPr>
      </p:pic>
      <p:pic>
        <p:nvPicPr>
          <p:cNvPr id="15" name="Picture 14">
            <a:extLst>
              <a:ext uri="{FF2B5EF4-FFF2-40B4-BE49-F238E27FC236}">
                <a16:creationId xmlns:a16="http://schemas.microsoft.com/office/drawing/2014/main" id="{8E8A0676-7DE4-4CCC-B868-991ABED179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00000">
            <a:off x="7095798" y="1770855"/>
            <a:ext cx="274334" cy="180810"/>
          </a:xfrm>
          <a:prstGeom prst="rect">
            <a:avLst/>
          </a:prstGeom>
        </p:spPr>
      </p:pic>
      <p:pic>
        <p:nvPicPr>
          <p:cNvPr id="17" name="Picture 16">
            <a:extLst>
              <a:ext uri="{FF2B5EF4-FFF2-40B4-BE49-F238E27FC236}">
                <a16:creationId xmlns:a16="http://schemas.microsoft.com/office/drawing/2014/main" id="{E0002BEC-EA3A-4FC5-ABB2-2306B65D97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00000">
            <a:off x="7069285" y="2211484"/>
            <a:ext cx="274334" cy="180810"/>
          </a:xfrm>
          <a:prstGeom prst="rect">
            <a:avLst/>
          </a:prstGeom>
        </p:spPr>
      </p:pic>
    </p:spTree>
    <p:extLst>
      <p:ext uri="{BB962C8B-B14F-4D97-AF65-F5344CB8AC3E}">
        <p14:creationId xmlns:p14="http://schemas.microsoft.com/office/powerpoint/2010/main" val="3719451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B9A726-BCBB-4D6F-95F6-E5E7D8FBD051}"/>
              </a:ext>
            </a:extLst>
          </p:cNvPr>
          <p:cNvSpPr>
            <a:spLocks noGrp="1"/>
          </p:cNvSpPr>
          <p:nvPr>
            <p:ph type="title"/>
          </p:nvPr>
        </p:nvSpPr>
        <p:spPr/>
        <p:txBody>
          <a:bodyPr/>
          <a:lstStyle/>
          <a:p>
            <a:r>
              <a:rPr lang="en-GB" dirty="0"/>
              <a:t>2MD-2 Grouping problems: missing factors and division</a:t>
            </a:r>
          </a:p>
        </p:txBody>
      </p:sp>
      <p:pic>
        <p:nvPicPr>
          <p:cNvPr id="6" name="Picture 5">
            <a:extLst>
              <a:ext uri="{FF2B5EF4-FFF2-40B4-BE49-F238E27FC236}">
                <a16:creationId xmlns:a16="http://schemas.microsoft.com/office/drawing/2014/main" id="{EA59911C-1A68-4D17-A522-3768DE085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21088" y="1543656"/>
            <a:ext cx="6816764" cy="586504"/>
          </a:xfrm>
          <a:prstGeom prst="rect">
            <a:avLst/>
          </a:prstGeom>
        </p:spPr>
      </p:pic>
      <p:cxnSp>
        <p:nvCxnSpPr>
          <p:cNvPr id="50" name="Straight Connector 49">
            <a:extLst>
              <a:ext uri="{FF2B5EF4-FFF2-40B4-BE49-F238E27FC236}">
                <a16:creationId xmlns:a16="http://schemas.microsoft.com/office/drawing/2014/main" id="{3E0DD460-476E-4F34-ADFB-2EB102407CF5}"/>
              </a:ext>
            </a:extLst>
          </p:cNvPr>
          <p:cNvCxnSpPr>
            <a:cxnSpLocks/>
          </p:cNvCxnSpPr>
          <p:nvPr/>
        </p:nvCxnSpPr>
        <p:spPr bwMode="auto">
          <a:xfrm>
            <a:off x="2251502" y="1768914"/>
            <a:ext cx="0" cy="30600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a:extLst>
              <a:ext uri="{FF2B5EF4-FFF2-40B4-BE49-F238E27FC236}">
                <a16:creationId xmlns:a16="http://schemas.microsoft.com/office/drawing/2014/main" id="{E400023C-5BD3-4E7B-81B3-27922C3DC250}"/>
              </a:ext>
            </a:extLst>
          </p:cNvPr>
          <p:cNvCxnSpPr>
            <a:cxnSpLocks/>
          </p:cNvCxnSpPr>
          <p:nvPr/>
        </p:nvCxnSpPr>
        <p:spPr bwMode="auto">
          <a:xfrm>
            <a:off x="3387884" y="1824160"/>
            <a:ext cx="0" cy="30600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a:extLst>
              <a:ext uri="{FF2B5EF4-FFF2-40B4-BE49-F238E27FC236}">
                <a16:creationId xmlns:a16="http://schemas.microsoft.com/office/drawing/2014/main" id="{E2C0EF84-542D-4B8D-B25C-D71BA27A5191}"/>
              </a:ext>
            </a:extLst>
          </p:cNvPr>
          <p:cNvCxnSpPr>
            <a:cxnSpLocks/>
          </p:cNvCxnSpPr>
          <p:nvPr/>
        </p:nvCxnSpPr>
        <p:spPr bwMode="auto">
          <a:xfrm>
            <a:off x="4529438" y="1770819"/>
            <a:ext cx="0" cy="30600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a:extLst>
              <a:ext uri="{FF2B5EF4-FFF2-40B4-BE49-F238E27FC236}">
                <a16:creationId xmlns:a16="http://schemas.microsoft.com/office/drawing/2014/main" id="{E8FE18DD-3742-4154-8585-C44FE0EC514B}"/>
              </a:ext>
            </a:extLst>
          </p:cNvPr>
          <p:cNvCxnSpPr>
            <a:cxnSpLocks/>
          </p:cNvCxnSpPr>
          <p:nvPr/>
        </p:nvCxnSpPr>
        <p:spPr bwMode="auto">
          <a:xfrm>
            <a:off x="5654823" y="1717426"/>
            <a:ext cx="0" cy="30600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a:extLst>
              <a:ext uri="{FF2B5EF4-FFF2-40B4-BE49-F238E27FC236}">
                <a16:creationId xmlns:a16="http://schemas.microsoft.com/office/drawing/2014/main" id="{E36D9DEE-91F8-4B97-AD60-7CB63C9299BA}"/>
              </a:ext>
            </a:extLst>
          </p:cNvPr>
          <p:cNvCxnSpPr>
            <a:cxnSpLocks/>
          </p:cNvCxnSpPr>
          <p:nvPr/>
        </p:nvCxnSpPr>
        <p:spPr bwMode="auto">
          <a:xfrm>
            <a:off x="6786293" y="1756849"/>
            <a:ext cx="0" cy="30600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Rectangle 35">
            <a:extLst>
              <a:ext uri="{FF2B5EF4-FFF2-40B4-BE49-F238E27FC236}">
                <a16:creationId xmlns:a16="http://schemas.microsoft.com/office/drawing/2014/main" id="{BCC49460-AEBF-4433-AA5C-0136D113E13D}"/>
              </a:ext>
            </a:extLst>
          </p:cNvPr>
          <p:cNvSpPr/>
          <p:nvPr/>
        </p:nvSpPr>
        <p:spPr>
          <a:xfrm>
            <a:off x="8961473" y="1927996"/>
            <a:ext cx="576000" cy="57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7" name="TextBox 36">
            <a:extLst>
              <a:ext uri="{FF2B5EF4-FFF2-40B4-BE49-F238E27FC236}">
                <a16:creationId xmlns:a16="http://schemas.microsoft.com/office/drawing/2014/main" id="{BFA4A723-E127-4001-A44E-B2DE78903CC1}"/>
              </a:ext>
            </a:extLst>
          </p:cNvPr>
          <p:cNvSpPr txBox="1"/>
          <p:nvPr/>
        </p:nvSpPr>
        <p:spPr>
          <a:xfrm>
            <a:off x="9521923" y="1916894"/>
            <a:ext cx="1917513"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10 = 60</a:t>
            </a:r>
          </a:p>
        </p:txBody>
      </p:sp>
      <p:sp>
        <p:nvSpPr>
          <p:cNvPr id="38" name="TextBox 37">
            <a:extLst>
              <a:ext uri="{FF2B5EF4-FFF2-40B4-BE49-F238E27FC236}">
                <a16:creationId xmlns:a16="http://schemas.microsoft.com/office/drawing/2014/main" id="{DCDE1570-940D-41A4-A1FC-39C97A46B602}"/>
              </a:ext>
            </a:extLst>
          </p:cNvPr>
          <p:cNvSpPr txBox="1"/>
          <p:nvPr/>
        </p:nvSpPr>
        <p:spPr>
          <a:xfrm>
            <a:off x="9058323" y="1903832"/>
            <a:ext cx="412292"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
        <p:nvSpPr>
          <p:cNvPr id="5" name="Content Placeholder 2">
            <a:extLst>
              <a:ext uri="{FF2B5EF4-FFF2-40B4-BE49-F238E27FC236}">
                <a16:creationId xmlns:a16="http://schemas.microsoft.com/office/drawing/2014/main" id="{82DE9C7F-DF24-4F71-B09B-EE71D2B48F5C}"/>
              </a:ext>
            </a:extLst>
          </p:cNvPr>
          <p:cNvSpPr txBox="1">
            <a:spLocks/>
          </p:cNvSpPr>
          <p:nvPr/>
        </p:nvSpPr>
        <p:spPr>
          <a:xfrm>
            <a:off x="453369" y="3076111"/>
            <a:ext cx="8133419" cy="3128354"/>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many 10cm pieces do you think I can cut from the ribbon?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do the 10 and the 60 represent in the missing number calculation?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does the missing factor represent?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multiples do you think we should skip count in, or which times table fact should we use, to find the answer?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So, if I have 60cm of ribbon, I can cut _____ pieces which are each 10cm long from it.</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grpSp>
        <p:nvGrpSpPr>
          <p:cNvPr id="9" name="Group 8">
            <a:extLst>
              <a:ext uri="{FF2B5EF4-FFF2-40B4-BE49-F238E27FC236}">
                <a16:creationId xmlns:a16="http://schemas.microsoft.com/office/drawing/2014/main" id="{DB72BEED-5EA7-4AFF-91D1-C45B4C500062}"/>
              </a:ext>
            </a:extLst>
          </p:cNvPr>
          <p:cNvGrpSpPr/>
          <p:nvPr/>
        </p:nvGrpSpPr>
        <p:grpSpPr>
          <a:xfrm>
            <a:off x="1121088" y="2404656"/>
            <a:ext cx="1147212" cy="571054"/>
            <a:chOff x="1121088" y="2730385"/>
            <a:chExt cx="1147212" cy="571054"/>
          </a:xfrm>
        </p:grpSpPr>
        <p:pic>
          <p:nvPicPr>
            <p:cNvPr id="13" name="Picture 12">
              <a:extLst>
                <a:ext uri="{FF2B5EF4-FFF2-40B4-BE49-F238E27FC236}">
                  <a16:creationId xmlns:a16="http://schemas.microsoft.com/office/drawing/2014/main" id="{F83EC063-6BB9-4166-A305-2B1B3A92DF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1088" y="2730385"/>
              <a:ext cx="1147212" cy="523728"/>
            </a:xfrm>
            <a:prstGeom prst="rect">
              <a:avLst/>
            </a:prstGeom>
          </p:spPr>
        </p:pic>
        <p:sp>
          <p:nvSpPr>
            <p:cNvPr id="41" name="TextBox 40">
              <a:extLst>
                <a:ext uri="{FF2B5EF4-FFF2-40B4-BE49-F238E27FC236}">
                  <a16:creationId xmlns:a16="http://schemas.microsoft.com/office/drawing/2014/main" id="{F0587F5E-D014-45F2-9C48-CD3E438D4CBD}"/>
                </a:ext>
              </a:extLst>
            </p:cNvPr>
            <p:cNvSpPr txBox="1"/>
            <p:nvPr/>
          </p:nvSpPr>
          <p:spPr>
            <a:xfrm>
              <a:off x="1237256" y="2901329"/>
              <a:ext cx="811440" cy="400110"/>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10cm</a:t>
              </a:r>
            </a:p>
          </p:txBody>
        </p:sp>
      </p:grpSp>
      <p:grpSp>
        <p:nvGrpSpPr>
          <p:cNvPr id="57" name="Group 56">
            <a:extLst>
              <a:ext uri="{FF2B5EF4-FFF2-40B4-BE49-F238E27FC236}">
                <a16:creationId xmlns:a16="http://schemas.microsoft.com/office/drawing/2014/main" id="{3609F32A-0125-489E-88F8-90CD19F73177}"/>
              </a:ext>
            </a:extLst>
          </p:cNvPr>
          <p:cNvGrpSpPr/>
          <p:nvPr/>
        </p:nvGrpSpPr>
        <p:grpSpPr>
          <a:xfrm>
            <a:off x="1127738" y="963007"/>
            <a:ext cx="6816764" cy="662437"/>
            <a:chOff x="1121056" y="1542307"/>
            <a:chExt cx="6816764" cy="662437"/>
          </a:xfrm>
        </p:grpSpPr>
        <p:pic>
          <p:nvPicPr>
            <p:cNvPr id="59" name="Picture 58">
              <a:extLst>
                <a:ext uri="{FF2B5EF4-FFF2-40B4-BE49-F238E27FC236}">
                  <a16:creationId xmlns:a16="http://schemas.microsoft.com/office/drawing/2014/main" id="{56473022-92F2-46A9-A3C2-FC1588BB15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21056" y="1671208"/>
              <a:ext cx="6816764" cy="533536"/>
            </a:xfrm>
            <a:prstGeom prst="rect">
              <a:avLst/>
            </a:prstGeom>
          </p:spPr>
        </p:pic>
        <p:sp>
          <p:nvSpPr>
            <p:cNvPr id="60" name="TextBox 59">
              <a:extLst>
                <a:ext uri="{FF2B5EF4-FFF2-40B4-BE49-F238E27FC236}">
                  <a16:creationId xmlns:a16="http://schemas.microsoft.com/office/drawing/2014/main" id="{796DB960-CC4C-43B9-B81D-7F10EAFE9F4B}"/>
                </a:ext>
              </a:extLst>
            </p:cNvPr>
            <p:cNvSpPr txBox="1"/>
            <p:nvPr/>
          </p:nvSpPr>
          <p:spPr>
            <a:xfrm>
              <a:off x="4036146" y="1542307"/>
              <a:ext cx="973343" cy="461665"/>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60cm</a:t>
              </a:r>
            </a:p>
          </p:txBody>
        </p:sp>
      </p:grpSp>
      <p:grpSp>
        <p:nvGrpSpPr>
          <p:cNvPr id="11" name="Group 10">
            <a:extLst>
              <a:ext uri="{FF2B5EF4-FFF2-40B4-BE49-F238E27FC236}">
                <a16:creationId xmlns:a16="http://schemas.microsoft.com/office/drawing/2014/main" id="{F53AB5AC-6B4E-4482-97F2-269C54E71C50}"/>
              </a:ext>
            </a:extLst>
          </p:cNvPr>
          <p:cNvGrpSpPr/>
          <p:nvPr/>
        </p:nvGrpSpPr>
        <p:grpSpPr>
          <a:xfrm>
            <a:off x="2254998" y="2404656"/>
            <a:ext cx="1147212" cy="571054"/>
            <a:chOff x="2254998" y="2730385"/>
            <a:chExt cx="1147212" cy="571054"/>
          </a:xfrm>
        </p:grpSpPr>
        <p:pic>
          <p:nvPicPr>
            <p:cNvPr id="19" name="Picture 18">
              <a:extLst>
                <a:ext uri="{FF2B5EF4-FFF2-40B4-BE49-F238E27FC236}">
                  <a16:creationId xmlns:a16="http://schemas.microsoft.com/office/drawing/2014/main" id="{90844913-5061-4899-96F8-492D4D8694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4998" y="2730385"/>
              <a:ext cx="1147212" cy="523728"/>
            </a:xfrm>
            <a:prstGeom prst="rect">
              <a:avLst/>
            </a:prstGeom>
          </p:spPr>
        </p:pic>
        <p:sp>
          <p:nvSpPr>
            <p:cNvPr id="69" name="TextBox 68">
              <a:extLst>
                <a:ext uri="{FF2B5EF4-FFF2-40B4-BE49-F238E27FC236}">
                  <a16:creationId xmlns:a16="http://schemas.microsoft.com/office/drawing/2014/main" id="{A45CE990-E095-4097-B514-E3BB2420D507}"/>
                </a:ext>
              </a:extLst>
            </p:cNvPr>
            <p:cNvSpPr txBox="1"/>
            <p:nvPr/>
          </p:nvSpPr>
          <p:spPr>
            <a:xfrm>
              <a:off x="2353008" y="2901329"/>
              <a:ext cx="811440" cy="400110"/>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10cm</a:t>
              </a:r>
            </a:p>
          </p:txBody>
        </p:sp>
      </p:grpSp>
      <p:grpSp>
        <p:nvGrpSpPr>
          <p:cNvPr id="12" name="Group 11">
            <a:extLst>
              <a:ext uri="{FF2B5EF4-FFF2-40B4-BE49-F238E27FC236}">
                <a16:creationId xmlns:a16="http://schemas.microsoft.com/office/drawing/2014/main" id="{005FA2CC-73B6-4CEF-B663-3215135E1F2E}"/>
              </a:ext>
            </a:extLst>
          </p:cNvPr>
          <p:cNvGrpSpPr/>
          <p:nvPr/>
        </p:nvGrpSpPr>
        <p:grpSpPr>
          <a:xfrm>
            <a:off x="3388908" y="2404656"/>
            <a:ext cx="1147212" cy="571054"/>
            <a:chOff x="3388908" y="2730385"/>
            <a:chExt cx="1147212" cy="571054"/>
          </a:xfrm>
        </p:grpSpPr>
        <p:pic>
          <p:nvPicPr>
            <p:cNvPr id="21" name="Picture 20">
              <a:extLst>
                <a:ext uri="{FF2B5EF4-FFF2-40B4-BE49-F238E27FC236}">
                  <a16:creationId xmlns:a16="http://schemas.microsoft.com/office/drawing/2014/main" id="{72D669CE-733A-4A04-91FF-6221BBB87B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8908" y="2730385"/>
              <a:ext cx="1147212" cy="523728"/>
            </a:xfrm>
            <a:prstGeom prst="rect">
              <a:avLst/>
            </a:prstGeom>
          </p:spPr>
        </p:pic>
        <p:sp>
          <p:nvSpPr>
            <p:cNvPr id="70" name="TextBox 69">
              <a:extLst>
                <a:ext uri="{FF2B5EF4-FFF2-40B4-BE49-F238E27FC236}">
                  <a16:creationId xmlns:a16="http://schemas.microsoft.com/office/drawing/2014/main" id="{BD94AF7F-AEF4-46C9-9A4A-CF5A32A9928C}"/>
                </a:ext>
              </a:extLst>
            </p:cNvPr>
            <p:cNvSpPr txBox="1"/>
            <p:nvPr/>
          </p:nvSpPr>
          <p:spPr>
            <a:xfrm>
              <a:off x="3515579" y="2901329"/>
              <a:ext cx="811440" cy="400110"/>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10cm</a:t>
              </a:r>
            </a:p>
          </p:txBody>
        </p:sp>
      </p:grpSp>
      <p:grpSp>
        <p:nvGrpSpPr>
          <p:cNvPr id="14" name="Group 13">
            <a:extLst>
              <a:ext uri="{FF2B5EF4-FFF2-40B4-BE49-F238E27FC236}">
                <a16:creationId xmlns:a16="http://schemas.microsoft.com/office/drawing/2014/main" id="{8CAF470C-8842-4969-B08C-A615A91D6514}"/>
              </a:ext>
            </a:extLst>
          </p:cNvPr>
          <p:cNvGrpSpPr/>
          <p:nvPr/>
        </p:nvGrpSpPr>
        <p:grpSpPr>
          <a:xfrm>
            <a:off x="4522818" y="2404656"/>
            <a:ext cx="1147212" cy="571054"/>
            <a:chOff x="4522818" y="2730385"/>
            <a:chExt cx="1147212" cy="571054"/>
          </a:xfrm>
        </p:grpSpPr>
        <p:pic>
          <p:nvPicPr>
            <p:cNvPr id="23" name="Picture 22">
              <a:extLst>
                <a:ext uri="{FF2B5EF4-FFF2-40B4-BE49-F238E27FC236}">
                  <a16:creationId xmlns:a16="http://schemas.microsoft.com/office/drawing/2014/main" id="{DB1E20C1-ED05-4F81-B87B-CFA78C2C58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2818" y="2730385"/>
              <a:ext cx="1147212" cy="523728"/>
            </a:xfrm>
            <a:prstGeom prst="rect">
              <a:avLst/>
            </a:prstGeom>
          </p:spPr>
        </p:pic>
        <p:sp>
          <p:nvSpPr>
            <p:cNvPr id="71" name="TextBox 70">
              <a:extLst>
                <a:ext uri="{FF2B5EF4-FFF2-40B4-BE49-F238E27FC236}">
                  <a16:creationId xmlns:a16="http://schemas.microsoft.com/office/drawing/2014/main" id="{97623F99-B3DD-4724-969F-EE0B27657E8F}"/>
                </a:ext>
              </a:extLst>
            </p:cNvPr>
            <p:cNvSpPr txBox="1"/>
            <p:nvPr/>
          </p:nvSpPr>
          <p:spPr>
            <a:xfrm>
              <a:off x="4631331" y="2901329"/>
              <a:ext cx="811440" cy="400110"/>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10cm</a:t>
              </a:r>
            </a:p>
          </p:txBody>
        </p:sp>
      </p:grpSp>
      <p:grpSp>
        <p:nvGrpSpPr>
          <p:cNvPr id="16" name="Group 15">
            <a:extLst>
              <a:ext uri="{FF2B5EF4-FFF2-40B4-BE49-F238E27FC236}">
                <a16:creationId xmlns:a16="http://schemas.microsoft.com/office/drawing/2014/main" id="{A1E84D87-6456-4641-B1DC-800F93AC179E}"/>
              </a:ext>
            </a:extLst>
          </p:cNvPr>
          <p:cNvGrpSpPr/>
          <p:nvPr/>
        </p:nvGrpSpPr>
        <p:grpSpPr>
          <a:xfrm>
            <a:off x="5656728" y="2404656"/>
            <a:ext cx="1147212" cy="571054"/>
            <a:chOff x="5656728" y="2730385"/>
            <a:chExt cx="1147212" cy="571054"/>
          </a:xfrm>
        </p:grpSpPr>
        <p:pic>
          <p:nvPicPr>
            <p:cNvPr id="25" name="Picture 24">
              <a:extLst>
                <a:ext uri="{FF2B5EF4-FFF2-40B4-BE49-F238E27FC236}">
                  <a16:creationId xmlns:a16="http://schemas.microsoft.com/office/drawing/2014/main" id="{AFC38E89-6BD8-48D4-B89A-8F13BCA200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6728" y="2730385"/>
              <a:ext cx="1147212" cy="523728"/>
            </a:xfrm>
            <a:prstGeom prst="rect">
              <a:avLst/>
            </a:prstGeom>
          </p:spPr>
        </p:pic>
        <p:sp>
          <p:nvSpPr>
            <p:cNvPr id="72" name="TextBox 71">
              <a:extLst>
                <a:ext uri="{FF2B5EF4-FFF2-40B4-BE49-F238E27FC236}">
                  <a16:creationId xmlns:a16="http://schemas.microsoft.com/office/drawing/2014/main" id="{E757B492-F098-4A1C-9591-45D62D0D18FE}"/>
                </a:ext>
              </a:extLst>
            </p:cNvPr>
            <p:cNvSpPr txBox="1"/>
            <p:nvPr/>
          </p:nvSpPr>
          <p:spPr>
            <a:xfrm>
              <a:off x="5817392" y="2901329"/>
              <a:ext cx="811440" cy="400110"/>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10cm</a:t>
              </a:r>
            </a:p>
          </p:txBody>
        </p:sp>
      </p:grpSp>
      <p:grpSp>
        <p:nvGrpSpPr>
          <p:cNvPr id="17" name="Group 16">
            <a:extLst>
              <a:ext uri="{FF2B5EF4-FFF2-40B4-BE49-F238E27FC236}">
                <a16:creationId xmlns:a16="http://schemas.microsoft.com/office/drawing/2014/main" id="{21F3A16E-E86F-4311-AE89-722254061B5E}"/>
              </a:ext>
            </a:extLst>
          </p:cNvPr>
          <p:cNvGrpSpPr/>
          <p:nvPr/>
        </p:nvGrpSpPr>
        <p:grpSpPr>
          <a:xfrm>
            <a:off x="6790640" y="2404656"/>
            <a:ext cx="1147212" cy="571054"/>
            <a:chOff x="6790640" y="2730385"/>
            <a:chExt cx="1147212" cy="571054"/>
          </a:xfrm>
        </p:grpSpPr>
        <p:pic>
          <p:nvPicPr>
            <p:cNvPr id="27" name="Picture 26">
              <a:extLst>
                <a:ext uri="{FF2B5EF4-FFF2-40B4-BE49-F238E27FC236}">
                  <a16:creationId xmlns:a16="http://schemas.microsoft.com/office/drawing/2014/main" id="{94163536-1499-4E08-BEDB-5C720953E5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0640" y="2730385"/>
              <a:ext cx="1147212" cy="523728"/>
            </a:xfrm>
            <a:prstGeom prst="rect">
              <a:avLst/>
            </a:prstGeom>
          </p:spPr>
        </p:pic>
        <p:sp>
          <p:nvSpPr>
            <p:cNvPr id="73" name="TextBox 72">
              <a:extLst>
                <a:ext uri="{FF2B5EF4-FFF2-40B4-BE49-F238E27FC236}">
                  <a16:creationId xmlns:a16="http://schemas.microsoft.com/office/drawing/2014/main" id="{DE860358-B6F2-4203-9609-B60FE72DB933}"/>
                </a:ext>
              </a:extLst>
            </p:cNvPr>
            <p:cNvSpPr txBox="1"/>
            <p:nvPr/>
          </p:nvSpPr>
          <p:spPr>
            <a:xfrm>
              <a:off x="6933144" y="2901329"/>
              <a:ext cx="811440" cy="400110"/>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10cm</a:t>
              </a:r>
            </a:p>
          </p:txBody>
        </p:sp>
      </p:grpSp>
      <p:sp>
        <p:nvSpPr>
          <p:cNvPr id="34" name="TextBox 33">
            <a:extLst>
              <a:ext uri="{FF2B5EF4-FFF2-40B4-BE49-F238E27FC236}">
                <a16:creationId xmlns:a16="http://schemas.microsoft.com/office/drawing/2014/main" id="{BF853DD8-1F2A-4607-80EA-3924007E23AF}"/>
              </a:ext>
            </a:extLst>
          </p:cNvPr>
          <p:cNvSpPr txBox="1"/>
          <p:nvPr/>
        </p:nvSpPr>
        <p:spPr>
          <a:xfrm>
            <a:off x="4740236" y="5212656"/>
            <a:ext cx="35618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endParaRPr kumimoji="0" lang="en-GB"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6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500"/>
                                        <p:tgtEl>
                                          <p:spTgt spid="5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500"/>
                                        <p:tgtEl>
                                          <p:spTgt spid="5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0" presetClass="entr" presetSubtype="0"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par>
                                <p:cTn id="40" presetID="10" presetClass="entr" presetSubtype="0" fill="hold" nodeType="with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B9A726-BCBB-4D6F-95F6-E5E7D8FBD051}"/>
              </a:ext>
            </a:extLst>
          </p:cNvPr>
          <p:cNvSpPr>
            <a:spLocks noGrp="1"/>
          </p:cNvSpPr>
          <p:nvPr>
            <p:ph type="title"/>
          </p:nvPr>
        </p:nvSpPr>
        <p:spPr/>
        <p:txBody>
          <a:bodyPr/>
          <a:lstStyle/>
          <a:p>
            <a:r>
              <a:rPr lang="en-GB" dirty="0"/>
              <a:t>2MD-2 Grouping problems: missing factors and division</a:t>
            </a:r>
          </a:p>
        </p:txBody>
      </p:sp>
      <p:pic>
        <p:nvPicPr>
          <p:cNvPr id="6" name="Picture 5">
            <a:extLst>
              <a:ext uri="{FF2B5EF4-FFF2-40B4-BE49-F238E27FC236}">
                <a16:creationId xmlns:a16="http://schemas.microsoft.com/office/drawing/2014/main" id="{EA59911C-1A68-4D17-A522-3768DE085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21088" y="2053141"/>
            <a:ext cx="6816764" cy="586504"/>
          </a:xfrm>
          <a:prstGeom prst="rect">
            <a:avLst/>
          </a:prstGeom>
        </p:spPr>
      </p:pic>
      <p:cxnSp>
        <p:nvCxnSpPr>
          <p:cNvPr id="50" name="Straight Connector 49">
            <a:extLst>
              <a:ext uri="{FF2B5EF4-FFF2-40B4-BE49-F238E27FC236}">
                <a16:creationId xmlns:a16="http://schemas.microsoft.com/office/drawing/2014/main" id="{3E0DD460-476E-4F34-ADFB-2EB102407CF5}"/>
              </a:ext>
            </a:extLst>
          </p:cNvPr>
          <p:cNvCxnSpPr>
            <a:cxnSpLocks/>
          </p:cNvCxnSpPr>
          <p:nvPr/>
        </p:nvCxnSpPr>
        <p:spPr bwMode="auto">
          <a:xfrm>
            <a:off x="2251502" y="2278399"/>
            <a:ext cx="0" cy="30600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a:extLst>
              <a:ext uri="{FF2B5EF4-FFF2-40B4-BE49-F238E27FC236}">
                <a16:creationId xmlns:a16="http://schemas.microsoft.com/office/drawing/2014/main" id="{E400023C-5BD3-4E7B-81B3-27922C3DC250}"/>
              </a:ext>
            </a:extLst>
          </p:cNvPr>
          <p:cNvCxnSpPr>
            <a:cxnSpLocks/>
          </p:cNvCxnSpPr>
          <p:nvPr/>
        </p:nvCxnSpPr>
        <p:spPr bwMode="auto">
          <a:xfrm>
            <a:off x="3387884" y="2333645"/>
            <a:ext cx="0" cy="30600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a:extLst>
              <a:ext uri="{FF2B5EF4-FFF2-40B4-BE49-F238E27FC236}">
                <a16:creationId xmlns:a16="http://schemas.microsoft.com/office/drawing/2014/main" id="{E2C0EF84-542D-4B8D-B25C-D71BA27A5191}"/>
              </a:ext>
            </a:extLst>
          </p:cNvPr>
          <p:cNvCxnSpPr>
            <a:cxnSpLocks/>
          </p:cNvCxnSpPr>
          <p:nvPr/>
        </p:nvCxnSpPr>
        <p:spPr bwMode="auto">
          <a:xfrm>
            <a:off x="4529438" y="2280304"/>
            <a:ext cx="0" cy="30600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a:extLst>
              <a:ext uri="{FF2B5EF4-FFF2-40B4-BE49-F238E27FC236}">
                <a16:creationId xmlns:a16="http://schemas.microsoft.com/office/drawing/2014/main" id="{E8FE18DD-3742-4154-8585-C44FE0EC514B}"/>
              </a:ext>
            </a:extLst>
          </p:cNvPr>
          <p:cNvCxnSpPr>
            <a:cxnSpLocks/>
          </p:cNvCxnSpPr>
          <p:nvPr/>
        </p:nvCxnSpPr>
        <p:spPr bwMode="auto">
          <a:xfrm>
            <a:off x="5654823" y="2226911"/>
            <a:ext cx="0" cy="30600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a:extLst>
              <a:ext uri="{FF2B5EF4-FFF2-40B4-BE49-F238E27FC236}">
                <a16:creationId xmlns:a16="http://schemas.microsoft.com/office/drawing/2014/main" id="{E36D9DEE-91F8-4B97-AD60-7CB63C9299BA}"/>
              </a:ext>
            </a:extLst>
          </p:cNvPr>
          <p:cNvCxnSpPr>
            <a:cxnSpLocks/>
          </p:cNvCxnSpPr>
          <p:nvPr/>
        </p:nvCxnSpPr>
        <p:spPr bwMode="auto">
          <a:xfrm>
            <a:off x="6786293" y="2266334"/>
            <a:ext cx="0" cy="30600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Content Placeholder 2">
            <a:extLst>
              <a:ext uri="{FF2B5EF4-FFF2-40B4-BE49-F238E27FC236}">
                <a16:creationId xmlns:a16="http://schemas.microsoft.com/office/drawing/2014/main" id="{82DE9C7F-DF24-4F71-B09B-EE71D2B48F5C}"/>
              </a:ext>
            </a:extLst>
          </p:cNvPr>
          <p:cNvSpPr txBox="1">
            <a:spLocks/>
          </p:cNvSpPr>
          <p:nvPr/>
        </p:nvSpPr>
        <p:spPr>
          <a:xfrm>
            <a:off x="623888" y="3895278"/>
            <a:ext cx="8705850"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Let’s represent the same story with division. Can you read the calculation using the words </a:t>
            </a:r>
            <a:r>
              <a:rPr kumimoji="0" lang="en-GB" sz="1800" b="0" i="1" u="none" strike="noStrike" kern="1200" cap="none" spc="0" normalizeH="0" baseline="0" noProof="0" dirty="0">
                <a:ln>
                  <a:noFill/>
                </a:ln>
                <a:solidFill>
                  <a:srgbClr val="585858"/>
                </a:solidFill>
                <a:effectLst/>
                <a:uLnTx/>
                <a:uFillTx/>
                <a:latin typeface="Arial"/>
                <a:ea typeface="+mn-ea"/>
                <a:cs typeface="+mn-cs"/>
              </a:rPr>
              <a:t>divided by</a:t>
            </a:r>
            <a:r>
              <a:rPr kumimoji="0" lang="en-GB" sz="18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does each number in the division calculation represent?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remember the times table fact which helps us answer </a:t>
            </a:r>
            <a:r>
              <a:rPr kumimoji="0" lang="en-GB" sz="1800" b="0" i="1" u="none" strike="noStrike" kern="1200" cap="none" spc="0" normalizeH="0" baseline="0" noProof="0" dirty="0">
                <a:ln>
                  <a:noFill/>
                </a:ln>
                <a:solidFill>
                  <a:srgbClr val="585858"/>
                </a:solidFill>
                <a:effectLst/>
                <a:uLnTx/>
                <a:uFillTx/>
                <a:latin typeface="Arial"/>
                <a:ea typeface="+mn-ea"/>
                <a:cs typeface="+mn-cs"/>
              </a:rPr>
              <a:t>60 divided by 10</a:t>
            </a:r>
            <a:r>
              <a:rPr kumimoji="0" lang="en-GB" sz="18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So, if I have 60cm of ribbon, I can cut _____ pieces of 10cm ribbon.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grpSp>
        <p:nvGrpSpPr>
          <p:cNvPr id="9" name="Group 8">
            <a:extLst>
              <a:ext uri="{FF2B5EF4-FFF2-40B4-BE49-F238E27FC236}">
                <a16:creationId xmlns:a16="http://schemas.microsoft.com/office/drawing/2014/main" id="{DB72BEED-5EA7-4AFF-91D1-C45B4C500062}"/>
              </a:ext>
            </a:extLst>
          </p:cNvPr>
          <p:cNvGrpSpPr/>
          <p:nvPr/>
        </p:nvGrpSpPr>
        <p:grpSpPr>
          <a:xfrm>
            <a:off x="1121088" y="2730385"/>
            <a:ext cx="1147212" cy="571054"/>
            <a:chOff x="1121088" y="2730385"/>
            <a:chExt cx="1147212" cy="571054"/>
          </a:xfrm>
        </p:grpSpPr>
        <p:pic>
          <p:nvPicPr>
            <p:cNvPr id="13" name="Picture 12">
              <a:extLst>
                <a:ext uri="{FF2B5EF4-FFF2-40B4-BE49-F238E27FC236}">
                  <a16:creationId xmlns:a16="http://schemas.microsoft.com/office/drawing/2014/main" id="{F83EC063-6BB9-4166-A305-2B1B3A92DF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1088" y="2730385"/>
              <a:ext cx="1147212" cy="523728"/>
            </a:xfrm>
            <a:prstGeom prst="rect">
              <a:avLst/>
            </a:prstGeom>
          </p:spPr>
        </p:pic>
        <p:sp>
          <p:nvSpPr>
            <p:cNvPr id="41" name="TextBox 40">
              <a:extLst>
                <a:ext uri="{FF2B5EF4-FFF2-40B4-BE49-F238E27FC236}">
                  <a16:creationId xmlns:a16="http://schemas.microsoft.com/office/drawing/2014/main" id="{F0587F5E-D014-45F2-9C48-CD3E438D4CBD}"/>
                </a:ext>
              </a:extLst>
            </p:cNvPr>
            <p:cNvSpPr txBox="1"/>
            <p:nvPr/>
          </p:nvSpPr>
          <p:spPr>
            <a:xfrm>
              <a:off x="1237256" y="2901329"/>
              <a:ext cx="811440" cy="400110"/>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10cm</a:t>
              </a:r>
            </a:p>
          </p:txBody>
        </p:sp>
      </p:grpSp>
      <p:grpSp>
        <p:nvGrpSpPr>
          <p:cNvPr id="57" name="Group 56">
            <a:extLst>
              <a:ext uri="{FF2B5EF4-FFF2-40B4-BE49-F238E27FC236}">
                <a16:creationId xmlns:a16="http://schemas.microsoft.com/office/drawing/2014/main" id="{3609F32A-0125-489E-88F8-90CD19F73177}"/>
              </a:ext>
            </a:extLst>
          </p:cNvPr>
          <p:cNvGrpSpPr/>
          <p:nvPr/>
        </p:nvGrpSpPr>
        <p:grpSpPr>
          <a:xfrm>
            <a:off x="1127738" y="1472492"/>
            <a:ext cx="6816764" cy="662437"/>
            <a:chOff x="1121056" y="1542307"/>
            <a:chExt cx="6816764" cy="662437"/>
          </a:xfrm>
        </p:grpSpPr>
        <p:pic>
          <p:nvPicPr>
            <p:cNvPr id="59" name="Picture 58">
              <a:extLst>
                <a:ext uri="{FF2B5EF4-FFF2-40B4-BE49-F238E27FC236}">
                  <a16:creationId xmlns:a16="http://schemas.microsoft.com/office/drawing/2014/main" id="{56473022-92F2-46A9-A3C2-FC1588BB15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21056" y="1671208"/>
              <a:ext cx="6816764" cy="533536"/>
            </a:xfrm>
            <a:prstGeom prst="rect">
              <a:avLst/>
            </a:prstGeom>
          </p:spPr>
        </p:pic>
        <p:sp>
          <p:nvSpPr>
            <p:cNvPr id="60" name="TextBox 59">
              <a:extLst>
                <a:ext uri="{FF2B5EF4-FFF2-40B4-BE49-F238E27FC236}">
                  <a16:creationId xmlns:a16="http://schemas.microsoft.com/office/drawing/2014/main" id="{796DB960-CC4C-43B9-B81D-7F10EAFE9F4B}"/>
                </a:ext>
              </a:extLst>
            </p:cNvPr>
            <p:cNvSpPr txBox="1"/>
            <p:nvPr/>
          </p:nvSpPr>
          <p:spPr>
            <a:xfrm>
              <a:off x="4036146" y="1542307"/>
              <a:ext cx="973343" cy="461665"/>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60cm</a:t>
              </a:r>
            </a:p>
          </p:txBody>
        </p:sp>
      </p:grpSp>
      <p:grpSp>
        <p:nvGrpSpPr>
          <p:cNvPr id="11" name="Group 10">
            <a:extLst>
              <a:ext uri="{FF2B5EF4-FFF2-40B4-BE49-F238E27FC236}">
                <a16:creationId xmlns:a16="http://schemas.microsoft.com/office/drawing/2014/main" id="{F53AB5AC-6B4E-4482-97F2-269C54E71C50}"/>
              </a:ext>
            </a:extLst>
          </p:cNvPr>
          <p:cNvGrpSpPr/>
          <p:nvPr/>
        </p:nvGrpSpPr>
        <p:grpSpPr>
          <a:xfrm>
            <a:off x="2254998" y="2730385"/>
            <a:ext cx="1147212" cy="571054"/>
            <a:chOff x="2254998" y="2730385"/>
            <a:chExt cx="1147212" cy="571054"/>
          </a:xfrm>
        </p:grpSpPr>
        <p:pic>
          <p:nvPicPr>
            <p:cNvPr id="19" name="Picture 18">
              <a:extLst>
                <a:ext uri="{FF2B5EF4-FFF2-40B4-BE49-F238E27FC236}">
                  <a16:creationId xmlns:a16="http://schemas.microsoft.com/office/drawing/2014/main" id="{90844913-5061-4899-96F8-492D4D8694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4998" y="2730385"/>
              <a:ext cx="1147212" cy="523728"/>
            </a:xfrm>
            <a:prstGeom prst="rect">
              <a:avLst/>
            </a:prstGeom>
          </p:spPr>
        </p:pic>
        <p:sp>
          <p:nvSpPr>
            <p:cNvPr id="69" name="TextBox 68">
              <a:extLst>
                <a:ext uri="{FF2B5EF4-FFF2-40B4-BE49-F238E27FC236}">
                  <a16:creationId xmlns:a16="http://schemas.microsoft.com/office/drawing/2014/main" id="{A45CE990-E095-4097-B514-E3BB2420D507}"/>
                </a:ext>
              </a:extLst>
            </p:cNvPr>
            <p:cNvSpPr txBox="1"/>
            <p:nvPr/>
          </p:nvSpPr>
          <p:spPr>
            <a:xfrm>
              <a:off x="2353008" y="2901329"/>
              <a:ext cx="811440" cy="400110"/>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10cm</a:t>
              </a:r>
            </a:p>
          </p:txBody>
        </p:sp>
      </p:grpSp>
      <p:grpSp>
        <p:nvGrpSpPr>
          <p:cNvPr id="12" name="Group 11">
            <a:extLst>
              <a:ext uri="{FF2B5EF4-FFF2-40B4-BE49-F238E27FC236}">
                <a16:creationId xmlns:a16="http://schemas.microsoft.com/office/drawing/2014/main" id="{005FA2CC-73B6-4CEF-B663-3215135E1F2E}"/>
              </a:ext>
            </a:extLst>
          </p:cNvPr>
          <p:cNvGrpSpPr/>
          <p:nvPr/>
        </p:nvGrpSpPr>
        <p:grpSpPr>
          <a:xfrm>
            <a:off x="3388908" y="2730385"/>
            <a:ext cx="1147212" cy="571054"/>
            <a:chOff x="3388908" y="2730385"/>
            <a:chExt cx="1147212" cy="571054"/>
          </a:xfrm>
        </p:grpSpPr>
        <p:pic>
          <p:nvPicPr>
            <p:cNvPr id="21" name="Picture 20">
              <a:extLst>
                <a:ext uri="{FF2B5EF4-FFF2-40B4-BE49-F238E27FC236}">
                  <a16:creationId xmlns:a16="http://schemas.microsoft.com/office/drawing/2014/main" id="{72D669CE-733A-4A04-91FF-6221BBB87B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8908" y="2730385"/>
              <a:ext cx="1147212" cy="523728"/>
            </a:xfrm>
            <a:prstGeom prst="rect">
              <a:avLst/>
            </a:prstGeom>
          </p:spPr>
        </p:pic>
        <p:sp>
          <p:nvSpPr>
            <p:cNvPr id="70" name="TextBox 69">
              <a:extLst>
                <a:ext uri="{FF2B5EF4-FFF2-40B4-BE49-F238E27FC236}">
                  <a16:creationId xmlns:a16="http://schemas.microsoft.com/office/drawing/2014/main" id="{BD94AF7F-AEF4-46C9-9A4A-CF5A32A9928C}"/>
                </a:ext>
              </a:extLst>
            </p:cNvPr>
            <p:cNvSpPr txBox="1"/>
            <p:nvPr/>
          </p:nvSpPr>
          <p:spPr>
            <a:xfrm>
              <a:off x="3515579" y="2901329"/>
              <a:ext cx="811440" cy="400110"/>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10cm</a:t>
              </a:r>
            </a:p>
          </p:txBody>
        </p:sp>
      </p:grpSp>
      <p:grpSp>
        <p:nvGrpSpPr>
          <p:cNvPr id="14" name="Group 13">
            <a:extLst>
              <a:ext uri="{FF2B5EF4-FFF2-40B4-BE49-F238E27FC236}">
                <a16:creationId xmlns:a16="http://schemas.microsoft.com/office/drawing/2014/main" id="{8CAF470C-8842-4969-B08C-A615A91D6514}"/>
              </a:ext>
            </a:extLst>
          </p:cNvPr>
          <p:cNvGrpSpPr/>
          <p:nvPr/>
        </p:nvGrpSpPr>
        <p:grpSpPr>
          <a:xfrm>
            <a:off x="4522818" y="2730385"/>
            <a:ext cx="1147212" cy="571054"/>
            <a:chOff x="4522818" y="2730385"/>
            <a:chExt cx="1147212" cy="571054"/>
          </a:xfrm>
        </p:grpSpPr>
        <p:pic>
          <p:nvPicPr>
            <p:cNvPr id="23" name="Picture 22">
              <a:extLst>
                <a:ext uri="{FF2B5EF4-FFF2-40B4-BE49-F238E27FC236}">
                  <a16:creationId xmlns:a16="http://schemas.microsoft.com/office/drawing/2014/main" id="{DB1E20C1-ED05-4F81-B87B-CFA78C2C58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2818" y="2730385"/>
              <a:ext cx="1147212" cy="523728"/>
            </a:xfrm>
            <a:prstGeom prst="rect">
              <a:avLst/>
            </a:prstGeom>
          </p:spPr>
        </p:pic>
        <p:sp>
          <p:nvSpPr>
            <p:cNvPr id="71" name="TextBox 70">
              <a:extLst>
                <a:ext uri="{FF2B5EF4-FFF2-40B4-BE49-F238E27FC236}">
                  <a16:creationId xmlns:a16="http://schemas.microsoft.com/office/drawing/2014/main" id="{97623F99-B3DD-4724-969F-EE0B27657E8F}"/>
                </a:ext>
              </a:extLst>
            </p:cNvPr>
            <p:cNvSpPr txBox="1"/>
            <p:nvPr/>
          </p:nvSpPr>
          <p:spPr>
            <a:xfrm>
              <a:off x="4631331" y="2901329"/>
              <a:ext cx="811440" cy="400110"/>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10cm</a:t>
              </a:r>
            </a:p>
          </p:txBody>
        </p:sp>
      </p:grpSp>
      <p:grpSp>
        <p:nvGrpSpPr>
          <p:cNvPr id="16" name="Group 15">
            <a:extLst>
              <a:ext uri="{FF2B5EF4-FFF2-40B4-BE49-F238E27FC236}">
                <a16:creationId xmlns:a16="http://schemas.microsoft.com/office/drawing/2014/main" id="{A1E84D87-6456-4641-B1DC-800F93AC179E}"/>
              </a:ext>
            </a:extLst>
          </p:cNvPr>
          <p:cNvGrpSpPr/>
          <p:nvPr/>
        </p:nvGrpSpPr>
        <p:grpSpPr>
          <a:xfrm>
            <a:off x="5656728" y="2730385"/>
            <a:ext cx="1147212" cy="571054"/>
            <a:chOff x="5656728" y="2730385"/>
            <a:chExt cx="1147212" cy="571054"/>
          </a:xfrm>
        </p:grpSpPr>
        <p:pic>
          <p:nvPicPr>
            <p:cNvPr id="25" name="Picture 24">
              <a:extLst>
                <a:ext uri="{FF2B5EF4-FFF2-40B4-BE49-F238E27FC236}">
                  <a16:creationId xmlns:a16="http://schemas.microsoft.com/office/drawing/2014/main" id="{AFC38E89-6BD8-48D4-B89A-8F13BCA200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6728" y="2730385"/>
              <a:ext cx="1147212" cy="523728"/>
            </a:xfrm>
            <a:prstGeom prst="rect">
              <a:avLst/>
            </a:prstGeom>
          </p:spPr>
        </p:pic>
        <p:sp>
          <p:nvSpPr>
            <p:cNvPr id="72" name="TextBox 71">
              <a:extLst>
                <a:ext uri="{FF2B5EF4-FFF2-40B4-BE49-F238E27FC236}">
                  <a16:creationId xmlns:a16="http://schemas.microsoft.com/office/drawing/2014/main" id="{E757B492-F098-4A1C-9591-45D62D0D18FE}"/>
                </a:ext>
              </a:extLst>
            </p:cNvPr>
            <p:cNvSpPr txBox="1"/>
            <p:nvPr/>
          </p:nvSpPr>
          <p:spPr>
            <a:xfrm>
              <a:off x="5817392" y="2901329"/>
              <a:ext cx="811440" cy="400110"/>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10cm</a:t>
              </a:r>
            </a:p>
          </p:txBody>
        </p:sp>
      </p:grpSp>
      <p:grpSp>
        <p:nvGrpSpPr>
          <p:cNvPr id="17" name="Group 16">
            <a:extLst>
              <a:ext uri="{FF2B5EF4-FFF2-40B4-BE49-F238E27FC236}">
                <a16:creationId xmlns:a16="http://schemas.microsoft.com/office/drawing/2014/main" id="{21F3A16E-E86F-4311-AE89-722254061B5E}"/>
              </a:ext>
            </a:extLst>
          </p:cNvPr>
          <p:cNvGrpSpPr/>
          <p:nvPr/>
        </p:nvGrpSpPr>
        <p:grpSpPr>
          <a:xfrm>
            <a:off x="6790640" y="2730385"/>
            <a:ext cx="1147212" cy="571054"/>
            <a:chOff x="6790640" y="2730385"/>
            <a:chExt cx="1147212" cy="571054"/>
          </a:xfrm>
        </p:grpSpPr>
        <p:pic>
          <p:nvPicPr>
            <p:cNvPr id="27" name="Picture 26">
              <a:extLst>
                <a:ext uri="{FF2B5EF4-FFF2-40B4-BE49-F238E27FC236}">
                  <a16:creationId xmlns:a16="http://schemas.microsoft.com/office/drawing/2014/main" id="{94163536-1499-4E08-BEDB-5C720953E5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0640" y="2730385"/>
              <a:ext cx="1147212" cy="523728"/>
            </a:xfrm>
            <a:prstGeom prst="rect">
              <a:avLst/>
            </a:prstGeom>
          </p:spPr>
        </p:pic>
        <p:sp>
          <p:nvSpPr>
            <p:cNvPr id="73" name="TextBox 72">
              <a:extLst>
                <a:ext uri="{FF2B5EF4-FFF2-40B4-BE49-F238E27FC236}">
                  <a16:creationId xmlns:a16="http://schemas.microsoft.com/office/drawing/2014/main" id="{DE860358-B6F2-4203-9609-B60FE72DB933}"/>
                </a:ext>
              </a:extLst>
            </p:cNvPr>
            <p:cNvSpPr txBox="1"/>
            <p:nvPr/>
          </p:nvSpPr>
          <p:spPr>
            <a:xfrm>
              <a:off x="6933144" y="2901329"/>
              <a:ext cx="811440" cy="400110"/>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10cm</a:t>
              </a:r>
            </a:p>
          </p:txBody>
        </p:sp>
      </p:grpSp>
      <p:sp>
        <p:nvSpPr>
          <p:cNvPr id="35" name="Rectangle 34">
            <a:extLst>
              <a:ext uri="{FF2B5EF4-FFF2-40B4-BE49-F238E27FC236}">
                <a16:creationId xmlns:a16="http://schemas.microsoft.com/office/drawing/2014/main" id="{8BB449E8-D827-479D-AD82-3C512716B834}"/>
              </a:ext>
            </a:extLst>
          </p:cNvPr>
          <p:cNvSpPr/>
          <p:nvPr/>
        </p:nvSpPr>
        <p:spPr>
          <a:xfrm>
            <a:off x="10546118" y="2453907"/>
            <a:ext cx="576000" cy="57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9" name="TextBox 38">
            <a:extLst>
              <a:ext uri="{FF2B5EF4-FFF2-40B4-BE49-F238E27FC236}">
                <a16:creationId xmlns:a16="http://schemas.microsoft.com/office/drawing/2014/main" id="{A32ED2AA-B2E6-4E76-8844-13B010EF21F0}"/>
              </a:ext>
            </a:extLst>
          </p:cNvPr>
          <p:cNvSpPr txBox="1"/>
          <p:nvPr/>
        </p:nvSpPr>
        <p:spPr>
          <a:xfrm>
            <a:off x="8639675" y="2429744"/>
            <a:ext cx="1903085"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 ÷ 10 =</a:t>
            </a:r>
          </a:p>
        </p:txBody>
      </p:sp>
      <p:sp>
        <p:nvSpPr>
          <p:cNvPr id="40" name="TextBox 39">
            <a:extLst>
              <a:ext uri="{FF2B5EF4-FFF2-40B4-BE49-F238E27FC236}">
                <a16:creationId xmlns:a16="http://schemas.microsoft.com/office/drawing/2014/main" id="{35E43324-D061-4C10-8110-5A36FD56C868}"/>
              </a:ext>
            </a:extLst>
          </p:cNvPr>
          <p:cNvSpPr txBox="1"/>
          <p:nvPr/>
        </p:nvSpPr>
        <p:spPr>
          <a:xfrm>
            <a:off x="10614168" y="2429742"/>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
        <p:nvSpPr>
          <p:cNvPr id="34" name="TextBox 33">
            <a:extLst>
              <a:ext uri="{FF2B5EF4-FFF2-40B4-BE49-F238E27FC236}">
                <a16:creationId xmlns:a16="http://schemas.microsoft.com/office/drawing/2014/main" id="{883BEDDA-F67A-41C4-895F-CDCB862985FE}"/>
              </a:ext>
            </a:extLst>
          </p:cNvPr>
          <p:cNvSpPr txBox="1"/>
          <p:nvPr/>
        </p:nvSpPr>
        <p:spPr>
          <a:xfrm>
            <a:off x="4918330" y="5588605"/>
            <a:ext cx="35618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endParaRPr kumimoji="0" lang="en-GB"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666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500"/>
                                        <p:tgtEl>
                                          <p:spTgt spid="5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500"/>
                                        <p:tgtEl>
                                          <p:spTgt spid="5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0" presetClass="entr" presetSubtype="0"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par>
                                <p:cTn id="40" presetID="10" presetClass="entr" presetSubtype="0" fill="hold" nodeType="with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B9A726-BCBB-4D6F-95F6-E5E7D8FBD051}"/>
              </a:ext>
            </a:extLst>
          </p:cNvPr>
          <p:cNvSpPr>
            <a:spLocks noGrp="1"/>
          </p:cNvSpPr>
          <p:nvPr>
            <p:ph type="title"/>
          </p:nvPr>
        </p:nvSpPr>
        <p:spPr/>
        <p:txBody>
          <a:bodyPr/>
          <a:lstStyle/>
          <a:p>
            <a:r>
              <a:rPr lang="en-GB" dirty="0"/>
              <a:t>2MD-2 Grouping problems: missing factors and division</a:t>
            </a:r>
          </a:p>
        </p:txBody>
      </p:sp>
      <p:pic>
        <p:nvPicPr>
          <p:cNvPr id="6" name="Picture 5">
            <a:extLst>
              <a:ext uri="{FF2B5EF4-FFF2-40B4-BE49-F238E27FC236}">
                <a16:creationId xmlns:a16="http://schemas.microsoft.com/office/drawing/2014/main" id="{EA59911C-1A68-4D17-A522-3768DE085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687618" y="1957645"/>
            <a:ext cx="6816764" cy="586504"/>
          </a:xfrm>
          <a:prstGeom prst="rect">
            <a:avLst/>
          </a:prstGeom>
        </p:spPr>
      </p:pic>
      <p:sp>
        <p:nvSpPr>
          <p:cNvPr id="5" name="Content Placeholder 2">
            <a:extLst>
              <a:ext uri="{FF2B5EF4-FFF2-40B4-BE49-F238E27FC236}">
                <a16:creationId xmlns:a16="http://schemas.microsoft.com/office/drawing/2014/main" id="{82DE9C7F-DF24-4F71-B09B-EE71D2B48F5C}"/>
              </a:ext>
            </a:extLst>
          </p:cNvPr>
          <p:cNvSpPr txBox="1">
            <a:spLocks/>
          </p:cNvSpPr>
          <p:nvPr/>
        </p:nvSpPr>
        <p:spPr>
          <a:xfrm>
            <a:off x="623888" y="2921246"/>
            <a:ext cx="8662987"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Get a piece of string or ribbon and cut off 80cm. </a:t>
            </a:r>
            <a:r>
              <a:rPr lang="en-GB" sz="1800" dirty="0">
                <a:latin typeface="Arial"/>
              </a:rPr>
              <a:t>U</a:t>
            </a:r>
            <a:r>
              <a:rPr kumimoji="0" lang="en-GB" sz="1800" b="0" i="0" u="none" strike="noStrike" kern="1200" cap="none" spc="0" normalizeH="0" baseline="0" noProof="0" dirty="0">
                <a:ln>
                  <a:noFill/>
                </a:ln>
                <a:solidFill>
                  <a:srgbClr val="585858"/>
                </a:solidFill>
                <a:effectLst/>
                <a:uLnTx/>
                <a:uFillTx/>
                <a:latin typeface="Arial"/>
                <a:ea typeface="+mn-ea"/>
                <a:cs typeface="+mn-cs"/>
              </a:rPr>
              <a:t>se your metre ruler!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predict how many pieces which are each 10cm long you can make from your string </a:t>
            </a:r>
            <a:r>
              <a:rPr kumimoji="0" lang="en-GB" sz="1800" b="0" i="0" u="none" strike="noStrike" kern="1200" cap="none" spc="0" normalizeH="0" baseline="0" noProof="0">
                <a:ln>
                  <a:noFill/>
                </a:ln>
                <a:solidFill>
                  <a:srgbClr val="585858"/>
                </a:solidFill>
                <a:effectLst/>
                <a:uLnTx/>
                <a:uFillTx/>
                <a:latin typeface="Arial"/>
                <a:ea typeface="+mn-ea"/>
                <a:cs typeface="+mn-cs"/>
              </a:rPr>
              <a:t>or ribbon?</a:t>
            </a: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Write down the division calculation you need and say what each number means. Read it using the words </a:t>
            </a:r>
            <a:r>
              <a:rPr kumimoji="0" lang="en-GB" sz="1800" i="1" u="none" strike="noStrike" kern="1200" cap="none" spc="0" normalizeH="0" baseline="0" noProof="0" dirty="0">
                <a:ln>
                  <a:noFill/>
                </a:ln>
                <a:solidFill>
                  <a:srgbClr val="585858"/>
                </a:solidFill>
                <a:effectLst/>
                <a:uLnTx/>
                <a:uFillTx/>
                <a:latin typeface="Arial"/>
                <a:ea typeface="+mn-ea"/>
                <a:cs typeface="+mn-cs"/>
              </a:rPr>
              <a:t>divided by</a:t>
            </a:r>
            <a:r>
              <a:rPr kumimoji="0" lang="en-GB" sz="18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calculate the answer by skip counting or using a times table fact?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Now test out your answer by cutting your string or ribbon into 10cm pieces. Be as accurate as possible!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grpSp>
        <p:nvGrpSpPr>
          <p:cNvPr id="57" name="Group 56">
            <a:extLst>
              <a:ext uri="{FF2B5EF4-FFF2-40B4-BE49-F238E27FC236}">
                <a16:creationId xmlns:a16="http://schemas.microsoft.com/office/drawing/2014/main" id="{3609F32A-0125-489E-88F8-90CD19F73177}"/>
              </a:ext>
            </a:extLst>
          </p:cNvPr>
          <p:cNvGrpSpPr/>
          <p:nvPr/>
        </p:nvGrpSpPr>
        <p:grpSpPr>
          <a:xfrm>
            <a:off x="2694268" y="1376996"/>
            <a:ext cx="6816764" cy="662437"/>
            <a:chOff x="1121056" y="1542307"/>
            <a:chExt cx="6816764" cy="662437"/>
          </a:xfrm>
        </p:grpSpPr>
        <p:pic>
          <p:nvPicPr>
            <p:cNvPr id="59" name="Picture 58">
              <a:extLst>
                <a:ext uri="{FF2B5EF4-FFF2-40B4-BE49-F238E27FC236}">
                  <a16:creationId xmlns:a16="http://schemas.microsoft.com/office/drawing/2014/main" id="{56473022-92F2-46A9-A3C2-FC1588BB15D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121056" y="1671208"/>
              <a:ext cx="6816764" cy="533536"/>
            </a:xfrm>
            <a:prstGeom prst="rect">
              <a:avLst/>
            </a:prstGeom>
          </p:spPr>
        </p:pic>
        <p:sp>
          <p:nvSpPr>
            <p:cNvPr id="60" name="TextBox 59">
              <a:extLst>
                <a:ext uri="{FF2B5EF4-FFF2-40B4-BE49-F238E27FC236}">
                  <a16:creationId xmlns:a16="http://schemas.microsoft.com/office/drawing/2014/main" id="{796DB960-CC4C-43B9-B81D-7F10EAFE9F4B}"/>
                </a:ext>
              </a:extLst>
            </p:cNvPr>
            <p:cNvSpPr txBox="1"/>
            <p:nvPr/>
          </p:nvSpPr>
          <p:spPr>
            <a:xfrm>
              <a:off x="4053779" y="1542307"/>
              <a:ext cx="938078" cy="461665"/>
            </a:xfrm>
            <a:prstGeom prst="rect">
              <a:avLst/>
            </a:prstGeom>
            <a:solidFill>
              <a:schemeClr val="bg1"/>
            </a:solid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80cm</a:t>
              </a:r>
            </a:p>
          </p:txBody>
        </p:sp>
      </p:grpSp>
    </p:spTree>
    <p:extLst>
      <p:ext uri="{BB962C8B-B14F-4D97-AF65-F5344CB8AC3E}">
        <p14:creationId xmlns:p14="http://schemas.microsoft.com/office/powerpoint/2010/main" val="4217362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6192012" y="2337592"/>
            <a:ext cx="5664628" cy="3321707"/>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Read the division using the words </a:t>
            </a:r>
            <a:r>
              <a:rPr kumimoji="0" lang="en-GB" sz="2000" i="1" u="none" strike="noStrike" kern="1200" cap="none" spc="0" normalizeH="0" baseline="0" noProof="0" dirty="0">
                <a:ln>
                  <a:noFill/>
                </a:ln>
                <a:solidFill>
                  <a:srgbClr val="585858"/>
                </a:solidFill>
                <a:effectLst/>
                <a:uLnTx/>
                <a:uFillTx/>
                <a:latin typeface="Arial"/>
                <a:ea typeface="+mn-ea"/>
                <a:cs typeface="+mn-cs"/>
              </a:rPr>
              <a:t>divided by</a:t>
            </a:r>
            <a:r>
              <a:rPr kumimoji="0" lang="en-GB" sz="200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we use skip counting, what multiple should we count in?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say and write the times table fact which helps us with </a:t>
            </a:r>
            <a:r>
              <a:rPr kumimoji="0" lang="en-GB" sz="2000" b="0" i="1" u="none" strike="noStrike" kern="1200" cap="none" spc="0" normalizeH="0" baseline="0" noProof="0" dirty="0">
                <a:ln>
                  <a:noFill/>
                </a:ln>
                <a:solidFill>
                  <a:srgbClr val="585858"/>
                </a:solidFill>
                <a:effectLst/>
                <a:uLnTx/>
                <a:uFillTx/>
                <a:latin typeface="Arial"/>
                <a:ea typeface="+mn-ea"/>
                <a:cs typeface="+mn-cs"/>
              </a:rPr>
              <a:t>45 divided by 5</a:t>
            </a:r>
            <a:r>
              <a:rPr kumimoji="0" lang="en-GB" sz="20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1"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5" name="Rectangle 4">
            <a:extLst>
              <a:ext uri="{FF2B5EF4-FFF2-40B4-BE49-F238E27FC236}">
                <a16:creationId xmlns:a16="http://schemas.microsoft.com/office/drawing/2014/main" id="{11B15F22-0B1F-4E02-B07C-8BB1BF072838}"/>
              </a:ext>
            </a:extLst>
          </p:cNvPr>
          <p:cNvSpPr/>
          <p:nvPr/>
        </p:nvSpPr>
        <p:spPr>
          <a:xfrm>
            <a:off x="3854694" y="2361758"/>
            <a:ext cx="576000" cy="57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B981E8B0-320D-4F1C-90A9-266D1B41C754}"/>
              </a:ext>
            </a:extLst>
          </p:cNvPr>
          <p:cNvSpPr txBox="1"/>
          <p:nvPr/>
        </p:nvSpPr>
        <p:spPr>
          <a:xfrm>
            <a:off x="2187824" y="2337595"/>
            <a:ext cx="1675459"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45 ÷ 5 =</a:t>
            </a:r>
          </a:p>
        </p:txBody>
      </p:sp>
      <p:sp>
        <p:nvSpPr>
          <p:cNvPr id="7" name="TextBox 6">
            <a:extLst>
              <a:ext uri="{FF2B5EF4-FFF2-40B4-BE49-F238E27FC236}">
                <a16:creationId xmlns:a16="http://schemas.microsoft.com/office/drawing/2014/main" id="{A208B799-E4B0-4C12-BF86-D37AA57374CB}"/>
              </a:ext>
            </a:extLst>
          </p:cNvPr>
          <p:cNvSpPr txBox="1"/>
          <p:nvPr/>
        </p:nvSpPr>
        <p:spPr>
          <a:xfrm>
            <a:off x="3922744" y="2337593"/>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grpSp>
        <p:nvGrpSpPr>
          <p:cNvPr id="8" name="Group 7">
            <a:extLst>
              <a:ext uri="{FF2B5EF4-FFF2-40B4-BE49-F238E27FC236}">
                <a16:creationId xmlns:a16="http://schemas.microsoft.com/office/drawing/2014/main" id="{6CDB30F3-08F9-4845-A7A2-25A060566C31}"/>
              </a:ext>
            </a:extLst>
          </p:cNvPr>
          <p:cNvGrpSpPr/>
          <p:nvPr/>
        </p:nvGrpSpPr>
        <p:grpSpPr>
          <a:xfrm>
            <a:off x="1109329" y="3557495"/>
            <a:ext cx="630865" cy="630865"/>
            <a:chOff x="932120" y="3557495"/>
            <a:chExt cx="630865" cy="630865"/>
          </a:xfrm>
        </p:grpSpPr>
        <p:sp>
          <p:nvSpPr>
            <p:cNvPr id="3" name="Oval 2">
              <a:extLst>
                <a:ext uri="{FF2B5EF4-FFF2-40B4-BE49-F238E27FC236}">
                  <a16:creationId xmlns:a16="http://schemas.microsoft.com/office/drawing/2014/main" id="{410CDB2A-6048-49FC-9E50-82F904D3B7CB}"/>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TextBox 8">
              <a:extLst>
                <a:ext uri="{FF2B5EF4-FFF2-40B4-BE49-F238E27FC236}">
                  <a16:creationId xmlns:a16="http://schemas.microsoft.com/office/drawing/2014/main" id="{9CCE3F81-E503-45E4-A913-93B8C56BF3BC}"/>
                </a:ext>
              </a:extLst>
            </p:cNvPr>
            <p:cNvSpPr txBox="1"/>
            <p:nvPr/>
          </p:nvSpPr>
          <p:spPr>
            <a:xfrm>
              <a:off x="1041406" y="3585847"/>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grpSp>
        <p:nvGrpSpPr>
          <p:cNvPr id="11" name="Group 10">
            <a:extLst>
              <a:ext uri="{FF2B5EF4-FFF2-40B4-BE49-F238E27FC236}">
                <a16:creationId xmlns:a16="http://schemas.microsoft.com/office/drawing/2014/main" id="{CF8CD8F3-6E57-4246-9FDC-9D59015973AE}"/>
              </a:ext>
            </a:extLst>
          </p:cNvPr>
          <p:cNvGrpSpPr/>
          <p:nvPr/>
        </p:nvGrpSpPr>
        <p:grpSpPr>
          <a:xfrm>
            <a:off x="2049600" y="3557495"/>
            <a:ext cx="630865" cy="630865"/>
            <a:chOff x="932120" y="3557495"/>
            <a:chExt cx="630865" cy="630865"/>
          </a:xfrm>
        </p:grpSpPr>
        <p:sp>
          <p:nvSpPr>
            <p:cNvPr id="12" name="Oval 11">
              <a:extLst>
                <a:ext uri="{FF2B5EF4-FFF2-40B4-BE49-F238E27FC236}">
                  <a16:creationId xmlns:a16="http://schemas.microsoft.com/office/drawing/2014/main" id="{A705F632-6647-4A80-BECE-8C901CEF912F}"/>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TextBox 12">
              <a:extLst>
                <a:ext uri="{FF2B5EF4-FFF2-40B4-BE49-F238E27FC236}">
                  <a16:creationId xmlns:a16="http://schemas.microsoft.com/office/drawing/2014/main" id="{C905A723-8168-45E5-8752-9A6BA1C4D9EF}"/>
                </a:ext>
              </a:extLst>
            </p:cNvPr>
            <p:cNvSpPr txBox="1"/>
            <p:nvPr/>
          </p:nvSpPr>
          <p:spPr>
            <a:xfrm>
              <a:off x="1041406" y="3585847"/>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grpSp>
        <p:nvGrpSpPr>
          <p:cNvPr id="14" name="Group 13">
            <a:extLst>
              <a:ext uri="{FF2B5EF4-FFF2-40B4-BE49-F238E27FC236}">
                <a16:creationId xmlns:a16="http://schemas.microsoft.com/office/drawing/2014/main" id="{856824DA-CCB9-45AF-8FCE-79077AEC4347}"/>
              </a:ext>
            </a:extLst>
          </p:cNvPr>
          <p:cNvGrpSpPr/>
          <p:nvPr/>
        </p:nvGrpSpPr>
        <p:grpSpPr>
          <a:xfrm>
            <a:off x="2966305" y="3557495"/>
            <a:ext cx="630865" cy="630865"/>
            <a:chOff x="932120" y="3557495"/>
            <a:chExt cx="630865" cy="630865"/>
          </a:xfrm>
        </p:grpSpPr>
        <p:sp>
          <p:nvSpPr>
            <p:cNvPr id="15" name="Oval 14">
              <a:extLst>
                <a:ext uri="{FF2B5EF4-FFF2-40B4-BE49-F238E27FC236}">
                  <a16:creationId xmlns:a16="http://schemas.microsoft.com/office/drawing/2014/main" id="{406678BF-1303-4F60-902C-2193D3CD2FB3}"/>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TextBox 15">
              <a:extLst>
                <a:ext uri="{FF2B5EF4-FFF2-40B4-BE49-F238E27FC236}">
                  <a16:creationId xmlns:a16="http://schemas.microsoft.com/office/drawing/2014/main" id="{83F771F2-8F85-4F6B-AC5F-E542A3DAAD94}"/>
                </a:ext>
              </a:extLst>
            </p:cNvPr>
            <p:cNvSpPr txBox="1"/>
            <p:nvPr/>
          </p:nvSpPr>
          <p:spPr>
            <a:xfrm>
              <a:off x="1041406" y="3585847"/>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grpSp>
        <p:nvGrpSpPr>
          <p:cNvPr id="17" name="Group 16">
            <a:extLst>
              <a:ext uri="{FF2B5EF4-FFF2-40B4-BE49-F238E27FC236}">
                <a16:creationId xmlns:a16="http://schemas.microsoft.com/office/drawing/2014/main" id="{C6F38EA8-4F51-46F1-BDEB-E5B5BFCF0EBA}"/>
              </a:ext>
            </a:extLst>
          </p:cNvPr>
          <p:cNvGrpSpPr/>
          <p:nvPr/>
        </p:nvGrpSpPr>
        <p:grpSpPr>
          <a:xfrm>
            <a:off x="3867060" y="3557495"/>
            <a:ext cx="630865" cy="630865"/>
            <a:chOff x="932120" y="3557495"/>
            <a:chExt cx="630865" cy="630865"/>
          </a:xfrm>
        </p:grpSpPr>
        <p:sp>
          <p:nvSpPr>
            <p:cNvPr id="18" name="Oval 17">
              <a:extLst>
                <a:ext uri="{FF2B5EF4-FFF2-40B4-BE49-F238E27FC236}">
                  <a16:creationId xmlns:a16="http://schemas.microsoft.com/office/drawing/2014/main" id="{387CA6F0-8143-4450-8B4F-E64F23B71D42}"/>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9" name="TextBox 18">
              <a:extLst>
                <a:ext uri="{FF2B5EF4-FFF2-40B4-BE49-F238E27FC236}">
                  <a16:creationId xmlns:a16="http://schemas.microsoft.com/office/drawing/2014/main" id="{5EAFF093-03BD-408C-BD7D-7B037AB61196}"/>
                </a:ext>
              </a:extLst>
            </p:cNvPr>
            <p:cNvSpPr txBox="1"/>
            <p:nvPr/>
          </p:nvSpPr>
          <p:spPr>
            <a:xfrm>
              <a:off x="1041406" y="3585847"/>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grpSp>
        <p:nvGrpSpPr>
          <p:cNvPr id="20" name="Group 19">
            <a:extLst>
              <a:ext uri="{FF2B5EF4-FFF2-40B4-BE49-F238E27FC236}">
                <a16:creationId xmlns:a16="http://schemas.microsoft.com/office/drawing/2014/main" id="{C10B0820-6908-4548-9AE1-63E803F51465}"/>
              </a:ext>
            </a:extLst>
          </p:cNvPr>
          <p:cNvGrpSpPr/>
          <p:nvPr/>
        </p:nvGrpSpPr>
        <p:grpSpPr>
          <a:xfrm>
            <a:off x="4798085" y="3557495"/>
            <a:ext cx="630865" cy="630865"/>
            <a:chOff x="932120" y="3557495"/>
            <a:chExt cx="630865" cy="630865"/>
          </a:xfrm>
        </p:grpSpPr>
        <p:sp>
          <p:nvSpPr>
            <p:cNvPr id="21" name="Oval 20">
              <a:extLst>
                <a:ext uri="{FF2B5EF4-FFF2-40B4-BE49-F238E27FC236}">
                  <a16:creationId xmlns:a16="http://schemas.microsoft.com/office/drawing/2014/main" id="{1F4B3FA6-CE14-49F2-8345-DF20E716B6F2}"/>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2" name="TextBox 21">
              <a:extLst>
                <a:ext uri="{FF2B5EF4-FFF2-40B4-BE49-F238E27FC236}">
                  <a16:creationId xmlns:a16="http://schemas.microsoft.com/office/drawing/2014/main" id="{F596F809-5988-41A5-805D-8DB47CF36B44}"/>
                </a:ext>
              </a:extLst>
            </p:cNvPr>
            <p:cNvSpPr txBox="1"/>
            <p:nvPr/>
          </p:nvSpPr>
          <p:spPr>
            <a:xfrm>
              <a:off x="1041406" y="3585847"/>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grpSp>
        <p:nvGrpSpPr>
          <p:cNvPr id="23" name="Group 22">
            <a:extLst>
              <a:ext uri="{FF2B5EF4-FFF2-40B4-BE49-F238E27FC236}">
                <a16:creationId xmlns:a16="http://schemas.microsoft.com/office/drawing/2014/main" id="{F8EDA6D4-6EF0-44A8-B9A9-4377F70998D6}"/>
              </a:ext>
            </a:extLst>
          </p:cNvPr>
          <p:cNvGrpSpPr/>
          <p:nvPr/>
        </p:nvGrpSpPr>
        <p:grpSpPr>
          <a:xfrm>
            <a:off x="1109329" y="4508052"/>
            <a:ext cx="630865" cy="630865"/>
            <a:chOff x="932120" y="3557495"/>
            <a:chExt cx="630865" cy="630865"/>
          </a:xfrm>
        </p:grpSpPr>
        <p:sp>
          <p:nvSpPr>
            <p:cNvPr id="24" name="Oval 23">
              <a:extLst>
                <a:ext uri="{FF2B5EF4-FFF2-40B4-BE49-F238E27FC236}">
                  <a16:creationId xmlns:a16="http://schemas.microsoft.com/office/drawing/2014/main" id="{65ED4AE8-282F-4E9B-8E53-838525DE6E27}"/>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 name="TextBox 24">
              <a:extLst>
                <a:ext uri="{FF2B5EF4-FFF2-40B4-BE49-F238E27FC236}">
                  <a16:creationId xmlns:a16="http://schemas.microsoft.com/office/drawing/2014/main" id="{AAC6D2E8-5AEF-4549-B755-1EBD1E4454E2}"/>
                </a:ext>
              </a:extLst>
            </p:cNvPr>
            <p:cNvSpPr txBox="1"/>
            <p:nvPr/>
          </p:nvSpPr>
          <p:spPr>
            <a:xfrm>
              <a:off x="1041406" y="3585847"/>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grpSp>
        <p:nvGrpSpPr>
          <p:cNvPr id="26" name="Group 25">
            <a:extLst>
              <a:ext uri="{FF2B5EF4-FFF2-40B4-BE49-F238E27FC236}">
                <a16:creationId xmlns:a16="http://schemas.microsoft.com/office/drawing/2014/main" id="{6ADB7823-5819-4AC1-8C1F-4DF2BFE94B2A}"/>
              </a:ext>
            </a:extLst>
          </p:cNvPr>
          <p:cNvGrpSpPr/>
          <p:nvPr/>
        </p:nvGrpSpPr>
        <p:grpSpPr>
          <a:xfrm>
            <a:off x="2049600" y="4508052"/>
            <a:ext cx="630865" cy="630865"/>
            <a:chOff x="932120" y="3557495"/>
            <a:chExt cx="630865" cy="630865"/>
          </a:xfrm>
        </p:grpSpPr>
        <p:sp>
          <p:nvSpPr>
            <p:cNvPr id="28" name="Oval 27">
              <a:extLst>
                <a:ext uri="{FF2B5EF4-FFF2-40B4-BE49-F238E27FC236}">
                  <a16:creationId xmlns:a16="http://schemas.microsoft.com/office/drawing/2014/main" id="{172CABDB-9F00-47B9-897D-E72609D22FCA}"/>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 name="TextBox 28">
              <a:extLst>
                <a:ext uri="{FF2B5EF4-FFF2-40B4-BE49-F238E27FC236}">
                  <a16:creationId xmlns:a16="http://schemas.microsoft.com/office/drawing/2014/main" id="{1A6643B9-55D3-4288-ADC2-43810F7814A0}"/>
                </a:ext>
              </a:extLst>
            </p:cNvPr>
            <p:cNvSpPr txBox="1"/>
            <p:nvPr/>
          </p:nvSpPr>
          <p:spPr>
            <a:xfrm>
              <a:off x="1041406" y="3585847"/>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grpSp>
        <p:nvGrpSpPr>
          <p:cNvPr id="30" name="Group 29">
            <a:extLst>
              <a:ext uri="{FF2B5EF4-FFF2-40B4-BE49-F238E27FC236}">
                <a16:creationId xmlns:a16="http://schemas.microsoft.com/office/drawing/2014/main" id="{22CF7348-F67C-4BFE-9EAA-41FAB23EFE41}"/>
              </a:ext>
            </a:extLst>
          </p:cNvPr>
          <p:cNvGrpSpPr/>
          <p:nvPr/>
        </p:nvGrpSpPr>
        <p:grpSpPr>
          <a:xfrm>
            <a:off x="2966305" y="4508052"/>
            <a:ext cx="630865" cy="630865"/>
            <a:chOff x="932120" y="3557495"/>
            <a:chExt cx="630865" cy="630865"/>
          </a:xfrm>
        </p:grpSpPr>
        <p:sp>
          <p:nvSpPr>
            <p:cNvPr id="31" name="Oval 30">
              <a:extLst>
                <a:ext uri="{FF2B5EF4-FFF2-40B4-BE49-F238E27FC236}">
                  <a16:creationId xmlns:a16="http://schemas.microsoft.com/office/drawing/2014/main" id="{A81FB938-5088-4652-AC4A-A7378E4D2701}"/>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 name="TextBox 31">
              <a:extLst>
                <a:ext uri="{FF2B5EF4-FFF2-40B4-BE49-F238E27FC236}">
                  <a16:creationId xmlns:a16="http://schemas.microsoft.com/office/drawing/2014/main" id="{51042712-B18B-4702-9D56-610F037F046F}"/>
                </a:ext>
              </a:extLst>
            </p:cNvPr>
            <p:cNvSpPr txBox="1"/>
            <p:nvPr/>
          </p:nvSpPr>
          <p:spPr>
            <a:xfrm>
              <a:off x="1041406" y="3585847"/>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grpSp>
        <p:nvGrpSpPr>
          <p:cNvPr id="33" name="Group 32">
            <a:extLst>
              <a:ext uri="{FF2B5EF4-FFF2-40B4-BE49-F238E27FC236}">
                <a16:creationId xmlns:a16="http://schemas.microsoft.com/office/drawing/2014/main" id="{3FBC0A09-4673-4CDE-8456-2683AFE7FA5B}"/>
              </a:ext>
            </a:extLst>
          </p:cNvPr>
          <p:cNvGrpSpPr/>
          <p:nvPr/>
        </p:nvGrpSpPr>
        <p:grpSpPr>
          <a:xfrm>
            <a:off x="3867060" y="4508052"/>
            <a:ext cx="630865" cy="630865"/>
            <a:chOff x="932120" y="3557495"/>
            <a:chExt cx="630865" cy="630865"/>
          </a:xfrm>
        </p:grpSpPr>
        <p:sp>
          <p:nvSpPr>
            <p:cNvPr id="34" name="Oval 33">
              <a:extLst>
                <a:ext uri="{FF2B5EF4-FFF2-40B4-BE49-F238E27FC236}">
                  <a16:creationId xmlns:a16="http://schemas.microsoft.com/office/drawing/2014/main" id="{067D4F95-9A5B-4BA2-A089-8D52D37CF86F}"/>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5" name="TextBox 34">
              <a:extLst>
                <a:ext uri="{FF2B5EF4-FFF2-40B4-BE49-F238E27FC236}">
                  <a16:creationId xmlns:a16="http://schemas.microsoft.com/office/drawing/2014/main" id="{E103EE8D-9169-4B5A-88EC-6E0B704B39CC}"/>
                </a:ext>
              </a:extLst>
            </p:cNvPr>
            <p:cNvSpPr txBox="1"/>
            <p:nvPr/>
          </p:nvSpPr>
          <p:spPr>
            <a:xfrm>
              <a:off x="1041406" y="3585847"/>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sp>
        <p:nvSpPr>
          <p:cNvPr id="36" name="Title 3">
            <a:extLst>
              <a:ext uri="{FF2B5EF4-FFF2-40B4-BE49-F238E27FC236}">
                <a16:creationId xmlns:a16="http://schemas.microsoft.com/office/drawing/2014/main" id="{5F57C650-F834-4189-963F-4F6EE7A4232D}"/>
              </a:ext>
            </a:extLst>
          </p:cNvPr>
          <p:cNvSpPr txBox="1">
            <a:spLocks/>
          </p:cNvSpPr>
          <p:nvPr/>
        </p:nvSpPr>
        <p:spPr bwMode="auto">
          <a:xfrm>
            <a:off x="746408" y="1175828"/>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0" cap="none" spc="0" normalizeH="0" baseline="0" noProof="0">
                <a:ln>
                  <a:noFill/>
                </a:ln>
                <a:solidFill>
                  <a:srgbClr val="FFFFFF"/>
                </a:solidFill>
                <a:effectLst/>
                <a:uLnTx/>
                <a:uFillTx/>
                <a:latin typeface="Arial"/>
                <a:ea typeface="+mj-ea"/>
                <a:cs typeface="+mj-cs"/>
              </a:rPr>
              <a:t>2MD-2 Grouping problems: missing factors and division</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
        <p:nvSpPr>
          <p:cNvPr id="37" name="Title 3">
            <a:extLst>
              <a:ext uri="{FF2B5EF4-FFF2-40B4-BE49-F238E27FC236}">
                <a16:creationId xmlns:a16="http://schemas.microsoft.com/office/drawing/2014/main" id="{448D1E48-545B-4D04-A401-17454A2E7C8F}"/>
              </a:ext>
            </a:extLst>
          </p:cNvPr>
          <p:cNvSpPr>
            <a:spLocks noGrp="1"/>
          </p:cNvSpPr>
          <p:nvPr>
            <p:ph type="title"/>
          </p:nvPr>
        </p:nvSpPr>
        <p:spPr>
          <a:xfrm>
            <a:off x="594008" y="464400"/>
            <a:ext cx="11262632" cy="426170"/>
          </a:xfrm>
        </p:spPr>
        <p:txBody>
          <a:bodyPr/>
          <a:lstStyle/>
          <a:p>
            <a:r>
              <a:rPr lang="en-GB" dirty="0"/>
              <a:t>2MD-2 Grouping problems: missing factors and division</a:t>
            </a:r>
          </a:p>
        </p:txBody>
      </p:sp>
    </p:spTree>
    <p:custDataLst>
      <p:tags r:id="rId1"/>
    </p:custDataLst>
    <p:extLst>
      <p:ext uri="{BB962C8B-B14F-4D97-AF65-F5344CB8AC3E}">
        <p14:creationId xmlns:p14="http://schemas.microsoft.com/office/powerpoint/2010/main" val="12629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6" presetClass="emph" presetSubtype="0" fill="hold" nodeType="withEffect">
                                  <p:stCondLst>
                                    <p:cond delay="0"/>
                                  </p:stCondLst>
                                  <p:childTnLst>
                                    <p:animEffect transition="out" filter="fade">
                                      <p:cBhvr>
                                        <p:cTn id="8" dur="500" tmFilter="0, 0; .2, .5; .8, .5; 1, 0"/>
                                        <p:tgtEl>
                                          <p:spTgt spid="8"/>
                                        </p:tgtEl>
                                      </p:cBhvr>
                                    </p:animEffect>
                                    <p:animScale>
                                      <p:cBhvr>
                                        <p:cTn id="9" dur="250" autoRev="1" fill="hold"/>
                                        <p:tgtEl>
                                          <p:spTgt spid="8"/>
                                        </p:tgtEl>
                                      </p:cBhvr>
                                      <p:by x="105000" y="105000"/>
                                    </p:animScale>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26" presetClass="emph" presetSubtype="0" fill="hold" nodeType="withEffect">
                                  <p:stCondLst>
                                    <p:cond delay="0"/>
                                  </p:stCondLst>
                                  <p:childTnLst>
                                    <p:animEffect transition="out" filter="fade">
                                      <p:cBhvr>
                                        <p:cTn id="15" dur="500" tmFilter="0, 0; .2, .5; .8, .5; 1, 0"/>
                                        <p:tgtEl>
                                          <p:spTgt spid="11"/>
                                        </p:tgtEl>
                                      </p:cBhvr>
                                    </p:animEffect>
                                    <p:animScale>
                                      <p:cBhvr>
                                        <p:cTn id="16" dur="250" autoRev="1" fill="hold"/>
                                        <p:tgtEl>
                                          <p:spTgt spid="11"/>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26" presetClass="emph" presetSubtype="0" fill="hold" nodeType="withEffect">
                                  <p:stCondLst>
                                    <p:cond delay="0"/>
                                  </p:stCondLst>
                                  <p:childTnLst>
                                    <p:animEffect transition="out" filter="fade">
                                      <p:cBhvr>
                                        <p:cTn id="22" dur="500" tmFilter="0, 0; .2, .5; .8, .5; 1, 0"/>
                                        <p:tgtEl>
                                          <p:spTgt spid="14"/>
                                        </p:tgtEl>
                                      </p:cBhvr>
                                    </p:animEffect>
                                    <p:animScale>
                                      <p:cBhvr>
                                        <p:cTn id="23" dur="250" autoRev="1" fill="hold"/>
                                        <p:tgtEl>
                                          <p:spTgt spid="14"/>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par>
                                <p:cTn id="28" presetID="26" presetClass="emph" presetSubtype="0" fill="hold" nodeType="withEffect">
                                  <p:stCondLst>
                                    <p:cond delay="0"/>
                                  </p:stCondLst>
                                  <p:childTnLst>
                                    <p:animEffect transition="out" filter="fade">
                                      <p:cBhvr>
                                        <p:cTn id="29" dur="500" tmFilter="0, 0; .2, .5; .8, .5; 1, 0"/>
                                        <p:tgtEl>
                                          <p:spTgt spid="17"/>
                                        </p:tgtEl>
                                      </p:cBhvr>
                                    </p:animEffect>
                                    <p:animScale>
                                      <p:cBhvr>
                                        <p:cTn id="30" dur="250" autoRev="1" fill="hold"/>
                                        <p:tgtEl>
                                          <p:spTgt spid="17"/>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26" presetClass="emph" presetSubtype="0" fill="hold" nodeType="withEffect">
                                  <p:stCondLst>
                                    <p:cond delay="0"/>
                                  </p:stCondLst>
                                  <p:childTnLst>
                                    <p:animEffect transition="out" filter="fade">
                                      <p:cBhvr>
                                        <p:cTn id="36" dur="500" tmFilter="0, 0; .2, .5; .8, .5; 1, 0"/>
                                        <p:tgtEl>
                                          <p:spTgt spid="20"/>
                                        </p:tgtEl>
                                      </p:cBhvr>
                                    </p:animEffect>
                                    <p:animScale>
                                      <p:cBhvr>
                                        <p:cTn id="37" dur="250" autoRev="1" fill="hold"/>
                                        <p:tgtEl>
                                          <p:spTgt spid="20"/>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par>
                                <p:cTn id="42" presetID="26" presetClass="emph" presetSubtype="0" fill="hold" nodeType="withEffect">
                                  <p:stCondLst>
                                    <p:cond delay="0"/>
                                  </p:stCondLst>
                                  <p:childTnLst>
                                    <p:animEffect transition="out" filter="fade">
                                      <p:cBhvr>
                                        <p:cTn id="43" dur="500" tmFilter="0, 0; .2, .5; .8, .5; 1, 0"/>
                                        <p:tgtEl>
                                          <p:spTgt spid="23"/>
                                        </p:tgtEl>
                                      </p:cBhvr>
                                    </p:animEffect>
                                    <p:animScale>
                                      <p:cBhvr>
                                        <p:cTn id="44" dur="250" autoRev="1" fill="hold"/>
                                        <p:tgtEl>
                                          <p:spTgt spid="23"/>
                                        </p:tgtEl>
                                      </p:cBhvr>
                                      <p:by x="105000" y="105000"/>
                                    </p:animScale>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26" presetClass="emph" presetSubtype="0" fill="hold" nodeType="withEffect">
                                  <p:stCondLst>
                                    <p:cond delay="0"/>
                                  </p:stCondLst>
                                  <p:childTnLst>
                                    <p:animEffect transition="out" filter="fade">
                                      <p:cBhvr>
                                        <p:cTn id="50" dur="500" tmFilter="0, 0; .2, .5; .8, .5; 1, 0"/>
                                        <p:tgtEl>
                                          <p:spTgt spid="26"/>
                                        </p:tgtEl>
                                      </p:cBhvr>
                                    </p:animEffect>
                                    <p:animScale>
                                      <p:cBhvr>
                                        <p:cTn id="51" dur="250" autoRev="1" fill="hold"/>
                                        <p:tgtEl>
                                          <p:spTgt spid="26"/>
                                        </p:tgtEl>
                                      </p:cBhvr>
                                      <p:by x="105000" y="105000"/>
                                    </p:animScale>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0"/>
                                        </p:tgtEl>
                                        <p:attrNameLst>
                                          <p:attrName>style.visibility</p:attrName>
                                        </p:attrNameLst>
                                      </p:cBhvr>
                                      <p:to>
                                        <p:strVal val="visible"/>
                                      </p:to>
                                    </p:set>
                                  </p:childTnLst>
                                </p:cTn>
                              </p:par>
                              <p:par>
                                <p:cTn id="56" presetID="26" presetClass="emph" presetSubtype="0" fill="hold" nodeType="withEffect">
                                  <p:stCondLst>
                                    <p:cond delay="0"/>
                                  </p:stCondLst>
                                  <p:childTnLst>
                                    <p:animEffect transition="out" filter="fade">
                                      <p:cBhvr>
                                        <p:cTn id="57" dur="500" tmFilter="0, 0; .2, .5; .8, .5; 1, 0"/>
                                        <p:tgtEl>
                                          <p:spTgt spid="30"/>
                                        </p:tgtEl>
                                      </p:cBhvr>
                                    </p:animEffect>
                                    <p:animScale>
                                      <p:cBhvr>
                                        <p:cTn id="58" dur="250" autoRev="1" fill="hold"/>
                                        <p:tgtEl>
                                          <p:spTgt spid="30"/>
                                        </p:tgtEl>
                                      </p:cBhvr>
                                      <p:by x="105000" y="105000"/>
                                    </p:animScale>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par>
                                <p:cTn id="63" presetID="26" presetClass="emph" presetSubtype="0" fill="hold" nodeType="withEffect">
                                  <p:stCondLst>
                                    <p:cond delay="0"/>
                                  </p:stCondLst>
                                  <p:childTnLst>
                                    <p:animEffect transition="out" filter="fade">
                                      <p:cBhvr>
                                        <p:cTn id="64" dur="500" tmFilter="0, 0; .2, .5; .8, .5; 1, 0"/>
                                        <p:tgtEl>
                                          <p:spTgt spid="33"/>
                                        </p:tgtEl>
                                      </p:cBhvr>
                                    </p:animEffect>
                                    <p:animScale>
                                      <p:cBhvr>
                                        <p:cTn id="65" dur="250" autoRev="1" fill="hold"/>
                                        <p:tgtEl>
                                          <p:spTgt spid="33"/>
                                        </p:tgtEl>
                                      </p:cBhvr>
                                      <p:by x="105000" y="105000"/>
                                    </p:animScale>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B15F22-0B1F-4E02-B07C-8BB1BF072838}"/>
              </a:ext>
            </a:extLst>
          </p:cNvPr>
          <p:cNvSpPr/>
          <p:nvPr/>
        </p:nvSpPr>
        <p:spPr>
          <a:xfrm>
            <a:off x="3854694" y="2361758"/>
            <a:ext cx="576000" cy="57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B981E8B0-320D-4F1C-90A9-266D1B41C754}"/>
              </a:ext>
            </a:extLst>
          </p:cNvPr>
          <p:cNvSpPr txBox="1"/>
          <p:nvPr/>
        </p:nvSpPr>
        <p:spPr>
          <a:xfrm>
            <a:off x="2187823" y="2337595"/>
            <a:ext cx="1675460"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 2 =</a:t>
            </a:r>
          </a:p>
        </p:txBody>
      </p:sp>
      <p:sp>
        <p:nvSpPr>
          <p:cNvPr id="7" name="TextBox 6">
            <a:extLst>
              <a:ext uri="{FF2B5EF4-FFF2-40B4-BE49-F238E27FC236}">
                <a16:creationId xmlns:a16="http://schemas.microsoft.com/office/drawing/2014/main" id="{A208B799-E4B0-4C12-BF86-D37AA57374CB}"/>
              </a:ext>
            </a:extLst>
          </p:cNvPr>
          <p:cNvSpPr txBox="1"/>
          <p:nvPr/>
        </p:nvSpPr>
        <p:spPr>
          <a:xfrm>
            <a:off x="3922744" y="2337593"/>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grpSp>
        <p:nvGrpSpPr>
          <p:cNvPr id="8" name="Group 7">
            <a:extLst>
              <a:ext uri="{FF2B5EF4-FFF2-40B4-BE49-F238E27FC236}">
                <a16:creationId xmlns:a16="http://schemas.microsoft.com/office/drawing/2014/main" id="{6CDB30F3-08F9-4845-A7A2-25A060566C31}"/>
              </a:ext>
            </a:extLst>
          </p:cNvPr>
          <p:cNvGrpSpPr/>
          <p:nvPr/>
        </p:nvGrpSpPr>
        <p:grpSpPr>
          <a:xfrm>
            <a:off x="1109329" y="3557495"/>
            <a:ext cx="630865" cy="630865"/>
            <a:chOff x="932120" y="3557495"/>
            <a:chExt cx="630865" cy="630865"/>
          </a:xfrm>
        </p:grpSpPr>
        <p:sp>
          <p:nvSpPr>
            <p:cNvPr id="3" name="Oval 2">
              <a:extLst>
                <a:ext uri="{FF2B5EF4-FFF2-40B4-BE49-F238E27FC236}">
                  <a16:creationId xmlns:a16="http://schemas.microsoft.com/office/drawing/2014/main" id="{410CDB2A-6048-49FC-9E50-82F904D3B7CB}"/>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TextBox 8">
              <a:extLst>
                <a:ext uri="{FF2B5EF4-FFF2-40B4-BE49-F238E27FC236}">
                  <a16:creationId xmlns:a16="http://schemas.microsoft.com/office/drawing/2014/main" id="{9CCE3F81-E503-45E4-A913-93B8C56BF3BC}"/>
                </a:ext>
              </a:extLst>
            </p:cNvPr>
            <p:cNvSpPr txBox="1"/>
            <p:nvPr/>
          </p:nvSpPr>
          <p:spPr>
            <a:xfrm>
              <a:off x="1041406" y="3585847"/>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grpSp>
      <p:grpSp>
        <p:nvGrpSpPr>
          <p:cNvPr id="11" name="Group 10">
            <a:extLst>
              <a:ext uri="{FF2B5EF4-FFF2-40B4-BE49-F238E27FC236}">
                <a16:creationId xmlns:a16="http://schemas.microsoft.com/office/drawing/2014/main" id="{CF8CD8F3-6E57-4246-9FDC-9D59015973AE}"/>
              </a:ext>
            </a:extLst>
          </p:cNvPr>
          <p:cNvGrpSpPr/>
          <p:nvPr/>
        </p:nvGrpSpPr>
        <p:grpSpPr>
          <a:xfrm>
            <a:off x="2049600" y="3557495"/>
            <a:ext cx="630865" cy="630865"/>
            <a:chOff x="932120" y="3557495"/>
            <a:chExt cx="630865" cy="630865"/>
          </a:xfrm>
        </p:grpSpPr>
        <p:sp>
          <p:nvSpPr>
            <p:cNvPr id="12" name="Oval 11">
              <a:extLst>
                <a:ext uri="{FF2B5EF4-FFF2-40B4-BE49-F238E27FC236}">
                  <a16:creationId xmlns:a16="http://schemas.microsoft.com/office/drawing/2014/main" id="{A705F632-6647-4A80-BECE-8C901CEF912F}"/>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TextBox 12">
              <a:extLst>
                <a:ext uri="{FF2B5EF4-FFF2-40B4-BE49-F238E27FC236}">
                  <a16:creationId xmlns:a16="http://schemas.microsoft.com/office/drawing/2014/main" id="{C905A723-8168-45E5-8752-9A6BA1C4D9EF}"/>
                </a:ext>
              </a:extLst>
            </p:cNvPr>
            <p:cNvSpPr txBox="1"/>
            <p:nvPr/>
          </p:nvSpPr>
          <p:spPr>
            <a:xfrm>
              <a:off x="1041406" y="3585847"/>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grpSp>
      <p:grpSp>
        <p:nvGrpSpPr>
          <p:cNvPr id="14" name="Group 13">
            <a:extLst>
              <a:ext uri="{FF2B5EF4-FFF2-40B4-BE49-F238E27FC236}">
                <a16:creationId xmlns:a16="http://schemas.microsoft.com/office/drawing/2014/main" id="{856824DA-CCB9-45AF-8FCE-79077AEC4347}"/>
              </a:ext>
            </a:extLst>
          </p:cNvPr>
          <p:cNvGrpSpPr/>
          <p:nvPr/>
        </p:nvGrpSpPr>
        <p:grpSpPr>
          <a:xfrm>
            <a:off x="2966305" y="3557495"/>
            <a:ext cx="630865" cy="630865"/>
            <a:chOff x="932120" y="3557495"/>
            <a:chExt cx="630865" cy="630865"/>
          </a:xfrm>
        </p:grpSpPr>
        <p:sp>
          <p:nvSpPr>
            <p:cNvPr id="15" name="Oval 14">
              <a:extLst>
                <a:ext uri="{FF2B5EF4-FFF2-40B4-BE49-F238E27FC236}">
                  <a16:creationId xmlns:a16="http://schemas.microsoft.com/office/drawing/2014/main" id="{406678BF-1303-4F60-902C-2193D3CD2FB3}"/>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TextBox 15">
              <a:extLst>
                <a:ext uri="{FF2B5EF4-FFF2-40B4-BE49-F238E27FC236}">
                  <a16:creationId xmlns:a16="http://schemas.microsoft.com/office/drawing/2014/main" id="{83F771F2-8F85-4F6B-AC5F-E542A3DAAD94}"/>
                </a:ext>
              </a:extLst>
            </p:cNvPr>
            <p:cNvSpPr txBox="1"/>
            <p:nvPr/>
          </p:nvSpPr>
          <p:spPr>
            <a:xfrm>
              <a:off x="1041406" y="3585847"/>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grpSp>
      <p:grpSp>
        <p:nvGrpSpPr>
          <p:cNvPr id="17" name="Group 16">
            <a:extLst>
              <a:ext uri="{FF2B5EF4-FFF2-40B4-BE49-F238E27FC236}">
                <a16:creationId xmlns:a16="http://schemas.microsoft.com/office/drawing/2014/main" id="{C6F38EA8-4F51-46F1-BDEB-E5B5BFCF0EBA}"/>
              </a:ext>
            </a:extLst>
          </p:cNvPr>
          <p:cNvGrpSpPr/>
          <p:nvPr/>
        </p:nvGrpSpPr>
        <p:grpSpPr>
          <a:xfrm>
            <a:off x="3867060" y="3557495"/>
            <a:ext cx="630865" cy="630865"/>
            <a:chOff x="932120" y="3557495"/>
            <a:chExt cx="630865" cy="630865"/>
          </a:xfrm>
        </p:grpSpPr>
        <p:sp>
          <p:nvSpPr>
            <p:cNvPr id="18" name="Oval 17">
              <a:extLst>
                <a:ext uri="{FF2B5EF4-FFF2-40B4-BE49-F238E27FC236}">
                  <a16:creationId xmlns:a16="http://schemas.microsoft.com/office/drawing/2014/main" id="{387CA6F0-8143-4450-8B4F-E64F23B71D42}"/>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9" name="TextBox 18">
              <a:extLst>
                <a:ext uri="{FF2B5EF4-FFF2-40B4-BE49-F238E27FC236}">
                  <a16:creationId xmlns:a16="http://schemas.microsoft.com/office/drawing/2014/main" id="{5EAFF093-03BD-408C-BD7D-7B037AB61196}"/>
                </a:ext>
              </a:extLst>
            </p:cNvPr>
            <p:cNvSpPr txBox="1"/>
            <p:nvPr/>
          </p:nvSpPr>
          <p:spPr>
            <a:xfrm>
              <a:off x="1041406" y="3585847"/>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grpSp>
      <p:grpSp>
        <p:nvGrpSpPr>
          <p:cNvPr id="20" name="Group 19">
            <a:extLst>
              <a:ext uri="{FF2B5EF4-FFF2-40B4-BE49-F238E27FC236}">
                <a16:creationId xmlns:a16="http://schemas.microsoft.com/office/drawing/2014/main" id="{C10B0820-6908-4548-9AE1-63E803F51465}"/>
              </a:ext>
            </a:extLst>
          </p:cNvPr>
          <p:cNvGrpSpPr/>
          <p:nvPr/>
        </p:nvGrpSpPr>
        <p:grpSpPr>
          <a:xfrm>
            <a:off x="4798085" y="3557495"/>
            <a:ext cx="630865" cy="630865"/>
            <a:chOff x="932120" y="3557495"/>
            <a:chExt cx="630865" cy="630865"/>
          </a:xfrm>
        </p:grpSpPr>
        <p:sp>
          <p:nvSpPr>
            <p:cNvPr id="21" name="Oval 20">
              <a:extLst>
                <a:ext uri="{FF2B5EF4-FFF2-40B4-BE49-F238E27FC236}">
                  <a16:creationId xmlns:a16="http://schemas.microsoft.com/office/drawing/2014/main" id="{1F4B3FA6-CE14-49F2-8345-DF20E716B6F2}"/>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2" name="TextBox 21">
              <a:extLst>
                <a:ext uri="{FF2B5EF4-FFF2-40B4-BE49-F238E27FC236}">
                  <a16:creationId xmlns:a16="http://schemas.microsoft.com/office/drawing/2014/main" id="{F596F809-5988-41A5-805D-8DB47CF36B44}"/>
                </a:ext>
              </a:extLst>
            </p:cNvPr>
            <p:cNvSpPr txBox="1"/>
            <p:nvPr/>
          </p:nvSpPr>
          <p:spPr>
            <a:xfrm>
              <a:off x="1041406" y="3585847"/>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grpSp>
      <p:grpSp>
        <p:nvGrpSpPr>
          <p:cNvPr id="23" name="Group 22">
            <a:extLst>
              <a:ext uri="{FF2B5EF4-FFF2-40B4-BE49-F238E27FC236}">
                <a16:creationId xmlns:a16="http://schemas.microsoft.com/office/drawing/2014/main" id="{F8EDA6D4-6EF0-44A8-B9A9-4377F70998D6}"/>
              </a:ext>
            </a:extLst>
          </p:cNvPr>
          <p:cNvGrpSpPr/>
          <p:nvPr/>
        </p:nvGrpSpPr>
        <p:grpSpPr>
          <a:xfrm>
            <a:off x="1109329" y="4508052"/>
            <a:ext cx="630865" cy="630865"/>
            <a:chOff x="932120" y="3557495"/>
            <a:chExt cx="630865" cy="630865"/>
          </a:xfrm>
        </p:grpSpPr>
        <p:sp>
          <p:nvSpPr>
            <p:cNvPr id="24" name="Oval 23">
              <a:extLst>
                <a:ext uri="{FF2B5EF4-FFF2-40B4-BE49-F238E27FC236}">
                  <a16:creationId xmlns:a16="http://schemas.microsoft.com/office/drawing/2014/main" id="{65ED4AE8-282F-4E9B-8E53-838525DE6E27}"/>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 name="TextBox 24">
              <a:extLst>
                <a:ext uri="{FF2B5EF4-FFF2-40B4-BE49-F238E27FC236}">
                  <a16:creationId xmlns:a16="http://schemas.microsoft.com/office/drawing/2014/main" id="{AAC6D2E8-5AEF-4549-B755-1EBD1E4454E2}"/>
                </a:ext>
              </a:extLst>
            </p:cNvPr>
            <p:cNvSpPr txBox="1"/>
            <p:nvPr/>
          </p:nvSpPr>
          <p:spPr>
            <a:xfrm>
              <a:off x="1041406" y="3585847"/>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grpSp>
      <p:sp>
        <p:nvSpPr>
          <p:cNvPr id="10" name="Content Placeholder 2">
            <a:extLst>
              <a:ext uri="{FF2B5EF4-FFF2-40B4-BE49-F238E27FC236}">
                <a16:creationId xmlns:a16="http://schemas.microsoft.com/office/drawing/2014/main" id="{95BFEE44-80CF-48F2-BB22-30589E6E8C27}"/>
              </a:ext>
            </a:extLst>
          </p:cNvPr>
          <p:cNvSpPr txBox="1">
            <a:spLocks/>
          </p:cNvSpPr>
          <p:nvPr/>
        </p:nvSpPr>
        <p:spPr>
          <a:xfrm>
            <a:off x="6192012" y="2337592"/>
            <a:ext cx="5664628" cy="3321707"/>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Read the division using the words </a:t>
            </a:r>
            <a:r>
              <a:rPr kumimoji="0" lang="en-GB" sz="2000" i="1" u="none" strike="noStrike" kern="1200" cap="none" spc="0" normalizeH="0" baseline="0" noProof="0" dirty="0">
                <a:ln>
                  <a:noFill/>
                </a:ln>
                <a:solidFill>
                  <a:srgbClr val="585858"/>
                </a:solidFill>
                <a:effectLst/>
                <a:uLnTx/>
                <a:uFillTx/>
                <a:latin typeface="Arial"/>
                <a:ea typeface="+mn-ea"/>
                <a:cs typeface="+mn-cs"/>
              </a:rPr>
              <a:t>divided by</a:t>
            </a:r>
            <a:r>
              <a:rPr kumimoji="0" lang="en-GB" sz="200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we use skip counting, what multiple should we count in?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say and write the times table fact which helps us with </a:t>
            </a:r>
            <a:r>
              <a:rPr kumimoji="0" lang="en-GB" sz="2000" b="0" i="1" u="none" strike="noStrike" kern="1200" cap="none" spc="0" normalizeH="0" baseline="0" noProof="0" dirty="0">
                <a:ln>
                  <a:noFill/>
                </a:ln>
                <a:solidFill>
                  <a:srgbClr val="585858"/>
                </a:solidFill>
                <a:effectLst/>
                <a:uLnTx/>
                <a:uFillTx/>
                <a:latin typeface="Arial"/>
                <a:ea typeface="+mn-ea"/>
                <a:cs typeface="+mn-cs"/>
              </a:rPr>
              <a:t>12 divided by 2</a:t>
            </a:r>
            <a:r>
              <a:rPr kumimoji="0" lang="en-GB" sz="20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1"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29" name="Title 3">
            <a:extLst>
              <a:ext uri="{FF2B5EF4-FFF2-40B4-BE49-F238E27FC236}">
                <a16:creationId xmlns:a16="http://schemas.microsoft.com/office/drawing/2014/main" id="{1E0B16DC-BE2E-4F7B-A5F0-79F2FED5C8CE}"/>
              </a:ext>
            </a:extLst>
          </p:cNvPr>
          <p:cNvSpPr>
            <a:spLocks noGrp="1"/>
          </p:cNvSpPr>
          <p:nvPr>
            <p:ph type="title"/>
          </p:nvPr>
        </p:nvSpPr>
        <p:spPr>
          <a:xfrm>
            <a:off x="594008" y="464400"/>
            <a:ext cx="11262632" cy="426170"/>
          </a:xfrm>
        </p:spPr>
        <p:txBody>
          <a:bodyPr/>
          <a:lstStyle/>
          <a:p>
            <a:r>
              <a:rPr lang="en-GB" dirty="0"/>
              <a:t>2MD-2 Grouping problems: missing factors and division</a:t>
            </a:r>
          </a:p>
        </p:txBody>
      </p:sp>
    </p:spTree>
    <p:custDataLst>
      <p:tags r:id="rId1"/>
    </p:custDataLst>
    <p:extLst>
      <p:ext uri="{BB962C8B-B14F-4D97-AF65-F5344CB8AC3E}">
        <p14:creationId xmlns:p14="http://schemas.microsoft.com/office/powerpoint/2010/main" val="4340239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6" presetClass="emph" presetSubtype="0" fill="hold" nodeType="withEffect">
                                  <p:stCondLst>
                                    <p:cond delay="0"/>
                                  </p:stCondLst>
                                  <p:childTnLst>
                                    <p:animEffect transition="out" filter="fade">
                                      <p:cBhvr>
                                        <p:cTn id="8" dur="500" tmFilter="0, 0; .2, .5; .8, .5; 1, 0"/>
                                        <p:tgtEl>
                                          <p:spTgt spid="8"/>
                                        </p:tgtEl>
                                      </p:cBhvr>
                                    </p:animEffect>
                                    <p:animScale>
                                      <p:cBhvr>
                                        <p:cTn id="9" dur="250" autoRev="1" fill="hold"/>
                                        <p:tgtEl>
                                          <p:spTgt spid="8"/>
                                        </p:tgtEl>
                                      </p:cBhvr>
                                      <p:by x="105000" y="105000"/>
                                    </p:animScale>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26" presetClass="emph" presetSubtype="0" fill="hold" nodeType="withEffect">
                                  <p:stCondLst>
                                    <p:cond delay="0"/>
                                  </p:stCondLst>
                                  <p:childTnLst>
                                    <p:animEffect transition="out" filter="fade">
                                      <p:cBhvr>
                                        <p:cTn id="15" dur="500" tmFilter="0, 0; .2, .5; .8, .5; 1, 0"/>
                                        <p:tgtEl>
                                          <p:spTgt spid="11"/>
                                        </p:tgtEl>
                                      </p:cBhvr>
                                    </p:animEffect>
                                    <p:animScale>
                                      <p:cBhvr>
                                        <p:cTn id="16" dur="250" autoRev="1" fill="hold"/>
                                        <p:tgtEl>
                                          <p:spTgt spid="11"/>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26" presetClass="emph" presetSubtype="0" fill="hold" nodeType="withEffect">
                                  <p:stCondLst>
                                    <p:cond delay="0"/>
                                  </p:stCondLst>
                                  <p:childTnLst>
                                    <p:animEffect transition="out" filter="fade">
                                      <p:cBhvr>
                                        <p:cTn id="22" dur="500" tmFilter="0, 0; .2, .5; .8, .5; 1, 0"/>
                                        <p:tgtEl>
                                          <p:spTgt spid="14"/>
                                        </p:tgtEl>
                                      </p:cBhvr>
                                    </p:animEffect>
                                    <p:animScale>
                                      <p:cBhvr>
                                        <p:cTn id="23" dur="250" autoRev="1" fill="hold"/>
                                        <p:tgtEl>
                                          <p:spTgt spid="14"/>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par>
                                <p:cTn id="28" presetID="26" presetClass="emph" presetSubtype="0" fill="hold" nodeType="withEffect">
                                  <p:stCondLst>
                                    <p:cond delay="0"/>
                                  </p:stCondLst>
                                  <p:childTnLst>
                                    <p:animEffect transition="out" filter="fade">
                                      <p:cBhvr>
                                        <p:cTn id="29" dur="500" tmFilter="0, 0; .2, .5; .8, .5; 1, 0"/>
                                        <p:tgtEl>
                                          <p:spTgt spid="17"/>
                                        </p:tgtEl>
                                      </p:cBhvr>
                                    </p:animEffect>
                                    <p:animScale>
                                      <p:cBhvr>
                                        <p:cTn id="30" dur="250" autoRev="1" fill="hold"/>
                                        <p:tgtEl>
                                          <p:spTgt spid="17"/>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26" presetClass="emph" presetSubtype="0" fill="hold" nodeType="withEffect">
                                  <p:stCondLst>
                                    <p:cond delay="0"/>
                                  </p:stCondLst>
                                  <p:childTnLst>
                                    <p:animEffect transition="out" filter="fade">
                                      <p:cBhvr>
                                        <p:cTn id="36" dur="500" tmFilter="0, 0; .2, .5; .8, .5; 1, 0"/>
                                        <p:tgtEl>
                                          <p:spTgt spid="20"/>
                                        </p:tgtEl>
                                      </p:cBhvr>
                                    </p:animEffect>
                                    <p:animScale>
                                      <p:cBhvr>
                                        <p:cTn id="37" dur="250" autoRev="1" fill="hold"/>
                                        <p:tgtEl>
                                          <p:spTgt spid="20"/>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par>
                                <p:cTn id="42" presetID="26" presetClass="emph" presetSubtype="0" fill="hold" nodeType="withEffect">
                                  <p:stCondLst>
                                    <p:cond delay="0"/>
                                  </p:stCondLst>
                                  <p:childTnLst>
                                    <p:animEffect transition="out" filter="fade">
                                      <p:cBhvr>
                                        <p:cTn id="43" dur="500" tmFilter="0, 0; .2, .5; .8, .5; 1, 0"/>
                                        <p:tgtEl>
                                          <p:spTgt spid="23"/>
                                        </p:tgtEl>
                                      </p:cBhvr>
                                    </p:animEffect>
                                    <p:animScale>
                                      <p:cBhvr>
                                        <p:cTn id="44" dur="250" autoRev="1" fill="hold"/>
                                        <p:tgtEl>
                                          <p:spTgt spid="23"/>
                                        </p:tgtEl>
                                      </p:cBhvr>
                                      <p:by x="105000" y="105000"/>
                                    </p:animScale>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2MD-2</a:t>
            </a:r>
            <a:br>
              <a:rPr lang="en-GB" sz="2400" dirty="0"/>
            </a:br>
            <a:r>
              <a:rPr lang="en-GB" sz="2400" i="1" dirty="0"/>
              <a:t>Relate grouping problems where the number of groups is unknown to multiplication equations with a missing factor, and to division equations (</a:t>
            </a:r>
            <a:r>
              <a:rPr lang="en-GB" sz="2400" i="1" dirty="0" err="1"/>
              <a:t>quotitive</a:t>
            </a:r>
            <a:r>
              <a:rPr lang="en-GB" sz="2400" i="1" dirty="0"/>
              <a:t> division).</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2MD-2.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a:t>
            </a:r>
            <a:r>
              <a:rPr lang="en-GB" kern="0" dirty="0">
                <a:latin typeface="Arial" panose="020B0604020202020204" pitchFamily="34" charset="0"/>
                <a:cs typeface="Arial" panose="020B0604020202020204" pitchFamily="34" charset="0"/>
              </a:rPr>
              <a:t>Year 2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B15F22-0B1F-4E02-B07C-8BB1BF072838}"/>
              </a:ext>
            </a:extLst>
          </p:cNvPr>
          <p:cNvSpPr/>
          <p:nvPr/>
        </p:nvSpPr>
        <p:spPr>
          <a:xfrm>
            <a:off x="3947762" y="2361758"/>
            <a:ext cx="576000" cy="57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B981E8B0-320D-4F1C-90A9-266D1B41C754}"/>
              </a:ext>
            </a:extLst>
          </p:cNvPr>
          <p:cNvSpPr txBox="1"/>
          <p:nvPr/>
        </p:nvSpPr>
        <p:spPr>
          <a:xfrm>
            <a:off x="2074011" y="2337595"/>
            <a:ext cx="1903085"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 ÷ 10 =</a:t>
            </a:r>
          </a:p>
        </p:txBody>
      </p:sp>
      <p:sp>
        <p:nvSpPr>
          <p:cNvPr id="7" name="TextBox 6">
            <a:extLst>
              <a:ext uri="{FF2B5EF4-FFF2-40B4-BE49-F238E27FC236}">
                <a16:creationId xmlns:a16="http://schemas.microsoft.com/office/drawing/2014/main" id="{A208B799-E4B0-4C12-BF86-D37AA57374CB}"/>
              </a:ext>
            </a:extLst>
          </p:cNvPr>
          <p:cNvSpPr txBox="1"/>
          <p:nvPr/>
        </p:nvSpPr>
        <p:spPr>
          <a:xfrm>
            <a:off x="4015812" y="2337593"/>
            <a:ext cx="412292"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grpSp>
        <p:nvGrpSpPr>
          <p:cNvPr id="8" name="Group 7">
            <a:extLst>
              <a:ext uri="{FF2B5EF4-FFF2-40B4-BE49-F238E27FC236}">
                <a16:creationId xmlns:a16="http://schemas.microsoft.com/office/drawing/2014/main" id="{6CDB30F3-08F9-4845-A7A2-25A060566C31}"/>
              </a:ext>
            </a:extLst>
          </p:cNvPr>
          <p:cNvGrpSpPr/>
          <p:nvPr/>
        </p:nvGrpSpPr>
        <p:grpSpPr>
          <a:xfrm>
            <a:off x="1104802" y="3557495"/>
            <a:ext cx="639919" cy="630865"/>
            <a:chOff x="927593" y="3557495"/>
            <a:chExt cx="639919" cy="630865"/>
          </a:xfrm>
        </p:grpSpPr>
        <p:sp>
          <p:nvSpPr>
            <p:cNvPr id="3" name="Oval 2">
              <a:extLst>
                <a:ext uri="{FF2B5EF4-FFF2-40B4-BE49-F238E27FC236}">
                  <a16:creationId xmlns:a16="http://schemas.microsoft.com/office/drawing/2014/main" id="{410CDB2A-6048-49FC-9E50-82F904D3B7CB}"/>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TextBox 8">
              <a:extLst>
                <a:ext uri="{FF2B5EF4-FFF2-40B4-BE49-F238E27FC236}">
                  <a16:creationId xmlns:a16="http://schemas.microsoft.com/office/drawing/2014/main" id="{9CCE3F81-E503-45E4-A913-93B8C56BF3BC}"/>
                </a:ext>
              </a:extLst>
            </p:cNvPr>
            <p:cNvSpPr txBox="1"/>
            <p:nvPr/>
          </p:nvSpPr>
          <p:spPr>
            <a:xfrm>
              <a:off x="927593" y="3585847"/>
              <a:ext cx="639919"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1" name="Group 10">
            <a:extLst>
              <a:ext uri="{FF2B5EF4-FFF2-40B4-BE49-F238E27FC236}">
                <a16:creationId xmlns:a16="http://schemas.microsoft.com/office/drawing/2014/main" id="{CF8CD8F3-6E57-4246-9FDC-9D59015973AE}"/>
              </a:ext>
            </a:extLst>
          </p:cNvPr>
          <p:cNvGrpSpPr/>
          <p:nvPr/>
        </p:nvGrpSpPr>
        <p:grpSpPr>
          <a:xfrm>
            <a:off x="2045073" y="3557495"/>
            <a:ext cx="639919" cy="630865"/>
            <a:chOff x="927593" y="3557495"/>
            <a:chExt cx="639919" cy="630865"/>
          </a:xfrm>
        </p:grpSpPr>
        <p:sp>
          <p:nvSpPr>
            <p:cNvPr id="12" name="Oval 11">
              <a:extLst>
                <a:ext uri="{FF2B5EF4-FFF2-40B4-BE49-F238E27FC236}">
                  <a16:creationId xmlns:a16="http://schemas.microsoft.com/office/drawing/2014/main" id="{A705F632-6647-4A80-BECE-8C901CEF912F}"/>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TextBox 12">
              <a:extLst>
                <a:ext uri="{FF2B5EF4-FFF2-40B4-BE49-F238E27FC236}">
                  <a16:creationId xmlns:a16="http://schemas.microsoft.com/office/drawing/2014/main" id="{C905A723-8168-45E5-8752-9A6BA1C4D9EF}"/>
                </a:ext>
              </a:extLst>
            </p:cNvPr>
            <p:cNvSpPr txBox="1"/>
            <p:nvPr/>
          </p:nvSpPr>
          <p:spPr>
            <a:xfrm>
              <a:off x="927593" y="3585847"/>
              <a:ext cx="639919"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4" name="Group 13">
            <a:extLst>
              <a:ext uri="{FF2B5EF4-FFF2-40B4-BE49-F238E27FC236}">
                <a16:creationId xmlns:a16="http://schemas.microsoft.com/office/drawing/2014/main" id="{856824DA-CCB9-45AF-8FCE-79077AEC4347}"/>
              </a:ext>
            </a:extLst>
          </p:cNvPr>
          <p:cNvGrpSpPr/>
          <p:nvPr/>
        </p:nvGrpSpPr>
        <p:grpSpPr>
          <a:xfrm>
            <a:off x="2961778" y="3557495"/>
            <a:ext cx="639919" cy="630865"/>
            <a:chOff x="927593" y="3557495"/>
            <a:chExt cx="639919" cy="630865"/>
          </a:xfrm>
        </p:grpSpPr>
        <p:sp>
          <p:nvSpPr>
            <p:cNvPr id="15" name="Oval 14">
              <a:extLst>
                <a:ext uri="{FF2B5EF4-FFF2-40B4-BE49-F238E27FC236}">
                  <a16:creationId xmlns:a16="http://schemas.microsoft.com/office/drawing/2014/main" id="{406678BF-1303-4F60-902C-2193D3CD2FB3}"/>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TextBox 15">
              <a:extLst>
                <a:ext uri="{FF2B5EF4-FFF2-40B4-BE49-F238E27FC236}">
                  <a16:creationId xmlns:a16="http://schemas.microsoft.com/office/drawing/2014/main" id="{83F771F2-8F85-4F6B-AC5F-E542A3DAAD94}"/>
                </a:ext>
              </a:extLst>
            </p:cNvPr>
            <p:cNvSpPr txBox="1"/>
            <p:nvPr/>
          </p:nvSpPr>
          <p:spPr>
            <a:xfrm>
              <a:off x="927593" y="3585847"/>
              <a:ext cx="639919"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7" name="Group 16">
            <a:extLst>
              <a:ext uri="{FF2B5EF4-FFF2-40B4-BE49-F238E27FC236}">
                <a16:creationId xmlns:a16="http://schemas.microsoft.com/office/drawing/2014/main" id="{C6F38EA8-4F51-46F1-BDEB-E5B5BFCF0EBA}"/>
              </a:ext>
            </a:extLst>
          </p:cNvPr>
          <p:cNvGrpSpPr/>
          <p:nvPr/>
        </p:nvGrpSpPr>
        <p:grpSpPr>
          <a:xfrm>
            <a:off x="3862533" y="3557495"/>
            <a:ext cx="639919" cy="630865"/>
            <a:chOff x="927593" y="3557495"/>
            <a:chExt cx="639919" cy="630865"/>
          </a:xfrm>
        </p:grpSpPr>
        <p:sp>
          <p:nvSpPr>
            <p:cNvPr id="18" name="Oval 17">
              <a:extLst>
                <a:ext uri="{FF2B5EF4-FFF2-40B4-BE49-F238E27FC236}">
                  <a16:creationId xmlns:a16="http://schemas.microsoft.com/office/drawing/2014/main" id="{387CA6F0-8143-4450-8B4F-E64F23B71D42}"/>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9" name="TextBox 18">
              <a:extLst>
                <a:ext uri="{FF2B5EF4-FFF2-40B4-BE49-F238E27FC236}">
                  <a16:creationId xmlns:a16="http://schemas.microsoft.com/office/drawing/2014/main" id="{5EAFF093-03BD-408C-BD7D-7B037AB61196}"/>
                </a:ext>
              </a:extLst>
            </p:cNvPr>
            <p:cNvSpPr txBox="1"/>
            <p:nvPr/>
          </p:nvSpPr>
          <p:spPr>
            <a:xfrm>
              <a:off x="927593" y="3585847"/>
              <a:ext cx="639919"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sp>
        <p:nvSpPr>
          <p:cNvPr id="10" name="Content Placeholder 2">
            <a:extLst>
              <a:ext uri="{FF2B5EF4-FFF2-40B4-BE49-F238E27FC236}">
                <a16:creationId xmlns:a16="http://schemas.microsoft.com/office/drawing/2014/main" id="{9C331DA6-094F-472B-820B-09233252A106}"/>
              </a:ext>
            </a:extLst>
          </p:cNvPr>
          <p:cNvSpPr txBox="1">
            <a:spLocks/>
          </p:cNvSpPr>
          <p:nvPr/>
        </p:nvSpPr>
        <p:spPr>
          <a:xfrm>
            <a:off x="6192012" y="2337592"/>
            <a:ext cx="5664628" cy="3321707"/>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Read the division using the words </a:t>
            </a:r>
            <a:r>
              <a:rPr kumimoji="0" lang="en-GB" sz="2000" i="1" u="none" strike="noStrike" kern="1200" cap="none" spc="0" normalizeH="0" baseline="0" noProof="0" dirty="0">
                <a:ln>
                  <a:noFill/>
                </a:ln>
                <a:solidFill>
                  <a:srgbClr val="585858"/>
                </a:solidFill>
                <a:effectLst/>
                <a:uLnTx/>
                <a:uFillTx/>
                <a:latin typeface="Arial"/>
                <a:ea typeface="+mn-ea"/>
                <a:cs typeface="+mn-cs"/>
              </a:rPr>
              <a:t>divided by</a:t>
            </a:r>
            <a:r>
              <a:rPr kumimoji="0" lang="en-GB" sz="200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we use skip counting, what multiple should we count in?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say and write the times table fact which helps us with </a:t>
            </a:r>
            <a:r>
              <a:rPr kumimoji="0" lang="en-GB" sz="2000" b="0" i="1" u="none" strike="noStrike" kern="1200" cap="none" spc="0" normalizeH="0" baseline="0" noProof="0" dirty="0">
                <a:ln>
                  <a:noFill/>
                </a:ln>
                <a:solidFill>
                  <a:srgbClr val="585858"/>
                </a:solidFill>
                <a:effectLst/>
                <a:uLnTx/>
                <a:uFillTx/>
                <a:latin typeface="Arial"/>
                <a:ea typeface="+mn-ea"/>
                <a:cs typeface="+mn-cs"/>
              </a:rPr>
              <a:t>40 divided by 10</a:t>
            </a:r>
            <a:r>
              <a:rPr kumimoji="0" lang="en-GB" sz="20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1"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23" name="Title 3">
            <a:extLst>
              <a:ext uri="{FF2B5EF4-FFF2-40B4-BE49-F238E27FC236}">
                <a16:creationId xmlns:a16="http://schemas.microsoft.com/office/drawing/2014/main" id="{D2EAC5B3-2391-4C2F-BA83-4CA9FE2216A5}"/>
              </a:ext>
            </a:extLst>
          </p:cNvPr>
          <p:cNvSpPr>
            <a:spLocks noGrp="1"/>
          </p:cNvSpPr>
          <p:nvPr>
            <p:ph type="title"/>
          </p:nvPr>
        </p:nvSpPr>
        <p:spPr>
          <a:xfrm>
            <a:off x="594008" y="464400"/>
            <a:ext cx="11262632" cy="426170"/>
          </a:xfrm>
        </p:spPr>
        <p:txBody>
          <a:bodyPr/>
          <a:lstStyle/>
          <a:p>
            <a:r>
              <a:rPr lang="en-GB" dirty="0"/>
              <a:t>2MD-2 Grouping problems: missing factors and division</a:t>
            </a:r>
          </a:p>
        </p:txBody>
      </p:sp>
    </p:spTree>
    <p:custDataLst>
      <p:tags r:id="rId1"/>
    </p:custDataLst>
    <p:extLst>
      <p:ext uri="{BB962C8B-B14F-4D97-AF65-F5344CB8AC3E}">
        <p14:creationId xmlns:p14="http://schemas.microsoft.com/office/powerpoint/2010/main" val="1030321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6" presetClass="emph" presetSubtype="0" fill="hold" nodeType="withEffect">
                                  <p:stCondLst>
                                    <p:cond delay="0"/>
                                  </p:stCondLst>
                                  <p:childTnLst>
                                    <p:animEffect transition="out" filter="fade">
                                      <p:cBhvr>
                                        <p:cTn id="8" dur="500" tmFilter="0, 0; .2, .5; .8, .5; 1, 0"/>
                                        <p:tgtEl>
                                          <p:spTgt spid="8"/>
                                        </p:tgtEl>
                                      </p:cBhvr>
                                    </p:animEffect>
                                    <p:animScale>
                                      <p:cBhvr>
                                        <p:cTn id="9" dur="250" autoRev="1" fill="hold"/>
                                        <p:tgtEl>
                                          <p:spTgt spid="8"/>
                                        </p:tgtEl>
                                      </p:cBhvr>
                                      <p:by x="105000" y="105000"/>
                                    </p:animScale>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26" presetClass="emph" presetSubtype="0" fill="hold" nodeType="withEffect">
                                  <p:stCondLst>
                                    <p:cond delay="0"/>
                                  </p:stCondLst>
                                  <p:childTnLst>
                                    <p:animEffect transition="out" filter="fade">
                                      <p:cBhvr>
                                        <p:cTn id="15" dur="500" tmFilter="0, 0; .2, .5; .8, .5; 1, 0"/>
                                        <p:tgtEl>
                                          <p:spTgt spid="11"/>
                                        </p:tgtEl>
                                      </p:cBhvr>
                                    </p:animEffect>
                                    <p:animScale>
                                      <p:cBhvr>
                                        <p:cTn id="16" dur="250" autoRev="1" fill="hold"/>
                                        <p:tgtEl>
                                          <p:spTgt spid="11"/>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26" presetClass="emph" presetSubtype="0" fill="hold" nodeType="withEffect">
                                  <p:stCondLst>
                                    <p:cond delay="0"/>
                                  </p:stCondLst>
                                  <p:childTnLst>
                                    <p:animEffect transition="out" filter="fade">
                                      <p:cBhvr>
                                        <p:cTn id="22" dur="500" tmFilter="0, 0; .2, .5; .8, .5; 1, 0"/>
                                        <p:tgtEl>
                                          <p:spTgt spid="14"/>
                                        </p:tgtEl>
                                      </p:cBhvr>
                                    </p:animEffect>
                                    <p:animScale>
                                      <p:cBhvr>
                                        <p:cTn id="23" dur="250" autoRev="1" fill="hold"/>
                                        <p:tgtEl>
                                          <p:spTgt spid="14"/>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par>
                                <p:cTn id="28" presetID="26" presetClass="emph" presetSubtype="0" fill="hold" nodeType="withEffect">
                                  <p:stCondLst>
                                    <p:cond delay="0"/>
                                  </p:stCondLst>
                                  <p:childTnLst>
                                    <p:animEffect transition="out" filter="fade">
                                      <p:cBhvr>
                                        <p:cTn id="29" dur="500" tmFilter="0, 0; .2, .5; .8, .5; 1, 0"/>
                                        <p:tgtEl>
                                          <p:spTgt spid="17"/>
                                        </p:tgtEl>
                                      </p:cBhvr>
                                    </p:animEffect>
                                    <p:animScale>
                                      <p:cBhvr>
                                        <p:cTn id="30" dur="250" autoRev="1" fill="hold"/>
                                        <p:tgtEl>
                                          <p:spTgt spid="17"/>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981E8B0-320D-4F1C-90A9-266D1B41C754}"/>
              </a:ext>
            </a:extLst>
          </p:cNvPr>
          <p:cNvSpPr txBox="1"/>
          <p:nvPr/>
        </p:nvSpPr>
        <p:spPr>
          <a:xfrm>
            <a:off x="698001" y="1744260"/>
            <a:ext cx="1903085"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 ÷ 10 =</a:t>
            </a:r>
          </a:p>
        </p:txBody>
      </p:sp>
      <p:grpSp>
        <p:nvGrpSpPr>
          <p:cNvPr id="11" name="Group 10">
            <a:extLst>
              <a:ext uri="{FF2B5EF4-FFF2-40B4-BE49-F238E27FC236}">
                <a16:creationId xmlns:a16="http://schemas.microsoft.com/office/drawing/2014/main" id="{CF8CD8F3-6E57-4246-9FDC-9D59015973AE}"/>
              </a:ext>
            </a:extLst>
          </p:cNvPr>
          <p:cNvGrpSpPr/>
          <p:nvPr/>
        </p:nvGrpSpPr>
        <p:grpSpPr>
          <a:xfrm>
            <a:off x="9996856" y="1180547"/>
            <a:ext cx="639919" cy="630865"/>
            <a:chOff x="927593" y="3557495"/>
            <a:chExt cx="639919" cy="630865"/>
          </a:xfrm>
        </p:grpSpPr>
        <p:sp>
          <p:nvSpPr>
            <p:cNvPr id="12" name="Oval 11">
              <a:extLst>
                <a:ext uri="{FF2B5EF4-FFF2-40B4-BE49-F238E27FC236}">
                  <a16:creationId xmlns:a16="http://schemas.microsoft.com/office/drawing/2014/main" id="{A705F632-6647-4A80-BECE-8C901CEF912F}"/>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TextBox 12">
              <a:extLst>
                <a:ext uri="{FF2B5EF4-FFF2-40B4-BE49-F238E27FC236}">
                  <a16:creationId xmlns:a16="http://schemas.microsoft.com/office/drawing/2014/main" id="{C905A723-8168-45E5-8752-9A6BA1C4D9EF}"/>
                </a:ext>
              </a:extLst>
            </p:cNvPr>
            <p:cNvSpPr txBox="1"/>
            <p:nvPr/>
          </p:nvSpPr>
          <p:spPr>
            <a:xfrm>
              <a:off x="927593" y="3585847"/>
              <a:ext cx="639919"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grpSp>
        <p:nvGrpSpPr>
          <p:cNvPr id="14" name="Group 13">
            <a:extLst>
              <a:ext uri="{FF2B5EF4-FFF2-40B4-BE49-F238E27FC236}">
                <a16:creationId xmlns:a16="http://schemas.microsoft.com/office/drawing/2014/main" id="{856824DA-CCB9-45AF-8FCE-79077AEC4347}"/>
              </a:ext>
            </a:extLst>
          </p:cNvPr>
          <p:cNvGrpSpPr/>
          <p:nvPr/>
        </p:nvGrpSpPr>
        <p:grpSpPr>
          <a:xfrm>
            <a:off x="10737804" y="3043285"/>
            <a:ext cx="639919" cy="630865"/>
            <a:chOff x="927593" y="3557495"/>
            <a:chExt cx="639919" cy="630865"/>
          </a:xfrm>
        </p:grpSpPr>
        <p:sp>
          <p:nvSpPr>
            <p:cNvPr id="15" name="Oval 14">
              <a:extLst>
                <a:ext uri="{FF2B5EF4-FFF2-40B4-BE49-F238E27FC236}">
                  <a16:creationId xmlns:a16="http://schemas.microsoft.com/office/drawing/2014/main" id="{406678BF-1303-4F60-902C-2193D3CD2FB3}"/>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TextBox 15">
              <a:extLst>
                <a:ext uri="{FF2B5EF4-FFF2-40B4-BE49-F238E27FC236}">
                  <a16:creationId xmlns:a16="http://schemas.microsoft.com/office/drawing/2014/main" id="{83F771F2-8F85-4F6B-AC5F-E542A3DAAD94}"/>
                </a:ext>
              </a:extLst>
            </p:cNvPr>
            <p:cNvSpPr txBox="1"/>
            <p:nvPr/>
          </p:nvSpPr>
          <p:spPr>
            <a:xfrm>
              <a:off x="927593" y="3585847"/>
              <a:ext cx="639919"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grpSp>
      <p:sp>
        <p:nvSpPr>
          <p:cNvPr id="23" name="Title 3">
            <a:extLst>
              <a:ext uri="{FF2B5EF4-FFF2-40B4-BE49-F238E27FC236}">
                <a16:creationId xmlns:a16="http://schemas.microsoft.com/office/drawing/2014/main" id="{D2EAC5B3-2391-4C2F-BA83-4CA9FE2216A5}"/>
              </a:ext>
            </a:extLst>
          </p:cNvPr>
          <p:cNvSpPr>
            <a:spLocks noGrp="1"/>
          </p:cNvSpPr>
          <p:nvPr>
            <p:ph type="title"/>
          </p:nvPr>
        </p:nvSpPr>
        <p:spPr>
          <a:xfrm>
            <a:off x="594008" y="464400"/>
            <a:ext cx="11262632" cy="426170"/>
          </a:xfrm>
        </p:spPr>
        <p:txBody>
          <a:bodyPr/>
          <a:lstStyle/>
          <a:p>
            <a:r>
              <a:rPr lang="en-GB" dirty="0"/>
              <a:t>2MD-2 Grouping problems: missing factors and division</a:t>
            </a:r>
          </a:p>
        </p:txBody>
      </p:sp>
      <p:sp>
        <p:nvSpPr>
          <p:cNvPr id="2" name="Content Placeholder 2">
            <a:extLst>
              <a:ext uri="{FF2B5EF4-FFF2-40B4-BE49-F238E27FC236}">
                <a16:creationId xmlns:a16="http://schemas.microsoft.com/office/drawing/2014/main" id="{45E1F1D0-F5F6-4508-B7B4-B7D3CF104656}"/>
              </a:ext>
            </a:extLst>
          </p:cNvPr>
          <p:cNvSpPr txBox="1">
            <a:spLocks/>
          </p:cNvSpPr>
          <p:nvPr/>
        </p:nvSpPr>
        <p:spPr>
          <a:xfrm>
            <a:off x="594008" y="3656412"/>
            <a:ext cx="7206967" cy="165315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Make some 10s, 5s and 2s tokens or use coins.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Decide which tokens you need to use to help represent each pair of calculations.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put out the correct number of tokens to match each calculation?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write a times table fact which helps with each calculation?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1"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AEE9755D-7B9D-48AC-9C81-7518C005C9DB}"/>
              </a:ext>
            </a:extLst>
          </p:cNvPr>
          <p:cNvGrpSpPr/>
          <p:nvPr/>
        </p:nvGrpSpPr>
        <p:grpSpPr>
          <a:xfrm>
            <a:off x="11225775" y="2353595"/>
            <a:ext cx="630865" cy="630865"/>
            <a:chOff x="932120" y="3557495"/>
            <a:chExt cx="630865" cy="630865"/>
          </a:xfrm>
        </p:grpSpPr>
        <p:sp>
          <p:nvSpPr>
            <p:cNvPr id="22" name="Oval 21">
              <a:extLst>
                <a:ext uri="{FF2B5EF4-FFF2-40B4-BE49-F238E27FC236}">
                  <a16:creationId xmlns:a16="http://schemas.microsoft.com/office/drawing/2014/main" id="{F537CDB0-37AA-41BA-8658-A8F605B386F4}"/>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 name="TextBox 23">
              <a:extLst>
                <a:ext uri="{FF2B5EF4-FFF2-40B4-BE49-F238E27FC236}">
                  <a16:creationId xmlns:a16="http://schemas.microsoft.com/office/drawing/2014/main" id="{A192C1F7-87C0-4854-9F9F-D38110E4BB9A}"/>
                </a:ext>
              </a:extLst>
            </p:cNvPr>
            <p:cNvSpPr txBox="1"/>
            <p:nvPr/>
          </p:nvSpPr>
          <p:spPr>
            <a:xfrm>
              <a:off x="1041406" y="3585847"/>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grpSp>
        <p:nvGrpSpPr>
          <p:cNvPr id="25" name="Group 24">
            <a:extLst>
              <a:ext uri="{FF2B5EF4-FFF2-40B4-BE49-F238E27FC236}">
                <a16:creationId xmlns:a16="http://schemas.microsoft.com/office/drawing/2014/main" id="{5AB47F4C-DB32-4489-AF1C-7218753D9E45}"/>
              </a:ext>
            </a:extLst>
          </p:cNvPr>
          <p:cNvGrpSpPr/>
          <p:nvPr/>
        </p:nvGrpSpPr>
        <p:grpSpPr>
          <a:xfrm>
            <a:off x="9733894" y="2902890"/>
            <a:ext cx="630865" cy="630865"/>
            <a:chOff x="932120" y="3557495"/>
            <a:chExt cx="630865" cy="630865"/>
          </a:xfrm>
        </p:grpSpPr>
        <p:sp>
          <p:nvSpPr>
            <p:cNvPr id="26" name="Oval 25">
              <a:extLst>
                <a:ext uri="{FF2B5EF4-FFF2-40B4-BE49-F238E27FC236}">
                  <a16:creationId xmlns:a16="http://schemas.microsoft.com/office/drawing/2014/main" id="{1AE6F541-7F7D-42EF-B686-4934E3C80448}"/>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7" name="TextBox 26">
              <a:extLst>
                <a:ext uri="{FF2B5EF4-FFF2-40B4-BE49-F238E27FC236}">
                  <a16:creationId xmlns:a16="http://schemas.microsoft.com/office/drawing/2014/main" id="{DE910181-8226-44B1-9846-7CA496B01377}"/>
                </a:ext>
              </a:extLst>
            </p:cNvPr>
            <p:cNvSpPr txBox="1"/>
            <p:nvPr/>
          </p:nvSpPr>
          <p:spPr>
            <a:xfrm>
              <a:off x="1041406" y="3585847"/>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grpSp>
      <p:grpSp>
        <p:nvGrpSpPr>
          <p:cNvPr id="34" name="Group 33">
            <a:extLst>
              <a:ext uri="{FF2B5EF4-FFF2-40B4-BE49-F238E27FC236}">
                <a16:creationId xmlns:a16="http://schemas.microsoft.com/office/drawing/2014/main" id="{9FA1057C-FD4D-419E-9938-6DFB2D1F5127}"/>
              </a:ext>
            </a:extLst>
          </p:cNvPr>
          <p:cNvGrpSpPr/>
          <p:nvPr/>
        </p:nvGrpSpPr>
        <p:grpSpPr>
          <a:xfrm>
            <a:off x="9618969" y="1983312"/>
            <a:ext cx="630865" cy="630865"/>
            <a:chOff x="932120" y="3557495"/>
            <a:chExt cx="630865" cy="630865"/>
          </a:xfrm>
        </p:grpSpPr>
        <p:sp>
          <p:nvSpPr>
            <p:cNvPr id="35" name="Oval 34">
              <a:extLst>
                <a:ext uri="{FF2B5EF4-FFF2-40B4-BE49-F238E27FC236}">
                  <a16:creationId xmlns:a16="http://schemas.microsoft.com/office/drawing/2014/main" id="{3E599C0A-DA90-4AC5-AC3D-58A632A05F2F}"/>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6" name="TextBox 35">
              <a:extLst>
                <a:ext uri="{FF2B5EF4-FFF2-40B4-BE49-F238E27FC236}">
                  <a16:creationId xmlns:a16="http://schemas.microsoft.com/office/drawing/2014/main" id="{3EB906C3-47F2-467A-BBCF-6BE69CBAA1BA}"/>
                </a:ext>
              </a:extLst>
            </p:cNvPr>
            <p:cNvSpPr txBox="1"/>
            <p:nvPr/>
          </p:nvSpPr>
          <p:spPr>
            <a:xfrm>
              <a:off x="1041406" y="3585847"/>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grpSp>
      <p:grpSp>
        <p:nvGrpSpPr>
          <p:cNvPr id="37" name="Group 36">
            <a:extLst>
              <a:ext uri="{FF2B5EF4-FFF2-40B4-BE49-F238E27FC236}">
                <a16:creationId xmlns:a16="http://schemas.microsoft.com/office/drawing/2014/main" id="{2996C4D3-25AA-477A-B1CD-1B8F654082D5}"/>
              </a:ext>
            </a:extLst>
          </p:cNvPr>
          <p:cNvGrpSpPr/>
          <p:nvPr/>
        </p:nvGrpSpPr>
        <p:grpSpPr>
          <a:xfrm>
            <a:off x="10998317" y="1282566"/>
            <a:ext cx="630865" cy="630865"/>
            <a:chOff x="932120" y="3557495"/>
            <a:chExt cx="630865" cy="630865"/>
          </a:xfrm>
        </p:grpSpPr>
        <p:sp>
          <p:nvSpPr>
            <p:cNvPr id="38" name="Oval 37">
              <a:extLst>
                <a:ext uri="{FF2B5EF4-FFF2-40B4-BE49-F238E27FC236}">
                  <a16:creationId xmlns:a16="http://schemas.microsoft.com/office/drawing/2014/main" id="{DFE23FA1-3989-4189-B2AB-3B605D93829A}"/>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9" name="TextBox 38">
              <a:extLst>
                <a:ext uri="{FF2B5EF4-FFF2-40B4-BE49-F238E27FC236}">
                  <a16:creationId xmlns:a16="http://schemas.microsoft.com/office/drawing/2014/main" id="{DCC9CAC2-80D6-47D3-820A-8DCF0642D88E}"/>
                </a:ext>
              </a:extLst>
            </p:cNvPr>
            <p:cNvSpPr txBox="1"/>
            <p:nvPr/>
          </p:nvSpPr>
          <p:spPr>
            <a:xfrm>
              <a:off x="1041406" y="3585847"/>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grpSp>
      <p:grpSp>
        <p:nvGrpSpPr>
          <p:cNvPr id="40" name="Group 39">
            <a:extLst>
              <a:ext uri="{FF2B5EF4-FFF2-40B4-BE49-F238E27FC236}">
                <a16:creationId xmlns:a16="http://schemas.microsoft.com/office/drawing/2014/main" id="{C5543046-EA97-4EF8-91CF-44E7EE10B84B}"/>
              </a:ext>
            </a:extLst>
          </p:cNvPr>
          <p:cNvGrpSpPr/>
          <p:nvPr/>
        </p:nvGrpSpPr>
        <p:grpSpPr>
          <a:xfrm>
            <a:off x="10422372" y="2131753"/>
            <a:ext cx="630865" cy="630865"/>
            <a:chOff x="932120" y="3557495"/>
            <a:chExt cx="630865" cy="630865"/>
          </a:xfrm>
        </p:grpSpPr>
        <p:sp>
          <p:nvSpPr>
            <p:cNvPr id="41" name="Oval 40">
              <a:extLst>
                <a:ext uri="{FF2B5EF4-FFF2-40B4-BE49-F238E27FC236}">
                  <a16:creationId xmlns:a16="http://schemas.microsoft.com/office/drawing/2014/main" id="{F660F0D8-E6A9-4AD3-9579-DA8CAEF81058}"/>
                </a:ext>
              </a:extLst>
            </p:cNvPr>
            <p:cNvSpPr/>
            <p:nvPr/>
          </p:nvSpPr>
          <p:spPr bwMode="auto">
            <a:xfrm>
              <a:off x="932120" y="3557495"/>
              <a:ext cx="630865" cy="630865"/>
            </a:xfrm>
            <a:prstGeom prst="ellipse">
              <a:avLst/>
            </a:prstGeom>
            <a:solidFill>
              <a:srgbClr val="00B0F0"/>
            </a:solid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TextBox 41">
              <a:extLst>
                <a:ext uri="{FF2B5EF4-FFF2-40B4-BE49-F238E27FC236}">
                  <a16:creationId xmlns:a16="http://schemas.microsoft.com/office/drawing/2014/main" id="{988E1CDB-5106-48D1-A257-F52CCE867214}"/>
                </a:ext>
              </a:extLst>
            </p:cNvPr>
            <p:cNvSpPr txBox="1"/>
            <p:nvPr/>
          </p:nvSpPr>
          <p:spPr>
            <a:xfrm>
              <a:off x="1041406" y="3585847"/>
              <a:ext cx="412292"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grpSp>
      <p:sp>
        <p:nvSpPr>
          <p:cNvPr id="4" name="TextBox 3">
            <a:extLst>
              <a:ext uri="{FF2B5EF4-FFF2-40B4-BE49-F238E27FC236}">
                <a16:creationId xmlns:a16="http://schemas.microsoft.com/office/drawing/2014/main" id="{49A7384C-2E6E-40D8-947D-9D576EB4C5A5}"/>
              </a:ext>
            </a:extLst>
          </p:cNvPr>
          <p:cNvSpPr txBox="1"/>
          <p:nvPr/>
        </p:nvSpPr>
        <p:spPr>
          <a:xfrm>
            <a:off x="715506" y="2466250"/>
            <a:ext cx="1903085"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 ÷ 10 =</a:t>
            </a:r>
          </a:p>
        </p:txBody>
      </p:sp>
      <p:sp>
        <p:nvSpPr>
          <p:cNvPr id="45" name="TextBox 44">
            <a:extLst>
              <a:ext uri="{FF2B5EF4-FFF2-40B4-BE49-F238E27FC236}">
                <a16:creationId xmlns:a16="http://schemas.microsoft.com/office/drawing/2014/main" id="{2CB42C70-FD12-4F1B-84A0-65DF4A276751}"/>
              </a:ext>
            </a:extLst>
          </p:cNvPr>
          <p:cNvSpPr txBox="1"/>
          <p:nvPr/>
        </p:nvSpPr>
        <p:spPr>
          <a:xfrm>
            <a:off x="3944809" y="1744260"/>
            <a:ext cx="1675460"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 ÷ 5 =</a:t>
            </a:r>
          </a:p>
        </p:txBody>
      </p:sp>
      <p:sp>
        <p:nvSpPr>
          <p:cNvPr id="47" name="TextBox 46">
            <a:extLst>
              <a:ext uri="{FF2B5EF4-FFF2-40B4-BE49-F238E27FC236}">
                <a16:creationId xmlns:a16="http://schemas.microsoft.com/office/drawing/2014/main" id="{98929385-B5E2-44D8-9968-FD689068850E}"/>
              </a:ext>
            </a:extLst>
          </p:cNvPr>
          <p:cNvSpPr txBox="1"/>
          <p:nvPr/>
        </p:nvSpPr>
        <p:spPr>
          <a:xfrm>
            <a:off x="3962317" y="2466250"/>
            <a:ext cx="1675460"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25 ÷ 5 =</a:t>
            </a:r>
          </a:p>
        </p:txBody>
      </p:sp>
      <p:sp>
        <p:nvSpPr>
          <p:cNvPr id="49" name="TextBox 48">
            <a:extLst>
              <a:ext uri="{FF2B5EF4-FFF2-40B4-BE49-F238E27FC236}">
                <a16:creationId xmlns:a16="http://schemas.microsoft.com/office/drawing/2014/main" id="{342DEA8B-F7CA-47C7-A599-BC20A1A808EA}"/>
              </a:ext>
            </a:extLst>
          </p:cNvPr>
          <p:cNvSpPr txBox="1"/>
          <p:nvPr/>
        </p:nvSpPr>
        <p:spPr>
          <a:xfrm>
            <a:off x="6893239" y="1725906"/>
            <a:ext cx="1675460"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 ÷ 2 =</a:t>
            </a:r>
          </a:p>
        </p:txBody>
      </p:sp>
      <p:sp>
        <p:nvSpPr>
          <p:cNvPr id="51" name="TextBox 50">
            <a:extLst>
              <a:ext uri="{FF2B5EF4-FFF2-40B4-BE49-F238E27FC236}">
                <a16:creationId xmlns:a16="http://schemas.microsoft.com/office/drawing/2014/main" id="{12A186F1-BA88-4AB5-B49E-E25FAFD71CFC}"/>
              </a:ext>
            </a:extLst>
          </p:cNvPr>
          <p:cNvSpPr txBox="1"/>
          <p:nvPr/>
        </p:nvSpPr>
        <p:spPr>
          <a:xfrm>
            <a:off x="6890869" y="2447896"/>
            <a:ext cx="1675460"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2 =</a:t>
            </a:r>
          </a:p>
        </p:txBody>
      </p:sp>
    </p:spTree>
    <p:custDataLst>
      <p:tags r:id="rId1"/>
    </p:custDataLst>
    <p:extLst>
      <p:ext uri="{BB962C8B-B14F-4D97-AF65-F5344CB8AC3E}">
        <p14:creationId xmlns:p14="http://schemas.microsoft.com/office/powerpoint/2010/main" val="33513484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B15F22-0B1F-4E02-B07C-8BB1BF072838}"/>
              </a:ext>
            </a:extLst>
          </p:cNvPr>
          <p:cNvSpPr/>
          <p:nvPr/>
        </p:nvSpPr>
        <p:spPr>
          <a:xfrm>
            <a:off x="2812957" y="1859145"/>
            <a:ext cx="576000" cy="57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B981E8B0-320D-4F1C-90A9-266D1B41C754}"/>
              </a:ext>
            </a:extLst>
          </p:cNvPr>
          <p:cNvSpPr txBox="1"/>
          <p:nvPr/>
        </p:nvSpPr>
        <p:spPr>
          <a:xfrm>
            <a:off x="1166832" y="1834982"/>
            <a:ext cx="1447833"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2 =</a:t>
            </a:r>
          </a:p>
        </p:txBody>
      </p:sp>
      <p:sp>
        <p:nvSpPr>
          <p:cNvPr id="10" name="Content Placeholder 2">
            <a:extLst>
              <a:ext uri="{FF2B5EF4-FFF2-40B4-BE49-F238E27FC236}">
                <a16:creationId xmlns:a16="http://schemas.microsoft.com/office/drawing/2014/main" id="{9C331DA6-094F-472B-820B-09233252A106}"/>
              </a:ext>
            </a:extLst>
          </p:cNvPr>
          <p:cNvSpPr txBox="1">
            <a:spLocks/>
          </p:cNvSpPr>
          <p:nvPr/>
        </p:nvSpPr>
        <p:spPr>
          <a:xfrm>
            <a:off x="594008" y="3063117"/>
            <a:ext cx="8650005" cy="282333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Read the division calculations using the words </a:t>
            </a:r>
            <a:r>
              <a:rPr kumimoji="0" lang="en-GB" sz="1800" i="1" u="none" strike="noStrike" kern="1200" cap="none" spc="0" normalizeH="0" baseline="0" noProof="0" dirty="0">
                <a:ln>
                  <a:noFill/>
                </a:ln>
                <a:solidFill>
                  <a:srgbClr val="585858"/>
                </a:solidFill>
                <a:effectLst/>
                <a:uLnTx/>
                <a:uFillTx/>
                <a:latin typeface="Arial"/>
                <a:ea typeface="+mn-ea"/>
                <a:cs typeface="+mn-cs"/>
              </a:rPr>
              <a:t>divided by</a:t>
            </a:r>
            <a:r>
              <a:rPr kumimoji="0" lang="en-GB" sz="180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make up your own stories to match these calculations?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You could use counters or cubes to represent biscuits, seeds, coins or anything you can put into groups!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Represent your story with objects or a picture and tell it to someone. Can they say which division calculation matches your story?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Now write the multiplication fact which helps you.</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1"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23" name="Title 3">
            <a:extLst>
              <a:ext uri="{FF2B5EF4-FFF2-40B4-BE49-F238E27FC236}">
                <a16:creationId xmlns:a16="http://schemas.microsoft.com/office/drawing/2014/main" id="{D2EAC5B3-2391-4C2F-BA83-4CA9FE2216A5}"/>
              </a:ext>
            </a:extLst>
          </p:cNvPr>
          <p:cNvSpPr>
            <a:spLocks noGrp="1"/>
          </p:cNvSpPr>
          <p:nvPr>
            <p:ph type="title"/>
          </p:nvPr>
        </p:nvSpPr>
        <p:spPr>
          <a:xfrm>
            <a:off x="594008" y="464400"/>
            <a:ext cx="11262632" cy="426170"/>
          </a:xfrm>
        </p:spPr>
        <p:txBody>
          <a:bodyPr/>
          <a:lstStyle/>
          <a:p>
            <a:r>
              <a:rPr lang="en-GB" dirty="0"/>
              <a:t>2MD-2 Grouping problems: missing factors and division</a:t>
            </a:r>
          </a:p>
        </p:txBody>
      </p:sp>
      <p:sp>
        <p:nvSpPr>
          <p:cNvPr id="2" name="Rectangle 1">
            <a:extLst>
              <a:ext uri="{FF2B5EF4-FFF2-40B4-BE49-F238E27FC236}">
                <a16:creationId xmlns:a16="http://schemas.microsoft.com/office/drawing/2014/main" id="{D4F7D8EF-8811-429F-8789-F8D85240D318}"/>
              </a:ext>
            </a:extLst>
          </p:cNvPr>
          <p:cNvSpPr/>
          <p:nvPr/>
        </p:nvSpPr>
        <p:spPr>
          <a:xfrm>
            <a:off x="6447076" y="1859145"/>
            <a:ext cx="576000" cy="57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TextBox 3">
            <a:extLst>
              <a:ext uri="{FF2B5EF4-FFF2-40B4-BE49-F238E27FC236}">
                <a16:creationId xmlns:a16="http://schemas.microsoft.com/office/drawing/2014/main" id="{967F75C3-5444-4D09-8CBA-8AB8C7517BAE}"/>
              </a:ext>
            </a:extLst>
          </p:cNvPr>
          <p:cNvSpPr txBox="1"/>
          <p:nvPr/>
        </p:nvSpPr>
        <p:spPr>
          <a:xfrm>
            <a:off x="4687138" y="1834982"/>
            <a:ext cx="1675460"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 ÷ 5 =</a:t>
            </a:r>
          </a:p>
        </p:txBody>
      </p:sp>
      <p:sp>
        <p:nvSpPr>
          <p:cNvPr id="25" name="Rectangle 24">
            <a:extLst>
              <a:ext uri="{FF2B5EF4-FFF2-40B4-BE49-F238E27FC236}">
                <a16:creationId xmlns:a16="http://schemas.microsoft.com/office/drawing/2014/main" id="{AA32A2CE-75C5-4F1A-8D6F-A543BCA71CFB}"/>
              </a:ext>
            </a:extLst>
          </p:cNvPr>
          <p:cNvSpPr/>
          <p:nvPr/>
        </p:nvSpPr>
        <p:spPr>
          <a:xfrm>
            <a:off x="9793195" y="1859145"/>
            <a:ext cx="576000" cy="57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TextBox 26">
            <a:extLst>
              <a:ext uri="{FF2B5EF4-FFF2-40B4-BE49-F238E27FC236}">
                <a16:creationId xmlns:a16="http://schemas.microsoft.com/office/drawing/2014/main" id="{5343D86D-D698-41C6-8A2A-6AA45AAD847D}"/>
              </a:ext>
            </a:extLst>
          </p:cNvPr>
          <p:cNvSpPr txBox="1"/>
          <p:nvPr/>
        </p:nvSpPr>
        <p:spPr>
          <a:xfrm>
            <a:off x="8147070" y="1834982"/>
            <a:ext cx="1447833"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2 =</a:t>
            </a:r>
          </a:p>
        </p:txBody>
      </p:sp>
    </p:spTree>
    <p:custDataLst>
      <p:tags r:id="rId1"/>
    </p:custDataLst>
    <p:extLst>
      <p:ext uri="{BB962C8B-B14F-4D97-AF65-F5344CB8AC3E}">
        <p14:creationId xmlns:p14="http://schemas.microsoft.com/office/powerpoint/2010/main" val="5356843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CC538FA5-8429-4240-A3BD-292779A186EF}"/>
              </a:ext>
            </a:extLst>
          </p:cNvPr>
          <p:cNvPicPr>
            <a:picLocks noChangeAspect="1"/>
          </p:cNvPicPr>
          <p:nvPr/>
        </p:nvPicPr>
        <p:blipFill>
          <a:blip r:embed="rId4"/>
          <a:stretch>
            <a:fillRect/>
          </a:stretch>
        </p:blipFill>
        <p:spPr>
          <a:xfrm>
            <a:off x="949344" y="1166129"/>
            <a:ext cx="3839846" cy="5426026"/>
          </a:xfrm>
          <a:prstGeom prst="rect">
            <a:avLst/>
          </a:prstGeom>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2"/>
          </p:nvPr>
        </p:nvSpPr>
        <p:spPr/>
        <p:txBody>
          <a:bodyPr/>
          <a:lstStyle/>
          <a:p>
            <a:pPr marL="342900" indent="-342900">
              <a:lnSpc>
                <a:spcPct val="120000"/>
              </a:lnSpc>
              <a:buClr>
                <a:srgbClr val="585858"/>
              </a:buClr>
              <a:buFont typeface="Arial" panose="020B0604020202020204" pitchFamily="34" charset="0"/>
              <a:buChar char="•"/>
            </a:pPr>
            <a:r>
              <a:rPr lang="en-GB" sz="2400" dirty="0"/>
              <a:t>Additional pedagogical subject knowledge support can be found in the Mastery Professional Development </a:t>
            </a:r>
            <a:r>
              <a:rPr lang="en-GB" sz="2400" dirty="0">
                <a:solidFill>
                  <a:schemeClr val="tx1"/>
                </a:solidFill>
              </a:rPr>
              <a:t>Ma</a:t>
            </a:r>
            <a:r>
              <a:rPr lang="en-GB" sz="2400" dirty="0"/>
              <a:t>terials:</a:t>
            </a:r>
          </a:p>
          <a:p>
            <a:pPr marL="342900" indent="-342900">
              <a:lnSpc>
                <a:spcPct val="120000"/>
              </a:lnSpc>
              <a:buClr>
                <a:srgbClr val="585858"/>
              </a:buClr>
              <a:buFont typeface="Arial" panose="020B0604020202020204" pitchFamily="34" charset="0"/>
              <a:buChar char="•"/>
            </a:pPr>
            <a:r>
              <a:rPr lang="fr-FR" sz="2400" dirty="0">
                <a:hlinkClick r:id="rId3"/>
              </a:rPr>
              <a:t>2.6 Structures: quotitive and partitive division </a:t>
            </a:r>
            <a:endParaRPr lang="fr-FR" sz="2400" dirty="0"/>
          </a:p>
          <a:p>
            <a:pPr marL="342900" indent="-342900">
              <a:lnSpc>
                <a:spcPct val="120000"/>
              </a:lnSpc>
              <a:buClr>
                <a:srgbClr val="585858"/>
              </a:buClr>
              <a:buFont typeface="Arial" panose="020B0604020202020204" pitchFamily="34" charset="0"/>
              <a:buChar char="•"/>
            </a:pPr>
            <a:r>
              <a:rPr lang="en-GB" sz="2400" dirty="0"/>
              <a:t>Several of the activity slides have been taken from these materials.</a:t>
            </a:r>
          </a:p>
          <a:p>
            <a:pPr marL="257175" indent="-257175">
              <a:lnSpc>
                <a:spcPct val="120000"/>
              </a:lnSpc>
              <a:buFont typeface="Arial" panose="020B0604020202020204" pitchFamily="34" charset="0"/>
              <a:buChar char="•"/>
            </a:pPr>
            <a:endParaRPr lang="en-GB" sz="1200" dirty="0">
              <a:solidFill>
                <a:srgbClr val="FF0000"/>
              </a:solidFill>
            </a:endParaRPr>
          </a:p>
        </p:txBody>
      </p:sp>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a:xfrm>
            <a:off x="908575" y="265845"/>
            <a:ext cx="10425325" cy="736588"/>
          </a:xfrm>
        </p:spPr>
        <p:txBody>
          <a:bodyPr/>
          <a:lstStyle/>
          <a:p>
            <a:r>
              <a:rPr lang="en-GB" sz="2400" dirty="0"/>
              <a:t>2MD-2: Linked mastery PD materials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115D674-816B-40BE-BE2D-A36D9440E3D5}"/>
              </a:ext>
            </a:extLst>
          </p:cNvPr>
          <p:cNvSpPr txBox="1"/>
          <p:nvPr/>
        </p:nvSpPr>
        <p:spPr>
          <a:xfrm>
            <a:off x="624108" y="2776867"/>
            <a:ext cx="2639441" cy="646331"/>
          </a:xfrm>
          <a:prstGeom prst="rect">
            <a:avLst/>
          </a:prstGeom>
          <a:noFill/>
        </p:spPr>
        <p:txBody>
          <a:bodyPr wrap="square">
            <a:spAutoFit/>
          </a:bodyPr>
          <a:lstStyle/>
          <a:p>
            <a:pPr algn="ctr">
              <a:buNone/>
            </a:pPr>
            <a:r>
              <a:rPr lang="en-GB" sz="1200" b="1" dirty="0">
                <a:solidFill>
                  <a:schemeClr val="bg2"/>
                </a:solidFill>
              </a:rPr>
              <a:t>Finding missing factors and products, using knowledge of the two times table</a:t>
            </a:r>
          </a:p>
        </p:txBody>
      </p:sp>
      <p:sp>
        <p:nvSpPr>
          <p:cNvPr id="18" name="TextBox 17">
            <a:extLst>
              <a:ext uri="{FF2B5EF4-FFF2-40B4-BE49-F238E27FC236}">
                <a16:creationId xmlns:a16="http://schemas.microsoft.com/office/drawing/2014/main" id="{1BA6CC45-C6AB-4225-9D7A-34FA42058A1B}"/>
              </a:ext>
            </a:extLst>
          </p:cNvPr>
          <p:cNvSpPr txBox="1"/>
          <p:nvPr/>
        </p:nvSpPr>
        <p:spPr>
          <a:xfrm>
            <a:off x="3301632" y="2776867"/>
            <a:ext cx="2775254" cy="461665"/>
          </a:xfrm>
          <a:prstGeom prst="rect">
            <a:avLst/>
          </a:prstGeom>
          <a:noFill/>
        </p:spPr>
        <p:txBody>
          <a:bodyPr wrap="square">
            <a:spAutoFit/>
          </a:bodyPr>
          <a:lstStyle/>
          <a:p>
            <a:pPr algn="ctr">
              <a:buNone/>
            </a:pPr>
            <a:r>
              <a:rPr lang="en-GB" sz="1200" b="1" dirty="0">
                <a:solidFill>
                  <a:schemeClr val="bg2"/>
                </a:solidFill>
              </a:rPr>
              <a:t>Varied practice applying knowledge of the two times table</a:t>
            </a:r>
          </a:p>
        </p:txBody>
      </p:sp>
      <p:sp>
        <p:nvSpPr>
          <p:cNvPr id="26" name="Title 25">
            <a:extLst>
              <a:ext uri="{FF2B5EF4-FFF2-40B4-BE49-F238E27FC236}">
                <a16:creationId xmlns:a16="http://schemas.microsoft.com/office/drawing/2014/main" id="{A2D37910-C94C-4F05-BD00-4984628B1146}"/>
              </a:ext>
            </a:extLst>
          </p:cNvPr>
          <p:cNvSpPr>
            <a:spLocks noGrp="1"/>
          </p:cNvSpPr>
          <p:nvPr>
            <p:ph type="title"/>
          </p:nvPr>
        </p:nvSpPr>
        <p:spPr/>
        <p:txBody>
          <a:bodyPr/>
          <a:lstStyle/>
          <a:p>
            <a:r>
              <a:rPr lang="en-GB" sz="2400" dirty="0"/>
              <a:t>2MD-2 Linked video lessons</a:t>
            </a:r>
          </a:p>
        </p:txBody>
      </p:sp>
      <p:sp>
        <p:nvSpPr>
          <p:cNvPr id="30" name="TextBox 29">
            <a:extLst>
              <a:ext uri="{FF2B5EF4-FFF2-40B4-BE49-F238E27FC236}">
                <a16:creationId xmlns:a16="http://schemas.microsoft.com/office/drawing/2014/main" id="{30E517DC-57DB-41D1-AB1B-DF052133A7B6}"/>
              </a:ext>
            </a:extLst>
          </p:cNvPr>
          <p:cNvSpPr txBox="1"/>
          <p:nvPr/>
        </p:nvSpPr>
        <p:spPr>
          <a:xfrm>
            <a:off x="624108" y="969155"/>
            <a:ext cx="7297324" cy="338554"/>
          </a:xfrm>
          <a:prstGeom prst="rect">
            <a:avLst/>
          </a:prstGeom>
          <a:noFill/>
        </p:spPr>
        <p:txBody>
          <a:bodyPr wrap="square">
            <a:spAutoFit/>
          </a:bodyPr>
          <a:lstStyle/>
          <a:p>
            <a:pPr>
              <a:buNone/>
            </a:pPr>
            <a:r>
              <a:rPr lang="en-GB" sz="1600" b="1" dirty="0">
                <a:solidFill>
                  <a:schemeClr val="bg2"/>
                </a:solidFill>
                <a:latin typeface="Arial" panose="020B0604020202020204" pitchFamily="34" charset="0"/>
                <a:cs typeface="Arial" panose="020B0604020202020204" pitchFamily="34" charset="0"/>
                <a:hlinkClick r:id="rId3"/>
              </a:rPr>
              <a:t>Key Stage 1 multiplication 3 </a:t>
            </a:r>
            <a:endParaRPr lang="en-GB" sz="1600" b="1" dirty="0">
              <a:solidFill>
                <a:schemeClr val="bg2"/>
              </a:solidFill>
              <a:latin typeface="Arial" panose="020B0604020202020204" pitchFamily="34" charset="0"/>
              <a:cs typeface="Arial" panose="020B0604020202020204" pitchFamily="34" charset="0"/>
            </a:endParaRPr>
          </a:p>
        </p:txBody>
      </p:sp>
      <p:pic>
        <p:nvPicPr>
          <p:cNvPr id="7" name="Picture 6" descr="A picture containing drawing  Description automatically generated">
            <a:extLst>
              <a:ext uri="{FF2B5EF4-FFF2-40B4-BE49-F238E27FC236}">
                <a16:creationId xmlns:a16="http://schemas.microsoft.com/office/drawing/2014/main" id="{80082BF3-3DF3-4E93-A4AD-0312CCA98B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4059" y="1372961"/>
            <a:ext cx="1984248" cy="1116000"/>
          </a:xfrm>
          <a:prstGeom prst="rect">
            <a:avLst/>
          </a:prstGeom>
        </p:spPr>
      </p:pic>
      <p:pic>
        <p:nvPicPr>
          <p:cNvPr id="8" name="Picture 7" descr="A picture containing device  Description automatically generated">
            <a:extLst>
              <a:ext uri="{FF2B5EF4-FFF2-40B4-BE49-F238E27FC236}">
                <a16:creationId xmlns:a16="http://schemas.microsoft.com/office/drawing/2014/main" id="{E11457EB-E57E-4338-89B2-BB3DBB4C5B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59957" y="1372961"/>
            <a:ext cx="1984248" cy="1116000"/>
          </a:xfrm>
          <a:prstGeom prst="rect">
            <a:avLst/>
          </a:prstGeom>
        </p:spPr>
      </p:pic>
    </p:spTree>
    <p:extLst>
      <p:ext uri="{BB962C8B-B14F-4D97-AF65-F5344CB8AC3E}">
        <p14:creationId xmlns:p14="http://schemas.microsoft.com/office/powerpoint/2010/main" val="2511193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Grouping problems: missing factors and division </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598343" y="472956"/>
            <a:ext cx="1191720" cy="301224"/>
          </a:xfrm>
        </p:spPr>
        <p:txBody>
          <a:bodyPr/>
          <a:lstStyle/>
          <a:p>
            <a:r>
              <a:rPr lang="en-GB" dirty="0"/>
              <a:t>2MD-2</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72800"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72800"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2MD-2 Grouping problems: missing factors and division</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Tree>
    <p:custDataLst>
      <p:tags r:id="rId1"/>
    </p:custDataLst>
    <p:extLst>
      <p:ext uri="{BB962C8B-B14F-4D97-AF65-F5344CB8AC3E}">
        <p14:creationId xmlns:p14="http://schemas.microsoft.com/office/powerpoint/2010/main" val="31362464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4.5|2.8|2.6|3"/>
</p:tagLst>
</file>

<file path=ppt/tags/tag3.xml><?xml version="1.0" encoding="utf-8"?>
<p:tagLst xmlns:a="http://schemas.openxmlformats.org/drawingml/2006/main" xmlns:r="http://schemas.openxmlformats.org/officeDocument/2006/relationships" xmlns:p="http://schemas.openxmlformats.org/presentationml/2006/main">
  <p:tag name="TIMING" val="|24.5|2.8|2.6|3"/>
</p:tagLst>
</file>

<file path=ppt/tags/tag4.xml><?xml version="1.0" encoding="utf-8"?>
<p:tagLst xmlns:a="http://schemas.openxmlformats.org/drawingml/2006/main" xmlns:r="http://schemas.openxmlformats.org/officeDocument/2006/relationships" xmlns:p="http://schemas.openxmlformats.org/presentationml/2006/main">
  <p:tag name="TIMING" val="|8|1.8|2.1"/>
</p:tagLst>
</file>

<file path=ppt/tags/tag5.xml><?xml version="1.0" encoding="utf-8"?>
<p:tagLst xmlns:a="http://schemas.openxmlformats.org/drawingml/2006/main" xmlns:r="http://schemas.openxmlformats.org/officeDocument/2006/relationships" xmlns:p="http://schemas.openxmlformats.org/presentationml/2006/main">
  <p:tag name="TIMING" val="|8|1.8|2.1"/>
</p:tagLst>
</file>

<file path=ppt/tags/tag6.xml><?xml version="1.0" encoding="utf-8"?>
<p:tagLst xmlns:a="http://schemas.openxmlformats.org/drawingml/2006/main" xmlns:r="http://schemas.openxmlformats.org/officeDocument/2006/relationships" xmlns:p="http://schemas.openxmlformats.org/presentationml/2006/main">
  <p:tag name="TIMING" val="|8|1.8|2.1"/>
</p:tagLst>
</file>

<file path=ppt/tags/tag7.xml><?xml version="1.0" encoding="utf-8"?>
<p:tagLst xmlns:a="http://schemas.openxmlformats.org/drawingml/2006/main" xmlns:r="http://schemas.openxmlformats.org/officeDocument/2006/relationships" xmlns:p="http://schemas.openxmlformats.org/presentationml/2006/main">
  <p:tag name="TIMING" val="|8|1.8|2.1"/>
</p:tagLst>
</file>

<file path=ppt/tags/tag8.xml><?xml version="1.0" encoding="utf-8"?>
<p:tagLst xmlns:a="http://schemas.openxmlformats.org/drawingml/2006/main" xmlns:r="http://schemas.openxmlformats.org/officeDocument/2006/relationships" xmlns:p="http://schemas.openxmlformats.org/presentationml/2006/main">
  <p:tag name="TIMING" val="|8|1.8|2.1"/>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2.xml><?xml version="1.0" encoding="utf-8"?>
<ds:datastoreItem xmlns:ds="http://schemas.openxmlformats.org/officeDocument/2006/customXml" ds:itemID="{F52F4355-41EF-4DA9-B998-C6511E367AD2}">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e2f7c1fb-8b39-4d5b-953e-de45d1606e4d"/>
    <ds:schemaRef ds:uri="http://www.w3.org/XML/1998/namespace"/>
    <ds:schemaRef ds:uri="http://purl.org/dc/dcmitype/"/>
  </ds:schemaRefs>
</ds:datastoreItem>
</file>

<file path=customXml/itemProps3.xml><?xml version="1.0" encoding="utf-8"?>
<ds:datastoreItem xmlns:ds="http://schemas.openxmlformats.org/officeDocument/2006/customXml" ds:itemID="{0D4EC944-6A66-4203-8E0E-D37F40D5C0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1731</Words>
  <Application>Microsoft Office PowerPoint</Application>
  <PresentationFormat>Widescreen</PresentationFormat>
  <Paragraphs>244</Paragraphs>
  <Slides>23</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Arial</vt:lpstr>
      <vt:lpstr>Calibri</vt:lpstr>
      <vt:lpstr>Calibri Light</vt:lpstr>
      <vt:lpstr>Custom Design</vt:lpstr>
      <vt:lpstr>nctem1</vt:lpstr>
      <vt:lpstr>PowerPoint Presentation</vt:lpstr>
      <vt:lpstr>2MD-2 Relate grouping problems where the number of groups is unknown to multiplication equations with a missing factor, and to division equations (quotitive division).</vt:lpstr>
      <vt:lpstr>2MD-2: Linked mastery PD materials</vt:lpstr>
      <vt:lpstr>2MD-2 Linked video lessons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2MD-2 Grouping problems: missing factors and division</vt:lpstr>
      <vt:lpstr>2MD-2 Grouping problems: missing factors and division</vt:lpstr>
      <vt:lpstr>2MD-2 Grouping problems: missing factors and division</vt:lpstr>
      <vt:lpstr>2MD-2 Grouping problems: missing factors and division</vt:lpstr>
      <vt:lpstr>2MD-2 Grouping problems: missing factors and division</vt:lpstr>
      <vt:lpstr>2MD-2 Grouping problems: missing factors and division</vt:lpstr>
      <vt:lpstr>2MD-2 Grouping problems: missing factors and division</vt:lpstr>
      <vt:lpstr>2MD-2 Grouping problems: missing factors and division</vt:lpstr>
      <vt:lpstr>2MD-2 Grouping problems: missing factors and division</vt:lpstr>
      <vt:lpstr>2MD-2 Grouping problems: missing factors and division</vt:lpstr>
      <vt:lpstr>2MD-2 Grouping problems: missing factors and division</vt:lpstr>
      <vt:lpstr>2MD-2 Grouping problems: missing factors and division</vt:lpstr>
      <vt:lpstr>2MD-2 Grouping problems: missing factors and division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16</cp:revision>
  <dcterms:created xsi:type="dcterms:W3CDTF">2020-08-07T06:29:50Z</dcterms:created>
  <dcterms:modified xsi:type="dcterms:W3CDTF">2022-11-10T14:29:37Z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