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8"/>
  </p:notesMasterIdLst>
  <p:sldIdLst>
    <p:sldId id="257" r:id="rId6"/>
    <p:sldId id="263" r:id="rId7"/>
    <p:sldId id="473" r:id="rId8"/>
    <p:sldId id="478" r:id="rId9"/>
    <p:sldId id="472" r:id="rId10"/>
    <p:sldId id="298" r:id="rId11"/>
    <p:sldId id="267" r:id="rId12"/>
    <p:sldId id="469" r:id="rId13"/>
    <p:sldId id="470" r:id="rId14"/>
    <p:sldId id="337" r:id="rId15"/>
    <p:sldId id="479" r:id="rId16"/>
    <p:sldId id="489" r:id="rId17"/>
    <p:sldId id="284" r:id="rId18"/>
    <p:sldId id="320" r:id="rId19"/>
    <p:sldId id="490" r:id="rId20"/>
    <p:sldId id="341" r:id="rId21"/>
    <p:sldId id="299" r:id="rId22"/>
    <p:sldId id="487" r:id="rId23"/>
    <p:sldId id="488" r:id="rId24"/>
    <p:sldId id="458" r:id="rId25"/>
    <p:sldId id="456" r:id="rId26"/>
    <p:sldId id="4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ABEA86-114B-4E4F-85FF-B3375DCB90B7}" v="5" dt="2020-08-22T13:49:29.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966197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646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599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875CCA25-6DBA-42E6-B098-DB26AA02AD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74C8E99-8EF1-4F67-85C7-4D538C6BBE0D}"/>
              </a:ext>
            </a:extLst>
          </p:cNvPr>
          <p:cNvSpPr>
            <a:spLocks noGrp="1"/>
          </p:cNvSpPr>
          <p:nvPr>
            <p:ph type="body" idx="1"/>
          </p:nvPr>
        </p:nvSpPr>
        <p:spPr/>
        <p:txBody>
          <a:bodyPr/>
          <a:lstStyle/>
          <a:p>
            <a:pPr fontAlgn="auto">
              <a:spcBef>
                <a:spcPts val="0"/>
              </a:spcBef>
              <a:spcAft>
                <a:spcPts val="0"/>
              </a:spcAft>
              <a:defRPr/>
            </a:pPr>
            <a:endParaRPr lang="en-GB" dirty="0"/>
          </a:p>
        </p:txBody>
      </p:sp>
      <p:sp>
        <p:nvSpPr>
          <p:cNvPr id="116740" name="Slide Number Placeholder 3">
            <a:extLst>
              <a:ext uri="{FF2B5EF4-FFF2-40B4-BE49-F238E27FC236}">
                <a16:creationId xmlns:a16="http://schemas.microsoft.com/office/drawing/2014/main" id="{EDFE6A38-8E0F-4CD9-9254-D128AF1743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ACFDE21-A677-4745-AD02-F25EBE4F2274}"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1728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29B01E2C-748A-4509-9D26-DDA49AE71D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4AC0999-5DEC-4156-B1BD-CAB6F7FA5740}"/>
              </a:ext>
            </a:extLst>
          </p:cNvPr>
          <p:cNvSpPr>
            <a:spLocks noGrp="1"/>
          </p:cNvSpPr>
          <p:nvPr>
            <p:ph type="body" idx="1"/>
          </p:nvPr>
        </p:nvSpPr>
        <p:spPr/>
        <p:txBody>
          <a:bodyPr/>
          <a:lstStyle/>
          <a:p>
            <a:pPr fontAlgn="auto">
              <a:spcBef>
                <a:spcPts val="0"/>
              </a:spcBef>
              <a:spcAft>
                <a:spcPts val="0"/>
              </a:spcAft>
              <a:defRPr/>
            </a:pPr>
            <a:endParaRPr lang="en-GB" i="1" dirty="0"/>
          </a:p>
        </p:txBody>
      </p:sp>
      <p:sp>
        <p:nvSpPr>
          <p:cNvPr id="74756" name="Slide Number Placeholder 3">
            <a:extLst>
              <a:ext uri="{FF2B5EF4-FFF2-40B4-BE49-F238E27FC236}">
                <a16:creationId xmlns:a16="http://schemas.microsoft.com/office/drawing/2014/main" id="{E290D1FF-4818-4700-BBA1-044C028F12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BD10AFA3-30F4-4F85-BD5A-227EBE89DD7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0644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9148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247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4</a:t>
            </a:fld>
            <a:endParaRPr lang="en-GB" dirty="0"/>
          </a:p>
        </p:txBody>
      </p:sp>
    </p:spTree>
    <p:extLst>
      <p:ext uri="{BB962C8B-B14F-4D97-AF65-F5344CB8AC3E}">
        <p14:creationId xmlns:p14="http://schemas.microsoft.com/office/powerpoint/2010/main" val="194332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5</a:t>
            </a:fld>
            <a:endParaRPr lang="en-GB" dirty="0"/>
          </a:p>
        </p:txBody>
      </p:sp>
    </p:spTree>
    <p:extLst>
      <p:ext uri="{BB962C8B-B14F-4D97-AF65-F5344CB8AC3E}">
        <p14:creationId xmlns:p14="http://schemas.microsoft.com/office/powerpoint/2010/main" val="288805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486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D00A0C2-FD37-48B1-B88A-8DAE8D1710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117FC9F-D3CB-40CC-89D3-85F89BC01D84}"/>
              </a:ext>
            </a:extLst>
          </p:cNvPr>
          <p:cNvSpPr>
            <a:spLocks noGrp="1"/>
          </p:cNvSpPr>
          <p:nvPr>
            <p:ph type="body" idx="1"/>
          </p:nvPr>
        </p:nvSpPr>
        <p:spPr/>
        <p:txBody>
          <a:bodyPr/>
          <a:lstStyle/>
          <a:p>
            <a:pPr fontAlgn="auto">
              <a:spcBef>
                <a:spcPts val="0"/>
              </a:spcBef>
              <a:spcAft>
                <a:spcPts val="0"/>
              </a:spcAft>
              <a:defRPr/>
            </a:pPr>
            <a:endParaRPr lang="en-GB" dirty="0"/>
          </a:p>
        </p:txBody>
      </p:sp>
      <p:sp>
        <p:nvSpPr>
          <p:cNvPr id="12292" name="Slide Number Placeholder 3">
            <a:extLst>
              <a:ext uri="{FF2B5EF4-FFF2-40B4-BE49-F238E27FC236}">
                <a16:creationId xmlns:a16="http://schemas.microsoft.com/office/drawing/2014/main" id="{9E71EE1F-2D11-4B17-9347-961BCAC635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F6EEF1F-3374-4B16-BCA5-691630F4E7B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252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D00A0C2-FD37-48B1-B88A-8DAE8D1710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117FC9F-D3CB-40CC-89D3-85F89BC01D84}"/>
              </a:ext>
            </a:extLst>
          </p:cNvPr>
          <p:cNvSpPr>
            <a:spLocks noGrp="1"/>
          </p:cNvSpPr>
          <p:nvPr>
            <p:ph type="body" idx="1"/>
          </p:nvPr>
        </p:nvSpPr>
        <p:spPr/>
        <p:txBody>
          <a:bodyPr/>
          <a:lstStyle/>
          <a:p>
            <a:pPr fontAlgn="auto">
              <a:spcBef>
                <a:spcPts val="0"/>
              </a:spcBef>
              <a:spcAft>
                <a:spcPts val="0"/>
              </a:spcAft>
              <a:defRPr/>
            </a:pPr>
            <a:endParaRPr lang="en-GB" dirty="0"/>
          </a:p>
        </p:txBody>
      </p:sp>
      <p:sp>
        <p:nvSpPr>
          <p:cNvPr id="12292" name="Slide Number Placeholder 3">
            <a:extLst>
              <a:ext uri="{FF2B5EF4-FFF2-40B4-BE49-F238E27FC236}">
                <a16:creationId xmlns:a16="http://schemas.microsoft.com/office/drawing/2014/main" id="{9E71EE1F-2D11-4B17-9347-961BCAC635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F6EEF1F-3374-4B16-BCA5-691630F4E7B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1066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9C22A34-08A5-4A8C-8204-DF1A0EE9F9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DE9BE31-F8FE-4FD1-AA3A-674F1984CE19}"/>
              </a:ext>
            </a:extLst>
          </p:cNvPr>
          <p:cNvSpPr>
            <a:spLocks noGrp="1"/>
          </p:cNvSpPr>
          <p:nvPr>
            <p:ph type="body" idx="1"/>
          </p:nvPr>
        </p:nvSpPr>
        <p:spPr/>
        <p:txBody>
          <a:bodyPr/>
          <a:lstStyle/>
          <a:p>
            <a:pPr fontAlgn="auto">
              <a:spcBef>
                <a:spcPts val="0"/>
              </a:spcBef>
              <a:spcAft>
                <a:spcPts val="0"/>
              </a:spcAft>
              <a:defRPr/>
            </a:pPr>
            <a:endParaRPr lang="en-GB" i="1" dirty="0"/>
          </a:p>
        </p:txBody>
      </p:sp>
      <p:sp>
        <p:nvSpPr>
          <p:cNvPr id="47108" name="Slide Number Placeholder 3">
            <a:extLst>
              <a:ext uri="{FF2B5EF4-FFF2-40B4-BE49-F238E27FC236}">
                <a16:creationId xmlns:a16="http://schemas.microsoft.com/office/drawing/2014/main" id="{4B89A9CE-A401-4D8B-A1D6-312475B969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1E8A38E6-B84C-4895-BA51-D513052749E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7885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60624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601612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6140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9865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06019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4559004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1425793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2823887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hyperlink" Target="https://nrich.maths.org/203"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ncetm.org.uk/classroom-resources/primm-2-02-structures-multiplication-representing-equal-groups/" TargetMode="External"/><Relationship Id="rId7" Type="http://schemas.openxmlformats.org/officeDocument/2006/relationships/hyperlink" Target="https://www.ncetm.org.uk/classroom-resources/primm-2-04-times-tables-groups-of-10-and-of-5-and-factors-of-0-and-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ncetm.org.uk/classroom-resources/primm-2-03-times-tables-groups-of-2-and-commutativity-part-1/"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www.ncetm.org.uk/classroom-resources/primm-2-05-commutativity-part-2-doubling-and-halvi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hyperlink" Target="https://www.ncetm.org.uk/classroom-resources/vl-key-stage-1-multiplication-2-video-lessons/" TargetMode="External"/><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2.xml"/><Relationship Id="rId16"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hyperlink" Target="https://www.ncetm.org.uk/classroom-resources/vl-key-stage-1-multiplication-3-video-lessons/" TargetMode="External"/><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3.xml"/><Relationship Id="rId16"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Multiplication as repeated addition</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2MD-1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2MD-1 Multiplication as repeated addition</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363824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a:extLst>
              <a:ext uri="{FF2B5EF4-FFF2-40B4-BE49-F238E27FC236}">
                <a16:creationId xmlns:a16="http://schemas.microsoft.com/office/drawing/2014/main" id="{80F53374-4969-44A8-882E-104533122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3633790"/>
            <a:ext cx="5325028" cy="16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E7C8C7B-ADD4-4119-877D-19A71A1CD616}"/>
              </a:ext>
            </a:extLst>
          </p:cNvPr>
          <p:cNvSpPr>
            <a:spLocks noGrp="1"/>
          </p:cNvSpPr>
          <p:nvPr>
            <p:ph type="title"/>
          </p:nvPr>
        </p:nvSpPr>
        <p:spPr/>
        <p:txBody>
          <a:bodyPr/>
          <a:lstStyle/>
          <a:p>
            <a:r>
              <a:rPr lang="en-GB" dirty="0"/>
              <a:t>2MD-1 Multiplication as repeated addition</a:t>
            </a:r>
          </a:p>
        </p:txBody>
      </p:sp>
      <p:pic>
        <p:nvPicPr>
          <p:cNvPr id="4" name="Picture 3">
            <a:extLst>
              <a:ext uri="{FF2B5EF4-FFF2-40B4-BE49-F238E27FC236}">
                <a16:creationId xmlns:a16="http://schemas.microsoft.com/office/drawing/2014/main" id="{86AE4C41-1B48-4CA5-9828-BC60A628F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0441" y="1557338"/>
            <a:ext cx="414671" cy="129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D077BB5-6C5E-456C-8A04-29A3EB9CEB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7651" y="1565276"/>
            <a:ext cx="551459" cy="129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74E5F46-E4C9-4086-966E-8713011744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6715" y="1557340"/>
            <a:ext cx="727022" cy="130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45B75879-A7BB-4B18-AB88-36315303E112}"/>
              </a:ext>
            </a:extLst>
          </p:cNvPr>
          <p:cNvGrpSpPr>
            <a:grpSpLocks noChangeAspect="1"/>
          </p:cNvGrpSpPr>
          <p:nvPr/>
        </p:nvGrpSpPr>
        <p:grpSpPr bwMode="auto">
          <a:xfrm>
            <a:off x="1656576" y="1687511"/>
            <a:ext cx="1310905" cy="1117262"/>
            <a:chOff x="3159599" y="1493928"/>
            <a:chExt cx="1182956" cy="1008112"/>
          </a:xfrm>
        </p:grpSpPr>
        <p:pic>
          <p:nvPicPr>
            <p:cNvPr id="11" name="Picture 16">
              <a:extLst>
                <a:ext uri="{FF2B5EF4-FFF2-40B4-BE49-F238E27FC236}">
                  <a16:creationId xmlns:a16="http://schemas.microsoft.com/office/drawing/2014/main" id="{EFD4A213-544E-4880-B50F-2D9E2E11C2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9599" y="1925941"/>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a:extLst>
                <a:ext uri="{FF2B5EF4-FFF2-40B4-BE49-F238E27FC236}">
                  <a16:creationId xmlns:a16="http://schemas.microsoft.com/office/drawing/2014/main" id="{F28AFBDA-7899-4EEF-A354-D40B50BBA1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3937" y="1493928"/>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a:extLst>
              <a:ext uri="{FF2B5EF4-FFF2-40B4-BE49-F238E27FC236}">
                <a16:creationId xmlns:a16="http://schemas.microsoft.com/office/drawing/2014/main" id="{73CC02F6-277D-489F-8BC0-861E2306032E}"/>
              </a:ext>
            </a:extLst>
          </p:cNvPr>
          <p:cNvGrpSpPr>
            <a:grpSpLocks noChangeAspect="1"/>
          </p:cNvGrpSpPr>
          <p:nvPr/>
        </p:nvGrpSpPr>
        <p:grpSpPr bwMode="auto">
          <a:xfrm>
            <a:off x="3969563" y="1557338"/>
            <a:ext cx="1313253" cy="1715796"/>
            <a:chOff x="4800601" y="1349842"/>
            <a:chExt cx="1184645" cy="1547698"/>
          </a:xfrm>
        </p:grpSpPr>
        <p:pic>
          <p:nvPicPr>
            <p:cNvPr id="14" name="Picture 19">
              <a:extLst>
                <a:ext uri="{FF2B5EF4-FFF2-40B4-BE49-F238E27FC236}">
                  <a16:creationId xmlns:a16="http://schemas.microsoft.com/office/drawing/2014/main" id="{D6AE504D-BCF4-4335-A80B-D107438635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1" y="1349842"/>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a:extLst>
                <a:ext uri="{FF2B5EF4-FFF2-40B4-BE49-F238E27FC236}">
                  <a16:creationId xmlns:a16="http://schemas.microsoft.com/office/drawing/2014/main" id="{7A0FB42D-1FD9-4FF8-B3E7-A62A6C2F30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6628" y="1691652"/>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a:extLst>
                <a:ext uri="{FF2B5EF4-FFF2-40B4-BE49-F238E27FC236}">
                  <a16:creationId xmlns:a16="http://schemas.microsoft.com/office/drawing/2014/main" id="{57735051-237B-4BB0-BD95-85280874C1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6326" y="2321441"/>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a:extLst>
              <a:ext uri="{FF2B5EF4-FFF2-40B4-BE49-F238E27FC236}">
                <a16:creationId xmlns:a16="http://schemas.microsoft.com/office/drawing/2014/main" id="{15FE31BB-1B4D-4A15-A57F-7AC139095080}"/>
              </a:ext>
            </a:extLst>
          </p:cNvPr>
          <p:cNvGrpSpPr>
            <a:grpSpLocks noChangeAspect="1"/>
          </p:cNvGrpSpPr>
          <p:nvPr/>
        </p:nvGrpSpPr>
        <p:grpSpPr bwMode="auto">
          <a:xfrm rot="235989">
            <a:off x="2692117" y="2482047"/>
            <a:ext cx="1230711" cy="1105869"/>
            <a:chOff x="3855879" y="2047156"/>
            <a:chExt cx="1109922" cy="998035"/>
          </a:xfrm>
        </p:grpSpPr>
        <p:pic>
          <p:nvPicPr>
            <p:cNvPr id="18" name="Picture 29">
              <a:extLst>
                <a:ext uri="{FF2B5EF4-FFF2-40B4-BE49-F238E27FC236}">
                  <a16:creationId xmlns:a16="http://schemas.microsoft.com/office/drawing/2014/main" id="{45441844-611E-469E-A9E5-2504F1BA7B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7183" y="2047156"/>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0">
              <a:extLst>
                <a:ext uri="{FF2B5EF4-FFF2-40B4-BE49-F238E27FC236}">
                  <a16:creationId xmlns:a16="http://schemas.microsoft.com/office/drawing/2014/main" id="{5CD8FD0C-2706-47D6-AF96-D1E80CA73E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5879" y="2469092"/>
              <a:ext cx="568618" cy="57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9">
            <a:extLst>
              <a:ext uri="{FF2B5EF4-FFF2-40B4-BE49-F238E27FC236}">
                <a16:creationId xmlns:a16="http://schemas.microsoft.com/office/drawing/2014/main" id="{71B71628-6F87-4831-B32C-F08A572F13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500" y="3996141"/>
            <a:ext cx="1522152" cy="129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DAB022ED-34AE-4161-B562-84B527ABF5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7652" y="4493287"/>
            <a:ext cx="1504548" cy="125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7B56D2E-8AD9-4D56-8A9E-25D3D33B1A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3767" y="3898651"/>
            <a:ext cx="1513937" cy="191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a:extLst>
              <a:ext uri="{FF2B5EF4-FFF2-40B4-BE49-F238E27FC236}">
                <a16:creationId xmlns:a16="http://schemas.microsoft.com/office/drawing/2014/main" id="{6833ACED-985C-44B8-8933-C1AEA914A1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5611" y="2656738"/>
            <a:ext cx="46799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a:extLst>
              <a:ext uri="{FF2B5EF4-FFF2-40B4-BE49-F238E27FC236}">
                <a16:creationId xmlns:a16="http://schemas.microsoft.com/office/drawing/2014/main" id="{8B18271B-7A9C-44B4-AD1D-BEC36854A3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0287" y="3059728"/>
            <a:ext cx="46577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a:extLst>
              <a:ext uri="{FF2B5EF4-FFF2-40B4-BE49-F238E27FC236}">
                <a16:creationId xmlns:a16="http://schemas.microsoft.com/office/drawing/2014/main" id="{B63C3C90-2C5B-4619-B247-13D990BFD51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2418" y="3014589"/>
            <a:ext cx="46577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a:extLst>
              <a:ext uri="{FF2B5EF4-FFF2-40B4-BE49-F238E27FC236}">
                <a16:creationId xmlns:a16="http://schemas.microsoft.com/office/drawing/2014/main" id="{683408D0-3365-4CB7-BCD4-B54ADCCA676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47812" y="2386974"/>
            <a:ext cx="3622675"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a:extLst>
              <a:ext uri="{FF2B5EF4-FFF2-40B4-BE49-F238E27FC236}">
                <a16:creationId xmlns:a16="http://schemas.microsoft.com/office/drawing/2014/main" id="{D40993C8-0D0F-40F4-97EF-B444F92E08E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1081" y="2731313"/>
            <a:ext cx="465613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9">
            <a:extLst>
              <a:ext uri="{FF2B5EF4-FFF2-40B4-BE49-F238E27FC236}">
                <a16:creationId xmlns:a16="http://schemas.microsoft.com/office/drawing/2014/main" id="{DB99BFCD-B4B4-456E-88C1-AECEF0D73862}"/>
              </a:ext>
            </a:extLst>
          </p:cNvPr>
          <p:cNvSpPr txBox="1"/>
          <p:nvPr/>
        </p:nvSpPr>
        <p:spPr>
          <a:xfrm>
            <a:off x="6243086" y="5009161"/>
            <a:ext cx="4737084" cy="6463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Equal groups have the same number of objects in each group.</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7" name="Content Placeholder 2">
            <a:extLst>
              <a:ext uri="{FF2B5EF4-FFF2-40B4-BE49-F238E27FC236}">
                <a16:creationId xmlns:a16="http://schemas.microsoft.com/office/drawing/2014/main" id="{BADA19F6-5A69-407F-BD3A-AAFBBDF09686}"/>
              </a:ext>
            </a:extLst>
          </p:cNvPr>
          <p:cNvSpPr txBox="1">
            <a:spLocks/>
          </p:cNvSpPr>
          <p:nvPr/>
        </p:nvSpPr>
        <p:spPr>
          <a:xfrm>
            <a:off x="6111083" y="1786150"/>
            <a:ext cx="5457029" cy="247808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Watch the pictures and see if you can spot some </a:t>
            </a:r>
            <a:r>
              <a:rPr kumimoji="0" lang="en-GB" sz="2000" b="0" i="1" u="none" strike="noStrike" kern="1200" cap="none" spc="0" normalizeH="0" baseline="0" noProof="0" dirty="0">
                <a:ln>
                  <a:noFill/>
                </a:ln>
                <a:solidFill>
                  <a:srgbClr val="585858"/>
                </a:solidFill>
                <a:effectLst/>
                <a:uLnTx/>
                <a:uFillTx/>
                <a:latin typeface="Arial"/>
                <a:ea typeface="+mn-ea"/>
                <a:cs typeface="+mn-cs"/>
              </a:rPr>
              <a:t>equal groups. </a:t>
            </a: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what we mean by an </a:t>
            </a:r>
            <a:r>
              <a:rPr kumimoji="0" lang="en-GB" sz="2000" b="0" i="1" u="none" strike="noStrike" kern="1200" cap="none" spc="0" normalizeH="0" baseline="0" noProof="0" dirty="0">
                <a:ln>
                  <a:noFill/>
                </a:ln>
                <a:solidFill>
                  <a:srgbClr val="585858"/>
                </a:solidFill>
                <a:effectLst/>
                <a:uLnTx/>
                <a:uFillTx/>
                <a:latin typeface="Arial"/>
                <a:ea typeface="+mn-ea"/>
                <a:cs typeface="+mn-cs"/>
              </a:rPr>
              <a:t>equal group</a:t>
            </a:r>
            <a:r>
              <a:rPr kumimoji="0" lang="en-GB" sz="2000" b="0" i="0" u="none" strike="noStrike" kern="1200" cap="none" spc="0" normalizeH="0" baseline="0" noProof="0" dirty="0">
                <a:ln>
                  <a:noFill/>
                </a:ln>
                <a:solidFill>
                  <a:srgbClr val="585858"/>
                </a:solidFill>
                <a:effectLst/>
                <a:uLnTx/>
                <a:uFillTx/>
                <a:latin typeface="Arial"/>
                <a:ea typeface="+mn-ea"/>
                <a:cs typeface="+mn-cs"/>
              </a:rPr>
              <a:t>? Which groups are equal and which groups are </a:t>
            </a:r>
            <a:r>
              <a:rPr kumimoji="0" lang="en-GB" sz="2000" b="0" i="1" u="none" strike="noStrike" kern="1200" cap="none" spc="0" normalizeH="0" baseline="0" noProof="0" dirty="0">
                <a:ln>
                  <a:noFill/>
                </a:ln>
                <a:solidFill>
                  <a:srgbClr val="585858"/>
                </a:solidFill>
                <a:effectLst/>
                <a:uLnTx/>
                <a:uFillTx/>
                <a:latin typeface="Arial"/>
                <a:ea typeface="+mn-ea"/>
                <a:cs typeface="+mn-cs"/>
              </a:rPr>
              <a:t>not </a:t>
            </a:r>
            <a:r>
              <a:rPr kumimoji="0" lang="en-GB" sz="2000" b="0" i="0" u="none" strike="noStrike" kern="1200" cap="none" spc="0" normalizeH="0" baseline="0" noProof="0" dirty="0">
                <a:ln>
                  <a:noFill/>
                </a:ln>
                <a:solidFill>
                  <a:srgbClr val="585858"/>
                </a:solidFill>
                <a:effectLst/>
                <a:uLnTx/>
                <a:uFillTx/>
                <a:latin typeface="Arial"/>
                <a:ea typeface="+mn-ea"/>
                <a:cs typeface="+mn-cs"/>
              </a:rPr>
              <a:t>equal?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how many items there are in </a:t>
            </a:r>
            <a:r>
              <a:rPr kumimoji="0" lang="en-GB" sz="2000" b="0" i="1" u="none" strike="noStrike" kern="1200" cap="none" spc="0" normalizeH="0" baseline="0" noProof="0" dirty="0">
                <a:ln>
                  <a:noFill/>
                </a:ln>
                <a:solidFill>
                  <a:srgbClr val="585858"/>
                </a:solidFill>
                <a:effectLst/>
                <a:uLnTx/>
                <a:uFillTx/>
                <a:latin typeface="Arial"/>
                <a:ea typeface="+mn-ea"/>
                <a:cs typeface="+mn-cs"/>
              </a:rPr>
              <a:t>each of the equal groups? </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a:t>
            </a:r>
            <a:r>
              <a:rPr kumimoji="0" lang="en-GB" sz="2000" b="0" i="1" u="none" strike="noStrike" kern="1200" cap="none" spc="0" normalizeH="0" baseline="0" noProof="0" dirty="0">
                <a:ln>
                  <a:noFill/>
                </a:ln>
                <a:solidFill>
                  <a:srgbClr val="585858"/>
                </a:solidFill>
                <a:effectLst/>
                <a:uLnTx/>
                <a:uFillTx/>
                <a:latin typeface="Arial"/>
                <a:ea typeface="+mn-ea"/>
                <a:cs typeface="+mn-cs"/>
              </a:rPr>
              <a:t>how many groups </a:t>
            </a:r>
            <a:r>
              <a:rPr kumimoji="0" lang="en-GB" sz="2000" b="0" i="0" u="none" strike="noStrike" kern="1200" cap="none" spc="0" normalizeH="0" baseline="0" noProof="0" dirty="0">
                <a:ln>
                  <a:noFill/>
                </a:ln>
                <a:solidFill>
                  <a:srgbClr val="585858"/>
                </a:solidFill>
                <a:effectLst/>
                <a:uLnTx/>
                <a:uFillTx/>
                <a:latin typeface="Arial"/>
                <a:ea typeface="+mn-ea"/>
                <a:cs typeface="+mn-cs"/>
              </a:rPr>
              <a:t>there are?</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2.08333E-7 2.22222E-6 L -0.06602 0.33819 " pathEditMode="relative" rAng="0" ptsTypes="AA">
                                      <p:cBhvr>
                                        <p:cTn id="6" dur="2000" fill="hold"/>
                                        <p:tgtEl>
                                          <p:spTgt spid="4"/>
                                        </p:tgtEl>
                                        <p:attrNameLst>
                                          <p:attrName>ppt_x</p:attrName>
                                          <p:attrName>ppt_y</p:attrName>
                                        </p:attrNameLst>
                                      </p:cBhvr>
                                      <p:rCtr x="-3307" y="16898"/>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6.25E-7 -7.40741E-7 L 0.01276 0.3338 " pathEditMode="relative" rAng="0" ptsTypes="AA">
                                      <p:cBhvr>
                                        <p:cTn id="10" dur="2000" fill="hold"/>
                                        <p:tgtEl>
                                          <p:spTgt spid="8"/>
                                        </p:tgtEl>
                                        <p:attrNameLst>
                                          <p:attrName>ppt_x</p:attrName>
                                          <p:attrName>ppt_y</p:attrName>
                                        </p:attrNameLst>
                                      </p:cBhvr>
                                      <p:rCtr x="638" y="1669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nodeType="clickEffect">
                                  <p:stCondLst>
                                    <p:cond delay="0"/>
                                  </p:stCondLst>
                                  <p:childTnLst>
                                    <p:animMotion origin="layout" path="M 1.04167E-6 4.81481E-6 L 0.07513 0.32777 " pathEditMode="relative" rAng="0" ptsTypes="AA">
                                      <p:cBhvr>
                                        <p:cTn id="14" dur="2000" fill="hold"/>
                                        <p:tgtEl>
                                          <p:spTgt spid="6"/>
                                        </p:tgtEl>
                                        <p:attrNameLst>
                                          <p:attrName>ppt_x</p:attrName>
                                          <p:attrName>ppt_y</p:attrName>
                                        </p:attrNameLst>
                                      </p:cBhvr>
                                      <p:rCtr x="3750" y="16389"/>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1266"/>
                                        </p:tgtEl>
                                      </p:cBhvr>
                                    </p:animEffect>
                                    <p:set>
                                      <p:cBhvr>
                                        <p:cTn id="28" dur="1" fill="hold">
                                          <p:stCondLst>
                                            <p:cond delay="499"/>
                                          </p:stCondLst>
                                        </p:cTn>
                                        <p:tgtEl>
                                          <p:spTgt spid="1126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3.33333E-6 3.7037E-6 L -0.0552 0.35092 " pathEditMode="relative" rAng="0" ptsTypes="AA">
                                      <p:cBhvr>
                                        <p:cTn id="52" dur="2000" fill="hold"/>
                                        <p:tgtEl>
                                          <p:spTgt spid="10"/>
                                        </p:tgtEl>
                                        <p:attrNameLst>
                                          <p:attrName>ppt_x</p:attrName>
                                          <p:attrName>ppt_y</p:attrName>
                                        </p:attrNameLst>
                                      </p:cBhvr>
                                      <p:rCtr x="-2760" y="17546"/>
                                    </p:animMotion>
                                  </p:childTnLst>
                                </p:cTn>
                              </p:par>
                            </p:childTnLst>
                          </p:cTn>
                        </p:par>
                        <p:par>
                          <p:cTn id="53" fill="hold">
                            <p:stCondLst>
                              <p:cond delay="2000"/>
                            </p:stCondLst>
                            <p:childTnLst>
                              <p:par>
                                <p:cTn id="54" presetID="10" presetClass="entr" presetSubtype="0" fill="hold" nodeType="afterEffect">
                                  <p:stCondLst>
                                    <p:cond delay="25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3.95833E-6 -1.11111E-6 L -0.00924 0.30278 " pathEditMode="relative" rAng="0" ptsTypes="AA">
                                      <p:cBhvr>
                                        <p:cTn id="60" dur="2000" fill="hold"/>
                                        <p:tgtEl>
                                          <p:spTgt spid="17"/>
                                        </p:tgtEl>
                                        <p:attrNameLst>
                                          <p:attrName>ppt_x</p:attrName>
                                          <p:attrName>ppt_y</p:attrName>
                                        </p:attrNameLst>
                                      </p:cBhvr>
                                      <p:rCtr x="-469" y="15139"/>
                                    </p:animMotion>
                                  </p:childTnLst>
                                </p:cTn>
                              </p:par>
                            </p:childTnLst>
                          </p:cTn>
                        </p:par>
                        <p:par>
                          <p:cTn id="61" fill="hold">
                            <p:stCondLst>
                              <p:cond delay="2000"/>
                            </p:stCondLst>
                            <p:childTnLst>
                              <p:par>
                                <p:cTn id="62" presetID="10" presetClass="entr" presetSubtype="0" fill="hold" nodeType="afterEffect">
                                  <p:stCondLst>
                                    <p:cond delay="25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2.91667E-6 -3.33333E-6 L 0.02435 0.35741 " pathEditMode="relative" rAng="0" ptsTypes="AA">
                                      <p:cBhvr>
                                        <p:cTn id="68" dur="2000" fill="hold"/>
                                        <p:tgtEl>
                                          <p:spTgt spid="13"/>
                                        </p:tgtEl>
                                        <p:attrNameLst>
                                          <p:attrName>ppt_x</p:attrName>
                                          <p:attrName>ppt_y</p:attrName>
                                        </p:attrNameLst>
                                      </p:cBhvr>
                                      <p:rCtr x="1211" y="17870"/>
                                    </p:animMotion>
                                  </p:childTnLst>
                                </p:cTn>
                              </p:par>
                            </p:childTnLst>
                          </p:cTn>
                        </p:par>
                        <p:par>
                          <p:cTn id="69" fill="hold">
                            <p:stCondLst>
                              <p:cond delay="2000"/>
                            </p:stCondLst>
                            <p:childTnLst>
                              <p:par>
                                <p:cTn id="70" presetID="10" presetClass="entr" presetSubtype="0" fill="hold" nodeType="afterEffect">
                                  <p:stCondLst>
                                    <p:cond delay="25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2"/>
                                        </p:tgtEl>
                                      </p:cBhvr>
                                    </p:animEffect>
                                    <p:set>
                                      <p:cBhvr>
                                        <p:cTn id="92" dur="1" fill="hold">
                                          <p:stCondLst>
                                            <p:cond delay="499"/>
                                          </p:stCondLst>
                                        </p:cTn>
                                        <p:tgtEl>
                                          <p:spTgt spid="2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8"/>
                                        </p:tgtEl>
                                      </p:cBhvr>
                                    </p:animEffect>
                                    <p:set>
                                      <p:cBhvr>
                                        <p:cTn id="102" dur="1" fill="hold">
                                          <p:stCondLst>
                                            <p:cond delay="499"/>
                                          </p:stCondLst>
                                        </p:cTn>
                                        <p:tgtEl>
                                          <p:spTgt spid="2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29"/>
                                        </p:tgtEl>
                                      </p:cBhvr>
                                    </p:animEffect>
                                    <p:set>
                                      <p:cBhvr>
                                        <p:cTn id="112" dur="1" fill="hold">
                                          <p:stCondLst>
                                            <p:cond delay="499"/>
                                          </p:stCondLst>
                                        </p:cTn>
                                        <p:tgtEl>
                                          <p:spTgt spid="29"/>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30"/>
                                        </p:tgtEl>
                                      </p:cBhvr>
                                    </p:animEffect>
                                    <p:set>
                                      <p:cBhvr>
                                        <p:cTn id="122" dur="1" fill="hold">
                                          <p:stCondLst>
                                            <p:cond delay="499"/>
                                          </p:stCondLst>
                                        </p:cTn>
                                        <p:tgtEl>
                                          <p:spTgt spid="3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500"/>
                                        <p:tgtEl>
                                          <p:spTgt spid="31"/>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nodeType="clickEffect">
                                  <p:stCondLst>
                                    <p:cond delay="0"/>
                                  </p:stCondLst>
                                  <p:childTnLst>
                                    <p:animEffect transition="out" filter="fade">
                                      <p:cBhvr>
                                        <p:cTn id="131" dur="500"/>
                                        <p:tgtEl>
                                          <p:spTgt spid="31"/>
                                        </p:tgtEl>
                                      </p:cBhvr>
                                    </p:animEffect>
                                    <p:set>
                                      <p:cBhvr>
                                        <p:cTn id="132" dur="1" fill="hold">
                                          <p:stCondLst>
                                            <p:cond delay="499"/>
                                          </p:stCondLst>
                                        </p:cTn>
                                        <p:tgtEl>
                                          <p:spTgt spid="31"/>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500"/>
                                        <p:tgtEl>
                                          <p:spTgt spid="32"/>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500"/>
                                        <p:tgtEl>
                                          <p:spTgt spid="32"/>
                                        </p:tgtEl>
                                      </p:cBhvr>
                                    </p:animEffect>
                                    <p:set>
                                      <p:cBhvr>
                                        <p:cTn id="14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7C8C7B-ADD4-4119-877D-19A71A1CD616}"/>
              </a:ext>
            </a:extLst>
          </p:cNvPr>
          <p:cNvSpPr>
            <a:spLocks noGrp="1"/>
          </p:cNvSpPr>
          <p:nvPr>
            <p:ph type="title"/>
          </p:nvPr>
        </p:nvSpPr>
        <p:spPr/>
        <p:txBody>
          <a:bodyPr/>
          <a:lstStyle/>
          <a:p>
            <a:r>
              <a:rPr lang="en-GB" dirty="0"/>
              <a:t>2MD-1 Multiplication as repeated addition</a:t>
            </a:r>
          </a:p>
        </p:txBody>
      </p:sp>
      <p:grpSp>
        <p:nvGrpSpPr>
          <p:cNvPr id="23" name="Group 22">
            <a:extLst>
              <a:ext uri="{FF2B5EF4-FFF2-40B4-BE49-F238E27FC236}">
                <a16:creationId xmlns:a16="http://schemas.microsoft.com/office/drawing/2014/main" id="{8622B104-03C1-4CC8-8184-D82EF422702A}"/>
              </a:ext>
            </a:extLst>
          </p:cNvPr>
          <p:cNvGrpSpPr/>
          <p:nvPr/>
        </p:nvGrpSpPr>
        <p:grpSpPr>
          <a:xfrm>
            <a:off x="1144336" y="1490448"/>
            <a:ext cx="3821357" cy="4227733"/>
            <a:chOff x="1097037" y="976904"/>
            <a:chExt cx="4491259" cy="4968874"/>
          </a:xfrm>
        </p:grpSpPr>
        <p:pic>
          <p:nvPicPr>
            <p:cNvPr id="24" name="Picture 3">
              <a:extLst>
                <a:ext uri="{FF2B5EF4-FFF2-40B4-BE49-F238E27FC236}">
                  <a16:creationId xmlns:a16="http://schemas.microsoft.com/office/drawing/2014/main" id="{D496AAD1-C0A2-469A-A1D6-8594E28B2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037" y="1530940"/>
              <a:ext cx="1724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a:extLst>
                <a:ext uri="{FF2B5EF4-FFF2-40B4-BE49-F238E27FC236}">
                  <a16:creationId xmlns:a16="http://schemas.microsoft.com/office/drawing/2014/main" id="{D027AE49-BDDE-4370-946A-0FA52E8ED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271" y="1461090"/>
              <a:ext cx="1724025"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8">
              <a:extLst>
                <a:ext uri="{FF2B5EF4-FFF2-40B4-BE49-F238E27FC236}">
                  <a16:creationId xmlns:a16="http://schemas.microsoft.com/office/drawing/2014/main" id="{4ADA6666-D416-4320-B0B5-57BB6D1E43FA}"/>
                </a:ext>
              </a:extLst>
            </p:cNvPr>
            <p:cNvSpPr txBox="1">
              <a:spLocks noChangeArrowheads="1"/>
            </p:cNvSpPr>
            <p:nvPr/>
          </p:nvSpPr>
          <p:spPr bwMode="auto">
            <a:xfrm>
              <a:off x="1585064" y="1018179"/>
              <a:ext cx="814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altLang="en-US" sz="2400" b="1" i="0" u="none" strike="noStrike" kern="1200" cap="none" spc="0" normalizeH="0" baseline="0" noProof="0" dirty="0">
                  <a:ln>
                    <a:noFill/>
                  </a:ln>
                  <a:solidFill>
                    <a:srgbClr val="000000"/>
                  </a:solidFill>
                  <a:effectLst/>
                  <a:uLnTx/>
                  <a:uFillTx/>
                  <a:latin typeface="Myriad Pro Semibold"/>
                  <a:ea typeface="Myriad Pro Semibold"/>
                  <a:cs typeface="Myriad Pro Semibold"/>
                </a:rPr>
                <a:t>Max</a:t>
              </a:r>
            </a:p>
          </p:txBody>
        </p:sp>
        <p:sp>
          <p:nvSpPr>
            <p:cNvPr id="27" name="TextBox 19">
              <a:extLst>
                <a:ext uri="{FF2B5EF4-FFF2-40B4-BE49-F238E27FC236}">
                  <a16:creationId xmlns:a16="http://schemas.microsoft.com/office/drawing/2014/main" id="{092DBB1A-CB87-47F5-BCC7-D75665AC2775}"/>
                </a:ext>
              </a:extLst>
            </p:cNvPr>
            <p:cNvSpPr txBox="1">
              <a:spLocks noChangeArrowheads="1"/>
            </p:cNvSpPr>
            <p:nvPr/>
          </p:nvSpPr>
          <p:spPr bwMode="auto">
            <a:xfrm>
              <a:off x="4272372" y="976904"/>
              <a:ext cx="928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altLang="en-US" sz="2400" b="1" i="0" u="none" strike="noStrike" kern="1200" cap="none" spc="0" normalizeH="0" baseline="0" noProof="0" dirty="0">
                  <a:ln>
                    <a:noFill/>
                  </a:ln>
                  <a:solidFill>
                    <a:srgbClr val="000000"/>
                  </a:solidFill>
                  <a:effectLst/>
                  <a:uLnTx/>
                  <a:uFillTx/>
                  <a:latin typeface="Myriad Pro Semibold"/>
                  <a:ea typeface="Myriad Pro Semibold"/>
                  <a:cs typeface="Myriad Pro Semibold"/>
                </a:rPr>
                <a:t>Lucia</a:t>
              </a:r>
            </a:p>
          </p:txBody>
        </p:sp>
      </p:grpSp>
      <p:sp>
        <p:nvSpPr>
          <p:cNvPr id="7" name="Content Placeholder 2">
            <a:extLst>
              <a:ext uri="{FF2B5EF4-FFF2-40B4-BE49-F238E27FC236}">
                <a16:creationId xmlns:a16="http://schemas.microsoft.com/office/drawing/2014/main" id="{BADA19F6-5A69-407F-BD3A-AAFBBDF09686}"/>
              </a:ext>
            </a:extLst>
          </p:cNvPr>
          <p:cNvSpPr txBox="1">
            <a:spLocks/>
          </p:cNvSpPr>
          <p:nvPr/>
        </p:nvSpPr>
        <p:spPr>
          <a:xfrm>
            <a:off x="6096000" y="1438399"/>
            <a:ext cx="5542546" cy="381576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Have Max and Lucia put their apples into equal groups?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apples are in each of Max’s groups?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Collect 6 cubes and see if you can put them into equal groups. Say these sentences about your cubes: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1800" b="1" i="1" u="none" strike="noStrike" kern="1200" cap="none" spc="0" normalizeH="0" baseline="0" noProof="0" dirty="0">
                <a:ln>
                  <a:noFill/>
                </a:ln>
                <a:solidFill>
                  <a:srgbClr val="585858"/>
                </a:solidFill>
                <a:effectLst/>
                <a:uLnTx/>
                <a:uFillTx/>
                <a:latin typeface="Arial"/>
                <a:ea typeface="+mn-ea"/>
                <a:cs typeface="+mn-cs"/>
              </a:rPr>
              <a:t>      </a:t>
            </a:r>
            <a:r>
              <a:rPr kumimoji="0" lang="en-GB" sz="2000" i="1" u="none" strike="noStrike" kern="1200" cap="none" spc="0" normalizeH="0" baseline="0" noProof="0" dirty="0">
                <a:ln>
                  <a:noFill/>
                </a:ln>
                <a:solidFill>
                  <a:srgbClr val="585858"/>
                </a:solidFill>
                <a:effectLst/>
                <a:uLnTx/>
                <a:uFillTx/>
                <a:latin typeface="Arial"/>
                <a:ea typeface="+mn-ea"/>
                <a:cs typeface="+mn-cs"/>
              </a:rPr>
              <a:t>There are ____ groups of cubes.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i="1" u="none" strike="noStrike" kern="1200" cap="none" spc="0" normalizeH="0" baseline="0" noProof="0" dirty="0">
                <a:ln>
                  <a:noFill/>
                </a:ln>
                <a:solidFill>
                  <a:srgbClr val="585858"/>
                </a:solidFill>
                <a:effectLst/>
                <a:uLnTx/>
                <a:uFillTx/>
                <a:latin typeface="Arial"/>
                <a:ea typeface="+mn-ea"/>
                <a:cs typeface="+mn-cs"/>
              </a:rPr>
              <a:t>      There are ____ cubes in each group.</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i="1" u="none" strike="noStrike" kern="1200" cap="none" spc="0" normalizeH="0" baseline="0" noProof="0" dirty="0">
                <a:ln>
                  <a:noFill/>
                </a:ln>
                <a:solidFill>
                  <a:srgbClr val="585858"/>
                </a:solidFill>
                <a:effectLst/>
                <a:uLnTx/>
                <a:uFillTx/>
                <a:latin typeface="Arial"/>
                <a:ea typeface="+mn-ea"/>
                <a:cs typeface="+mn-cs"/>
              </a:rPr>
              <a:t>      There are ___ groups of ___.</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4717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AE50-6AD0-4D72-96C3-B4E8F714BEAE}"/>
              </a:ext>
            </a:extLst>
          </p:cNvPr>
          <p:cNvSpPr>
            <a:spLocks noGrp="1"/>
          </p:cNvSpPr>
          <p:nvPr>
            <p:ph type="title"/>
          </p:nvPr>
        </p:nvSpPr>
        <p:spPr/>
        <p:txBody>
          <a:bodyPr/>
          <a:lstStyle/>
          <a:p>
            <a:r>
              <a:rPr lang="en-GB" dirty="0"/>
              <a:t>2MD-1 Multiplication as repeated addition</a:t>
            </a:r>
          </a:p>
        </p:txBody>
      </p:sp>
      <p:pic>
        <p:nvPicPr>
          <p:cNvPr id="46083" name="Picture 2">
            <a:extLst>
              <a:ext uri="{FF2B5EF4-FFF2-40B4-BE49-F238E27FC236}">
                <a16:creationId xmlns:a16="http://schemas.microsoft.com/office/drawing/2014/main" id="{896138C4-2940-4304-BA2B-AC18AD321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85" y="1937375"/>
            <a:ext cx="5259129" cy="32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0FD961A7-0D2B-4C12-927B-C55C7DB65AE1}"/>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number of children in each of the cars?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Does each car have the same number of children? So does the picture show </a:t>
            </a:r>
            <a:r>
              <a:rPr kumimoji="0" lang="en-GB" sz="2000" b="0" i="1" u="none" strike="noStrike" kern="1200" cap="none" spc="0" normalizeH="0" baseline="0" noProof="0" dirty="0">
                <a:ln>
                  <a:noFill/>
                </a:ln>
                <a:solidFill>
                  <a:srgbClr val="585858"/>
                </a:solidFill>
                <a:effectLst/>
                <a:uLnTx/>
                <a:uFillTx/>
                <a:latin typeface="Arial"/>
                <a:ea typeface="+mn-ea"/>
                <a:cs typeface="+mn-cs"/>
              </a:rPr>
              <a:t>equal</a:t>
            </a:r>
            <a:r>
              <a:rPr kumimoji="0" lang="en-GB" sz="2000" b="0" i="0" u="none" strike="noStrike" kern="1200" cap="none" spc="0" normalizeH="0" baseline="0" noProof="0" dirty="0">
                <a:ln>
                  <a:noFill/>
                </a:ln>
                <a:solidFill>
                  <a:srgbClr val="585858"/>
                </a:solidFill>
                <a:effectLst/>
                <a:uLnTx/>
                <a:uFillTx/>
                <a:latin typeface="Arial"/>
                <a:ea typeface="+mn-ea"/>
                <a:cs typeface="+mn-cs"/>
              </a:rPr>
              <a:t> or </a:t>
            </a:r>
            <a:r>
              <a:rPr kumimoji="0" lang="en-GB" sz="2000" b="0" i="1" u="none" strike="noStrike" kern="1200" cap="none" spc="0" normalizeH="0" baseline="0" noProof="0" dirty="0">
                <a:ln>
                  <a:noFill/>
                </a:ln>
                <a:solidFill>
                  <a:srgbClr val="585858"/>
                </a:solidFill>
                <a:effectLst/>
                <a:uLnTx/>
                <a:uFillTx/>
                <a:latin typeface="Arial"/>
                <a:ea typeface="+mn-ea"/>
                <a:cs typeface="+mn-cs"/>
              </a:rPr>
              <a:t>unequal groups</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number of cars (groups).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choose which sentence correctly describes the picture?</a:t>
            </a:r>
          </a:p>
          <a:p>
            <a:pPr marL="342891" marR="0" lvl="1"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i="1" u="none" strike="noStrike" kern="1200" cap="none" spc="0" normalizeH="0" baseline="0" noProof="0" dirty="0">
                <a:ln>
                  <a:noFill/>
                </a:ln>
                <a:solidFill>
                  <a:srgbClr val="585858"/>
                </a:solidFill>
                <a:effectLst/>
                <a:uLnTx/>
                <a:uFillTx/>
                <a:latin typeface="Arial"/>
                <a:ea typeface="+mn-ea"/>
                <a:cs typeface="+mn-cs"/>
              </a:rPr>
              <a:t>       There are 2 groups of 6.</a:t>
            </a:r>
          </a:p>
          <a:p>
            <a:pPr marL="342891" marR="0" lvl="1"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i="1" u="none" strike="noStrike" kern="1200" cap="none" spc="0" normalizeH="0" baseline="0" noProof="0" dirty="0">
                <a:ln>
                  <a:noFill/>
                </a:ln>
                <a:solidFill>
                  <a:srgbClr val="585858"/>
                </a:solidFill>
                <a:effectLst/>
                <a:uLnTx/>
                <a:uFillTx/>
                <a:latin typeface="Arial"/>
                <a:ea typeface="+mn-ea"/>
                <a:cs typeface="+mn-cs"/>
              </a:rPr>
              <a:t>       There are 6 groups of 2.</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7E5F81C-E529-4C06-B830-12FAE7078EFE}"/>
              </a:ext>
            </a:extLst>
          </p:cNvPr>
          <p:cNvSpPr txBox="1"/>
          <p:nvPr/>
        </p:nvSpPr>
        <p:spPr>
          <a:xfrm>
            <a:off x="2302288" y="4182604"/>
            <a:ext cx="194640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+ 5</a:t>
            </a:r>
          </a:p>
        </p:txBody>
      </p:sp>
      <p:pic>
        <p:nvPicPr>
          <p:cNvPr id="15" name="Picture 14">
            <a:extLst>
              <a:ext uri="{FF2B5EF4-FFF2-40B4-BE49-F238E27FC236}">
                <a16:creationId xmlns:a16="http://schemas.microsoft.com/office/drawing/2014/main" id="{3A6BAD48-92A8-48A3-9634-B5E5B04E3652}"/>
              </a:ext>
            </a:extLst>
          </p:cNvPr>
          <p:cNvPicPr>
            <a:picLocks noChangeAspect="1"/>
          </p:cNvPicPr>
          <p:nvPr/>
        </p:nvPicPr>
        <p:blipFill>
          <a:blip r:embed="rId4"/>
          <a:stretch>
            <a:fillRect/>
          </a:stretch>
        </p:blipFill>
        <p:spPr>
          <a:xfrm>
            <a:off x="2476635" y="2499648"/>
            <a:ext cx="1775148" cy="1072892"/>
          </a:xfrm>
          <a:prstGeom prst="rect">
            <a:avLst/>
          </a:prstGeom>
        </p:spPr>
      </p:pic>
      <p:pic>
        <p:nvPicPr>
          <p:cNvPr id="16" name="Picture 15">
            <a:extLst>
              <a:ext uri="{FF2B5EF4-FFF2-40B4-BE49-F238E27FC236}">
                <a16:creationId xmlns:a16="http://schemas.microsoft.com/office/drawing/2014/main" id="{7C0D9BB4-78DC-4690-B6AC-F46811489F74}"/>
              </a:ext>
            </a:extLst>
          </p:cNvPr>
          <p:cNvPicPr>
            <a:picLocks noChangeAspect="1"/>
          </p:cNvPicPr>
          <p:nvPr/>
        </p:nvPicPr>
        <p:blipFill>
          <a:blip r:embed="rId4"/>
          <a:stretch>
            <a:fillRect/>
          </a:stretch>
        </p:blipFill>
        <p:spPr>
          <a:xfrm>
            <a:off x="4278363" y="2499648"/>
            <a:ext cx="1775148" cy="1072892"/>
          </a:xfrm>
          <a:prstGeom prst="rect">
            <a:avLst/>
          </a:prstGeom>
        </p:spPr>
      </p:pic>
      <p:pic>
        <p:nvPicPr>
          <p:cNvPr id="17" name="Picture 16">
            <a:extLst>
              <a:ext uri="{FF2B5EF4-FFF2-40B4-BE49-F238E27FC236}">
                <a16:creationId xmlns:a16="http://schemas.microsoft.com/office/drawing/2014/main" id="{84BAF046-AD1A-4B3E-AFA2-E7EE0AC91A87}"/>
              </a:ext>
            </a:extLst>
          </p:cNvPr>
          <p:cNvPicPr>
            <a:picLocks noChangeAspect="1"/>
          </p:cNvPicPr>
          <p:nvPr/>
        </p:nvPicPr>
        <p:blipFill>
          <a:blip r:embed="rId4"/>
          <a:stretch>
            <a:fillRect/>
          </a:stretch>
        </p:blipFill>
        <p:spPr>
          <a:xfrm>
            <a:off x="643744" y="2499648"/>
            <a:ext cx="1775148" cy="1072892"/>
          </a:xfrm>
          <a:prstGeom prst="rect">
            <a:avLst/>
          </a:prstGeom>
        </p:spPr>
      </p:pic>
      <p:sp>
        <p:nvSpPr>
          <p:cNvPr id="3" name="Title 2">
            <a:extLst>
              <a:ext uri="{FF2B5EF4-FFF2-40B4-BE49-F238E27FC236}">
                <a16:creationId xmlns:a16="http://schemas.microsoft.com/office/drawing/2014/main" id="{E5F840D5-625B-4E26-A171-8C3150AA96B2}"/>
              </a:ext>
            </a:extLst>
          </p:cNvPr>
          <p:cNvSpPr>
            <a:spLocks noGrp="1"/>
          </p:cNvSpPr>
          <p:nvPr>
            <p:ph type="title"/>
          </p:nvPr>
        </p:nvSpPr>
        <p:spPr/>
        <p:txBody>
          <a:bodyPr/>
          <a:lstStyle/>
          <a:p>
            <a:r>
              <a:rPr lang="en-GB" dirty="0"/>
              <a:t>2MD-1 Multiplication as repeated addition</a:t>
            </a:r>
          </a:p>
        </p:txBody>
      </p:sp>
      <p:sp>
        <p:nvSpPr>
          <p:cNvPr id="5" name="TextBox 19">
            <a:extLst>
              <a:ext uri="{FF2B5EF4-FFF2-40B4-BE49-F238E27FC236}">
                <a16:creationId xmlns:a16="http://schemas.microsoft.com/office/drawing/2014/main" id="{572ACB13-0BF4-43C1-B1DC-9FED7FBE0D9B}"/>
              </a:ext>
            </a:extLst>
          </p:cNvPr>
          <p:cNvSpPr txBox="1"/>
          <p:nvPr/>
        </p:nvSpPr>
        <p:spPr>
          <a:xfrm>
            <a:off x="1959267" y="5559729"/>
            <a:ext cx="6927938"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e can represent equal groups using repeated addition.</a:t>
            </a:r>
          </a:p>
        </p:txBody>
      </p:sp>
      <p:sp>
        <p:nvSpPr>
          <p:cNvPr id="6" name="Content Placeholder 2">
            <a:extLst>
              <a:ext uri="{FF2B5EF4-FFF2-40B4-BE49-F238E27FC236}">
                <a16:creationId xmlns:a16="http://schemas.microsoft.com/office/drawing/2014/main" id="{CF6F7EC0-977E-465C-A753-ED776F3F6E4D}"/>
              </a:ext>
            </a:extLst>
          </p:cNvPr>
          <p:cNvSpPr txBox="1">
            <a:spLocks/>
          </p:cNvSpPr>
          <p:nvPr/>
        </p:nvSpPr>
        <p:spPr>
          <a:xfrm>
            <a:off x="6192012" y="1992771"/>
            <a:ext cx="5109401" cy="138180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picture. Can you complete the sentence to describe the picture?</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1" i="1" u="none" strike="noStrike" kern="1200" cap="none" spc="0" normalizeH="0" baseline="0" noProof="0" dirty="0">
                <a:ln>
                  <a:noFill/>
                </a:ln>
                <a:solidFill>
                  <a:srgbClr val="585858"/>
                </a:solidFill>
                <a:effectLst/>
                <a:uLnTx/>
                <a:uFillTx/>
                <a:latin typeface="Arial"/>
                <a:ea typeface="+mn-ea"/>
                <a:cs typeface="+mn-cs"/>
              </a:rPr>
              <a:t>       </a:t>
            </a:r>
            <a:r>
              <a:rPr kumimoji="0" lang="en-GB" sz="2000" i="1" u="none" strike="noStrike" kern="1200" cap="none" spc="0" normalizeH="0" baseline="0" noProof="0" dirty="0">
                <a:ln>
                  <a:noFill/>
                </a:ln>
                <a:solidFill>
                  <a:srgbClr val="585858"/>
                </a:solidFill>
                <a:effectLst/>
                <a:uLnTx/>
                <a:uFillTx/>
                <a:latin typeface="Arial"/>
                <a:ea typeface="+mn-ea"/>
                <a:cs typeface="+mn-cs"/>
              </a:rPr>
              <a:t>There are ___ groups of ___.</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Content Placeholder 2">
            <a:extLst>
              <a:ext uri="{FF2B5EF4-FFF2-40B4-BE49-F238E27FC236}">
                <a16:creationId xmlns:a16="http://schemas.microsoft.com/office/drawing/2014/main" id="{E960D28A-57DB-4230-9CA3-4CB9418A1522}"/>
              </a:ext>
            </a:extLst>
          </p:cNvPr>
          <p:cNvSpPr txBox="1">
            <a:spLocks/>
          </p:cNvSpPr>
          <p:nvPr/>
        </p:nvSpPr>
        <p:spPr>
          <a:xfrm>
            <a:off x="6192011" y="3475833"/>
            <a:ext cx="5237989" cy="190466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could we represent this using an addition expression?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the 5s mean? Why are there three 5s?</a:t>
            </a:r>
            <a:endParaRPr kumimoji="0" lang="en-GB" sz="2000" b="0" i="1"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54CBF9F3-0254-47BD-A30B-935B222EE952}"/>
              </a:ext>
            </a:extLst>
          </p:cNvPr>
          <p:cNvSpPr txBox="1"/>
          <p:nvPr/>
        </p:nvSpPr>
        <p:spPr>
          <a:xfrm>
            <a:off x="7993741" y="2853111"/>
            <a:ext cx="53190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354ED9C6-F7FB-4200-89F8-1B1B1327E5F9}"/>
              </a:ext>
            </a:extLst>
          </p:cNvPr>
          <p:cNvSpPr txBox="1"/>
          <p:nvPr/>
        </p:nvSpPr>
        <p:spPr>
          <a:xfrm>
            <a:off x="9558338" y="2853111"/>
            <a:ext cx="74605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5002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B49C82-AF58-4F73-80DE-F028EC7D01BD}"/>
              </a:ext>
            </a:extLst>
          </p:cNvPr>
          <p:cNvSpPr txBox="1"/>
          <p:nvPr/>
        </p:nvSpPr>
        <p:spPr>
          <a:xfrm>
            <a:off x="2793414" y="4347673"/>
            <a:ext cx="1351902" cy="6001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5</a:t>
            </a:r>
          </a:p>
        </p:txBody>
      </p:sp>
      <p:sp>
        <p:nvSpPr>
          <p:cNvPr id="13" name="TextBox 12">
            <a:extLst>
              <a:ext uri="{FF2B5EF4-FFF2-40B4-BE49-F238E27FC236}">
                <a16:creationId xmlns:a16="http://schemas.microsoft.com/office/drawing/2014/main" id="{57E5F81C-E529-4C06-B830-12FAE7078EFE}"/>
              </a:ext>
            </a:extLst>
          </p:cNvPr>
          <p:cNvSpPr txBox="1"/>
          <p:nvPr/>
        </p:nvSpPr>
        <p:spPr>
          <a:xfrm>
            <a:off x="2492583" y="3693763"/>
            <a:ext cx="194640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+ 5</a:t>
            </a:r>
          </a:p>
        </p:txBody>
      </p:sp>
      <p:sp>
        <p:nvSpPr>
          <p:cNvPr id="14" name="TextBox 13">
            <a:extLst>
              <a:ext uri="{FF2B5EF4-FFF2-40B4-BE49-F238E27FC236}">
                <a16:creationId xmlns:a16="http://schemas.microsoft.com/office/drawing/2014/main" id="{73DB64EE-07FC-4384-AA8A-5CF7D22C916D}"/>
              </a:ext>
            </a:extLst>
          </p:cNvPr>
          <p:cNvSpPr txBox="1"/>
          <p:nvPr/>
        </p:nvSpPr>
        <p:spPr>
          <a:xfrm>
            <a:off x="1470790" y="5014249"/>
            <a:ext cx="3989992" cy="6001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+ 5 = 3 × 5</a:t>
            </a:r>
          </a:p>
        </p:txBody>
      </p:sp>
      <p:pic>
        <p:nvPicPr>
          <p:cNvPr id="15" name="Picture 14">
            <a:extLst>
              <a:ext uri="{FF2B5EF4-FFF2-40B4-BE49-F238E27FC236}">
                <a16:creationId xmlns:a16="http://schemas.microsoft.com/office/drawing/2014/main" id="{3A6BAD48-92A8-48A3-9634-B5E5B04E3652}"/>
              </a:ext>
            </a:extLst>
          </p:cNvPr>
          <p:cNvPicPr>
            <a:picLocks noChangeAspect="1"/>
          </p:cNvPicPr>
          <p:nvPr/>
        </p:nvPicPr>
        <p:blipFill>
          <a:blip r:embed="rId4"/>
          <a:stretch>
            <a:fillRect/>
          </a:stretch>
        </p:blipFill>
        <p:spPr>
          <a:xfrm>
            <a:off x="2476635" y="2499648"/>
            <a:ext cx="1775148" cy="1072892"/>
          </a:xfrm>
          <a:prstGeom prst="rect">
            <a:avLst/>
          </a:prstGeom>
        </p:spPr>
      </p:pic>
      <p:pic>
        <p:nvPicPr>
          <p:cNvPr id="16" name="Picture 15">
            <a:extLst>
              <a:ext uri="{FF2B5EF4-FFF2-40B4-BE49-F238E27FC236}">
                <a16:creationId xmlns:a16="http://schemas.microsoft.com/office/drawing/2014/main" id="{7C0D9BB4-78DC-4690-B6AC-F46811489F74}"/>
              </a:ext>
            </a:extLst>
          </p:cNvPr>
          <p:cNvPicPr>
            <a:picLocks noChangeAspect="1"/>
          </p:cNvPicPr>
          <p:nvPr/>
        </p:nvPicPr>
        <p:blipFill>
          <a:blip r:embed="rId4"/>
          <a:stretch>
            <a:fillRect/>
          </a:stretch>
        </p:blipFill>
        <p:spPr>
          <a:xfrm>
            <a:off x="4278363" y="2499648"/>
            <a:ext cx="1775148" cy="1072892"/>
          </a:xfrm>
          <a:prstGeom prst="rect">
            <a:avLst/>
          </a:prstGeom>
        </p:spPr>
      </p:pic>
      <p:pic>
        <p:nvPicPr>
          <p:cNvPr id="17" name="Picture 16">
            <a:extLst>
              <a:ext uri="{FF2B5EF4-FFF2-40B4-BE49-F238E27FC236}">
                <a16:creationId xmlns:a16="http://schemas.microsoft.com/office/drawing/2014/main" id="{84BAF046-AD1A-4B3E-AFA2-E7EE0AC91A87}"/>
              </a:ext>
            </a:extLst>
          </p:cNvPr>
          <p:cNvPicPr>
            <a:picLocks noChangeAspect="1"/>
          </p:cNvPicPr>
          <p:nvPr/>
        </p:nvPicPr>
        <p:blipFill>
          <a:blip r:embed="rId4"/>
          <a:stretch>
            <a:fillRect/>
          </a:stretch>
        </p:blipFill>
        <p:spPr>
          <a:xfrm>
            <a:off x="643744" y="2499648"/>
            <a:ext cx="1775148" cy="1072892"/>
          </a:xfrm>
          <a:prstGeom prst="rect">
            <a:avLst/>
          </a:prstGeom>
        </p:spPr>
      </p:pic>
      <p:sp>
        <p:nvSpPr>
          <p:cNvPr id="3" name="Title 2">
            <a:extLst>
              <a:ext uri="{FF2B5EF4-FFF2-40B4-BE49-F238E27FC236}">
                <a16:creationId xmlns:a16="http://schemas.microsoft.com/office/drawing/2014/main" id="{E5F840D5-625B-4E26-A171-8C3150AA96B2}"/>
              </a:ext>
            </a:extLst>
          </p:cNvPr>
          <p:cNvSpPr>
            <a:spLocks noGrp="1"/>
          </p:cNvSpPr>
          <p:nvPr>
            <p:ph type="title"/>
          </p:nvPr>
        </p:nvSpPr>
        <p:spPr/>
        <p:txBody>
          <a:bodyPr/>
          <a:lstStyle/>
          <a:p>
            <a:r>
              <a:rPr lang="en-GB" dirty="0"/>
              <a:t>2MD-1 Multiplication as repeated addition</a:t>
            </a:r>
          </a:p>
        </p:txBody>
      </p:sp>
      <p:sp>
        <p:nvSpPr>
          <p:cNvPr id="5" name="TextBox 19">
            <a:extLst>
              <a:ext uri="{FF2B5EF4-FFF2-40B4-BE49-F238E27FC236}">
                <a16:creationId xmlns:a16="http://schemas.microsoft.com/office/drawing/2014/main" id="{572ACB13-0BF4-43C1-B1DC-9FED7FBE0D9B}"/>
              </a:ext>
            </a:extLst>
          </p:cNvPr>
          <p:cNvSpPr txBox="1"/>
          <p:nvPr/>
        </p:nvSpPr>
        <p:spPr>
          <a:xfrm>
            <a:off x="2249537" y="5822151"/>
            <a:ext cx="7337376"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e can represent repeated addition using multiplication.</a:t>
            </a:r>
          </a:p>
        </p:txBody>
      </p:sp>
      <p:sp>
        <p:nvSpPr>
          <p:cNvPr id="2" name="Content Placeholder 2">
            <a:extLst>
              <a:ext uri="{FF2B5EF4-FFF2-40B4-BE49-F238E27FC236}">
                <a16:creationId xmlns:a16="http://schemas.microsoft.com/office/drawing/2014/main" id="{E960D28A-57DB-4230-9CA3-4CB9418A1522}"/>
              </a:ext>
            </a:extLst>
          </p:cNvPr>
          <p:cNvSpPr txBox="1">
            <a:spLocks/>
          </p:cNvSpPr>
          <p:nvPr/>
        </p:nvSpPr>
        <p:spPr>
          <a:xfrm>
            <a:off x="6225324" y="2018811"/>
            <a:ext cx="5390389" cy="23288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could we represent the equal groups using a </a:t>
            </a:r>
            <a:r>
              <a:rPr kumimoji="0" lang="en-GB" sz="2000" b="0" i="1" u="none" strike="noStrike" kern="1200" cap="none" spc="0" normalizeH="0" baseline="0" noProof="0" dirty="0">
                <a:ln>
                  <a:noFill/>
                </a:ln>
                <a:solidFill>
                  <a:srgbClr val="585858"/>
                </a:solidFill>
                <a:effectLst/>
                <a:uLnTx/>
                <a:uFillTx/>
                <a:latin typeface="Arial"/>
                <a:ea typeface="+mn-ea"/>
                <a:cs typeface="+mn-cs"/>
              </a:rPr>
              <a:t>multiplication</a:t>
            </a:r>
            <a:r>
              <a:rPr kumimoji="0" lang="en-GB" sz="2000" b="0" i="0" u="none" strike="noStrike" kern="1200" cap="none" spc="0" normalizeH="0" baseline="0" noProof="0" dirty="0">
                <a:ln>
                  <a:noFill/>
                </a:ln>
                <a:solidFill>
                  <a:srgbClr val="585858"/>
                </a:solidFill>
                <a:effectLst/>
                <a:uLnTx/>
                <a:uFillTx/>
                <a:latin typeface="Arial"/>
                <a:ea typeface="+mn-ea"/>
                <a:cs typeface="+mn-cs"/>
              </a:rPr>
              <a:t> expression?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3 mean? What does the 5 mean?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Read the final equation. Do you agree that 5 plus 5 plus 5 is equal to 3 times 5? Why?</a:t>
            </a:r>
          </a:p>
          <a:p>
            <a:pPr marL="0" marR="0" lvl="0" indent="0" algn="l" defTabSz="914400" rtl="0" eaLnBrk="0" fontAlgn="base" latinLnBrk="0" hangingPunct="0">
              <a:lnSpc>
                <a:spcPct val="120000"/>
              </a:lnSpc>
              <a:spcBef>
                <a:spcPts val="600"/>
              </a:spcBef>
              <a:spcAft>
                <a:spcPts val="600"/>
              </a:spcAft>
              <a:buClr>
                <a:srgbClr val="00628C"/>
              </a:buClr>
              <a:buSzTx/>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85905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DF67E-4E66-4E17-AEF9-D28E3106E641}"/>
              </a:ext>
            </a:extLst>
          </p:cNvPr>
          <p:cNvSpPr>
            <a:spLocks noGrp="1"/>
          </p:cNvSpPr>
          <p:nvPr>
            <p:ph type="title"/>
          </p:nvPr>
        </p:nvSpPr>
        <p:spPr/>
        <p:txBody>
          <a:bodyPr/>
          <a:lstStyle/>
          <a:p>
            <a:r>
              <a:rPr lang="en-GB" dirty="0"/>
              <a:t>2MD-1 Multiplication as repeated addition</a:t>
            </a:r>
          </a:p>
        </p:txBody>
      </p:sp>
      <p:pic>
        <p:nvPicPr>
          <p:cNvPr id="115715" name="Picture 3">
            <a:extLst>
              <a:ext uri="{FF2B5EF4-FFF2-40B4-BE49-F238E27FC236}">
                <a16:creationId xmlns:a16="http://schemas.microsoft.com/office/drawing/2014/main" id="{79AFF8EF-42FE-4C76-853F-0C2B2277C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187" y="1627713"/>
            <a:ext cx="1803642" cy="75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5">
            <a:extLst>
              <a:ext uri="{FF2B5EF4-FFF2-40B4-BE49-F238E27FC236}">
                <a16:creationId xmlns:a16="http://schemas.microsoft.com/office/drawing/2014/main" id="{C8F69737-3D9D-4C3A-81B4-8F2F4F1E2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681" y="2969252"/>
            <a:ext cx="1802366" cy="41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7">
            <a:extLst>
              <a:ext uri="{FF2B5EF4-FFF2-40B4-BE49-F238E27FC236}">
                <a16:creationId xmlns:a16="http://schemas.microsoft.com/office/drawing/2014/main" id="{C7D3FA49-6C0D-4651-8829-9D5C205B0C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187" y="3718072"/>
            <a:ext cx="1803642" cy="75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9">
            <a:extLst>
              <a:ext uri="{FF2B5EF4-FFF2-40B4-BE49-F238E27FC236}">
                <a16:creationId xmlns:a16="http://schemas.microsoft.com/office/drawing/2014/main" id="{BFAB25CA-6AAC-4F50-A6E6-BB8BF82FC4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681" y="4909187"/>
            <a:ext cx="1802366" cy="75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TextBox 10">
            <a:extLst>
              <a:ext uri="{FF2B5EF4-FFF2-40B4-BE49-F238E27FC236}">
                <a16:creationId xmlns:a16="http://schemas.microsoft.com/office/drawing/2014/main" id="{D4DECD45-E4F4-4AF9-A0B6-4333593FB38A}"/>
              </a:ext>
            </a:extLst>
          </p:cNvPr>
          <p:cNvSpPr txBox="1">
            <a:spLocks noChangeArrowheads="1"/>
          </p:cNvSpPr>
          <p:nvPr/>
        </p:nvSpPr>
        <p:spPr bwMode="auto">
          <a:xfrm>
            <a:off x="4417646" y="1888538"/>
            <a:ext cx="123507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n-ea"/>
                <a:cs typeface="+mn-cs"/>
              </a:rPr>
              <a:t>4 </a:t>
            </a:r>
            <a:r>
              <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yriad Pro Semibold"/>
                <a:cs typeface="Myriad Pro Semibold"/>
              </a:rPr>
              <a:t>×</a:t>
            </a:r>
            <a:r>
              <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n-ea"/>
                <a:cs typeface="+mn-cs"/>
              </a:rPr>
              <a:t> 1</a:t>
            </a:r>
            <a:endPar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yriad Pro Semibold"/>
              <a:cs typeface="Myriad Pro Semibold"/>
            </a:endParaRPr>
          </a:p>
        </p:txBody>
      </p:sp>
      <p:sp>
        <p:nvSpPr>
          <p:cNvPr id="115720" name="TextBox 11">
            <a:extLst>
              <a:ext uri="{FF2B5EF4-FFF2-40B4-BE49-F238E27FC236}">
                <a16:creationId xmlns:a16="http://schemas.microsoft.com/office/drawing/2014/main" id="{FB533148-A4E4-4831-A91B-04F5E39B9FD0}"/>
              </a:ext>
            </a:extLst>
          </p:cNvPr>
          <p:cNvSpPr txBox="1">
            <a:spLocks noChangeArrowheads="1"/>
          </p:cNvSpPr>
          <p:nvPr/>
        </p:nvSpPr>
        <p:spPr bwMode="auto">
          <a:xfrm>
            <a:off x="4417646" y="3093179"/>
            <a:ext cx="123507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n-ea"/>
                <a:cs typeface="+mn-cs"/>
              </a:rPr>
              <a:t>4 </a:t>
            </a:r>
            <a:r>
              <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yriad Pro Semibold"/>
                <a:cs typeface="Myriad Pro Semibold"/>
              </a:rPr>
              <a:t>×</a:t>
            </a:r>
            <a:r>
              <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n-ea"/>
                <a:cs typeface="+mn-cs"/>
              </a:rPr>
              <a:t> 3</a:t>
            </a:r>
            <a:endPar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yriad Pro Semibold"/>
              <a:cs typeface="Myriad Pro Semibold"/>
            </a:endParaRPr>
          </a:p>
        </p:txBody>
      </p:sp>
      <p:sp>
        <p:nvSpPr>
          <p:cNvPr id="115721" name="TextBox 12">
            <a:extLst>
              <a:ext uri="{FF2B5EF4-FFF2-40B4-BE49-F238E27FC236}">
                <a16:creationId xmlns:a16="http://schemas.microsoft.com/office/drawing/2014/main" id="{4E52C2BF-7C70-4848-AF59-D6BC08E1AD88}"/>
              </a:ext>
            </a:extLst>
          </p:cNvPr>
          <p:cNvSpPr txBox="1">
            <a:spLocks noChangeArrowheads="1"/>
          </p:cNvSpPr>
          <p:nvPr/>
        </p:nvSpPr>
        <p:spPr bwMode="auto">
          <a:xfrm>
            <a:off x="4428757" y="4040808"/>
            <a:ext cx="1233488"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n-ea"/>
                <a:cs typeface="+mn-cs"/>
              </a:rPr>
              <a:t>4 </a:t>
            </a:r>
            <a:r>
              <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yriad Pro Semibold"/>
                <a:cs typeface="Myriad Pro Semibold"/>
              </a:rPr>
              <a:t>×</a:t>
            </a:r>
            <a:r>
              <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n-ea"/>
                <a:cs typeface="+mn-cs"/>
              </a:rPr>
              <a:t> 0</a:t>
            </a:r>
            <a:endPar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yriad Pro Semibold"/>
              <a:cs typeface="Myriad Pro Semibold"/>
            </a:endParaRPr>
          </a:p>
        </p:txBody>
      </p:sp>
      <p:sp>
        <p:nvSpPr>
          <p:cNvPr id="115722" name="TextBox 13">
            <a:extLst>
              <a:ext uri="{FF2B5EF4-FFF2-40B4-BE49-F238E27FC236}">
                <a16:creationId xmlns:a16="http://schemas.microsoft.com/office/drawing/2014/main" id="{17D42C0C-35E8-4B2B-9226-66C3229A9EC9}"/>
              </a:ext>
            </a:extLst>
          </p:cNvPr>
          <p:cNvSpPr txBox="1">
            <a:spLocks noChangeArrowheads="1"/>
          </p:cNvSpPr>
          <p:nvPr/>
        </p:nvSpPr>
        <p:spPr bwMode="auto">
          <a:xfrm>
            <a:off x="4428757" y="5054125"/>
            <a:ext cx="1233488"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n-ea"/>
                <a:cs typeface="+mn-cs"/>
              </a:rPr>
              <a:t>4 </a:t>
            </a:r>
            <a:r>
              <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yriad Pro Semibold"/>
                <a:cs typeface="Myriad Pro Semibold"/>
              </a:rPr>
              <a:t>×</a:t>
            </a:r>
            <a:r>
              <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n-ea"/>
                <a:cs typeface="+mn-cs"/>
              </a:rPr>
              <a:t>2</a:t>
            </a:r>
            <a:endParaRPr kumimoji="0" lang="en-GB" altLang="en-US" sz="2400" b="0" i="0" u="none" strike="noStrike" kern="1200" cap="none" spc="0" normalizeH="0" baseline="0" noProof="0">
              <a:ln>
                <a:noFill/>
              </a:ln>
              <a:solidFill>
                <a:srgbClr val="000000"/>
              </a:solidFill>
              <a:effectLst/>
              <a:uLnTx/>
              <a:uFillTx/>
              <a:latin typeface="Myriad Pro" panose="020B0503030403020204" pitchFamily="34" charset="0"/>
              <a:ea typeface="Myriad Pro Semibold"/>
              <a:cs typeface="Myriad Pro Semibold"/>
            </a:endParaRPr>
          </a:p>
        </p:txBody>
      </p:sp>
      <p:cxnSp>
        <p:nvCxnSpPr>
          <p:cNvPr id="15" name="Straight Connector 14">
            <a:extLst>
              <a:ext uri="{FF2B5EF4-FFF2-40B4-BE49-F238E27FC236}">
                <a16:creationId xmlns:a16="http://schemas.microsoft.com/office/drawing/2014/main" id="{B0B17189-3B5B-4795-8530-3917EB42ADD1}"/>
              </a:ext>
            </a:extLst>
          </p:cNvPr>
          <p:cNvCxnSpPr>
            <a:cxnSpLocks/>
            <a:stCxn id="115720" idx="1"/>
            <a:endCxn id="115715" idx="3"/>
          </p:cNvCxnSpPr>
          <p:nvPr/>
        </p:nvCxnSpPr>
        <p:spPr bwMode="auto">
          <a:xfrm flipH="1" flipV="1">
            <a:off x="2798829" y="2003631"/>
            <a:ext cx="1618817" cy="1320530"/>
          </a:xfrm>
          <a:prstGeom prst="line">
            <a:avLst/>
          </a:prstGeom>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C16A705-BCCD-4A68-8528-D2F6D8A27B06}"/>
              </a:ext>
            </a:extLst>
          </p:cNvPr>
          <p:cNvCxnSpPr>
            <a:cxnSpLocks/>
            <a:stCxn id="115721" idx="1"/>
            <a:endCxn id="115716" idx="3"/>
          </p:cNvCxnSpPr>
          <p:nvPr/>
        </p:nvCxnSpPr>
        <p:spPr bwMode="auto">
          <a:xfrm flipH="1" flipV="1">
            <a:off x="2791047" y="3177316"/>
            <a:ext cx="1637710" cy="1093680"/>
          </a:xfrm>
          <a:prstGeom prst="line">
            <a:avLst/>
          </a:prstGeom>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BD0DB04-627D-4B98-8F9F-5C5874E941B5}"/>
              </a:ext>
            </a:extLst>
          </p:cNvPr>
          <p:cNvCxnSpPr>
            <a:cxnSpLocks/>
            <a:stCxn id="115722" idx="1"/>
            <a:endCxn id="115717" idx="3"/>
          </p:cNvCxnSpPr>
          <p:nvPr/>
        </p:nvCxnSpPr>
        <p:spPr bwMode="auto">
          <a:xfrm flipH="1" flipV="1">
            <a:off x="2798829" y="4093990"/>
            <a:ext cx="1629928" cy="1191116"/>
          </a:xfrm>
          <a:prstGeom prst="line">
            <a:avLst/>
          </a:prstGeom>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B982F89-39E8-442F-8436-7E32D1C4EAA0}"/>
              </a:ext>
            </a:extLst>
          </p:cNvPr>
          <p:cNvCxnSpPr>
            <a:cxnSpLocks/>
            <a:stCxn id="115719" idx="1"/>
            <a:endCxn id="115718" idx="3"/>
          </p:cNvCxnSpPr>
          <p:nvPr/>
        </p:nvCxnSpPr>
        <p:spPr bwMode="auto">
          <a:xfrm flipH="1">
            <a:off x="2791047" y="2119520"/>
            <a:ext cx="1626599" cy="3165586"/>
          </a:xfrm>
          <a:prstGeom prst="line">
            <a:avLst/>
          </a:prstGeom>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1" name="Content Placeholder 2">
            <a:extLst>
              <a:ext uri="{FF2B5EF4-FFF2-40B4-BE49-F238E27FC236}">
                <a16:creationId xmlns:a16="http://schemas.microsoft.com/office/drawing/2014/main" id="{1B4AE9B5-DEFA-4C05-BEC3-CBF41CEC43ED}"/>
              </a:ext>
            </a:extLst>
          </p:cNvPr>
          <p:cNvSpPr txBox="1">
            <a:spLocks/>
          </p:cNvSpPr>
          <p:nvPr/>
        </p:nvSpPr>
        <p:spPr>
          <a:xfrm>
            <a:off x="6192012" y="1339628"/>
            <a:ext cx="578227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picture. What do you notice is the same about the pictures? What’s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multiplication expressions. What’s the same about them? What’s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match each picture to the correct expression and explain what the numbers mean?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what the zero means in 4 x 0?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Using cubes and plates, can you make your own equal groups and write an expression to match?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12334-D9B8-400D-8953-B8A79BDD20E9}"/>
              </a:ext>
            </a:extLst>
          </p:cNvPr>
          <p:cNvSpPr>
            <a:spLocks noGrp="1"/>
          </p:cNvSpPr>
          <p:nvPr>
            <p:ph type="title"/>
          </p:nvPr>
        </p:nvSpPr>
        <p:spPr/>
        <p:txBody>
          <a:bodyPr/>
          <a:lstStyle/>
          <a:p>
            <a:r>
              <a:rPr lang="en-GB" dirty="0"/>
              <a:t>2MD-1 Multiplication as repeated addition</a:t>
            </a:r>
          </a:p>
        </p:txBody>
      </p:sp>
      <p:sp>
        <p:nvSpPr>
          <p:cNvPr id="73732" name="TextBox 3">
            <a:extLst>
              <a:ext uri="{FF2B5EF4-FFF2-40B4-BE49-F238E27FC236}">
                <a16:creationId xmlns:a16="http://schemas.microsoft.com/office/drawing/2014/main" id="{487003CD-5B7E-4290-A7E9-4E5FA65E8B19}"/>
              </a:ext>
            </a:extLst>
          </p:cNvPr>
          <p:cNvSpPr txBox="1">
            <a:spLocks noChangeArrowheads="1"/>
          </p:cNvSpPr>
          <p:nvPr/>
        </p:nvSpPr>
        <p:spPr bwMode="auto">
          <a:xfrm>
            <a:off x="2952629" y="1588423"/>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altLang="en-US"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2 + 5</a:t>
            </a:r>
            <a:endParaRPr kumimoji="0" lang="en-GB" altLang="en-US"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a:cs typeface="Myriad Pro Semibold"/>
            </a:endParaRPr>
          </a:p>
        </p:txBody>
      </p:sp>
      <p:sp>
        <p:nvSpPr>
          <p:cNvPr id="73733" name="TextBox 4">
            <a:extLst>
              <a:ext uri="{FF2B5EF4-FFF2-40B4-BE49-F238E27FC236}">
                <a16:creationId xmlns:a16="http://schemas.microsoft.com/office/drawing/2014/main" id="{32C55F49-03C8-46FC-A48E-38123ACB2305}"/>
              </a:ext>
            </a:extLst>
          </p:cNvPr>
          <p:cNvSpPr txBox="1">
            <a:spLocks noChangeArrowheads="1"/>
          </p:cNvSpPr>
          <p:nvPr/>
        </p:nvSpPr>
        <p:spPr bwMode="auto">
          <a:xfrm>
            <a:off x="2952629" y="2428211"/>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altLang="en-US"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5 + 2</a:t>
            </a:r>
            <a:endParaRPr kumimoji="0" lang="en-GB" altLang="en-US"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a:cs typeface="Myriad Pro Semibold"/>
            </a:endParaRPr>
          </a:p>
        </p:txBody>
      </p:sp>
      <p:sp>
        <p:nvSpPr>
          <p:cNvPr id="73734" name="TextBox 5">
            <a:extLst>
              <a:ext uri="{FF2B5EF4-FFF2-40B4-BE49-F238E27FC236}">
                <a16:creationId xmlns:a16="http://schemas.microsoft.com/office/drawing/2014/main" id="{4177BDBF-86B0-4E23-8B1D-022FBFA7E8B9}"/>
              </a:ext>
            </a:extLst>
          </p:cNvPr>
          <p:cNvSpPr txBox="1">
            <a:spLocks noChangeArrowheads="1"/>
          </p:cNvSpPr>
          <p:nvPr/>
        </p:nvSpPr>
        <p:spPr bwMode="auto">
          <a:xfrm>
            <a:off x="2952629" y="3267998"/>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altLang="en-US"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5 + 5</a:t>
            </a:r>
            <a:endParaRPr kumimoji="0" lang="en-GB" altLang="en-US"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a:cs typeface="Myriad Pro Semibold"/>
            </a:endParaRPr>
          </a:p>
        </p:txBody>
      </p:sp>
      <p:sp>
        <p:nvSpPr>
          <p:cNvPr id="73735" name="TextBox 6">
            <a:extLst>
              <a:ext uri="{FF2B5EF4-FFF2-40B4-BE49-F238E27FC236}">
                <a16:creationId xmlns:a16="http://schemas.microsoft.com/office/drawing/2014/main" id="{A0122373-68E3-4BD4-8267-3B811894C7AC}"/>
              </a:ext>
            </a:extLst>
          </p:cNvPr>
          <p:cNvSpPr txBox="1">
            <a:spLocks noChangeArrowheads="1"/>
          </p:cNvSpPr>
          <p:nvPr/>
        </p:nvSpPr>
        <p:spPr bwMode="auto">
          <a:xfrm>
            <a:off x="2245704" y="4107786"/>
            <a:ext cx="222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altLang="en-US"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a:cs typeface="Myriad Pro Semibold"/>
              </a:rPr>
              <a:t>2 + 2 + 2 + 2 + 2</a:t>
            </a:r>
          </a:p>
        </p:txBody>
      </p:sp>
      <p:sp>
        <p:nvSpPr>
          <p:cNvPr id="8" name="Oval 7">
            <a:extLst>
              <a:ext uri="{FF2B5EF4-FFF2-40B4-BE49-F238E27FC236}">
                <a16:creationId xmlns:a16="http://schemas.microsoft.com/office/drawing/2014/main" id="{EEBFFC6F-22F8-4E23-AB42-7EBBB38AC905}"/>
              </a:ext>
            </a:extLst>
          </p:cNvPr>
          <p:cNvSpPr>
            <a:spLocks noChangeArrowheads="1"/>
          </p:cNvSpPr>
          <p:nvPr/>
        </p:nvSpPr>
        <p:spPr bwMode="auto">
          <a:xfrm>
            <a:off x="2909889" y="3163223"/>
            <a:ext cx="898525" cy="682625"/>
          </a:xfrm>
          <a:prstGeom prst="ellipse">
            <a:avLst/>
          </a:prstGeom>
          <a:noFill/>
          <a:ln w="28575" algn="ctr">
            <a:solidFill>
              <a:srgbClr val="00628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TextBox 5">
            <a:extLst>
              <a:ext uri="{FF2B5EF4-FFF2-40B4-BE49-F238E27FC236}">
                <a16:creationId xmlns:a16="http://schemas.microsoft.com/office/drawing/2014/main" id="{7B23BA3D-8507-4325-96B9-6E1B71AD98DC}"/>
              </a:ext>
            </a:extLst>
          </p:cNvPr>
          <p:cNvSpPr txBox="1">
            <a:spLocks noChangeArrowheads="1"/>
          </p:cNvSpPr>
          <p:nvPr/>
        </p:nvSpPr>
        <p:spPr bwMode="auto">
          <a:xfrm>
            <a:off x="2952629" y="4945037"/>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altLang="en-US"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2 × 5</a:t>
            </a:r>
            <a:endParaRPr kumimoji="0" lang="en-GB" altLang="en-US"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a:cs typeface="Myriad Pro Semibold"/>
            </a:endParaRPr>
          </a:p>
        </p:txBody>
      </p:sp>
      <p:sp>
        <p:nvSpPr>
          <p:cNvPr id="12" name="Oval 11">
            <a:extLst>
              <a:ext uri="{FF2B5EF4-FFF2-40B4-BE49-F238E27FC236}">
                <a16:creationId xmlns:a16="http://schemas.microsoft.com/office/drawing/2014/main" id="{DA6F4A94-AF47-4759-BF04-83D75DD67EB7}"/>
              </a:ext>
            </a:extLst>
          </p:cNvPr>
          <p:cNvSpPr>
            <a:spLocks noChangeArrowheads="1"/>
          </p:cNvSpPr>
          <p:nvPr/>
        </p:nvSpPr>
        <p:spPr bwMode="auto">
          <a:xfrm>
            <a:off x="2909889" y="4870852"/>
            <a:ext cx="898525" cy="682625"/>
          </a:xfrm>
          <a:prstGeom prst="ellipse">
            <a:avLst/>
          </a:prstGeom>
          <a:noFill/>
          <a:ln w="28575" algn="ctr">
            <a:solidFill>
              <a:srgbClr val="00628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Content Placeholder 2">
            <a:extLst>
              <a:ext uri="{FF2B5EF4-FFF2-40B4-BE49-F238E27FC236}">
                <a16:creationId xmlns:a16="http://schemas.microsoft.com/office/drawing/2014/main" id="{F7049F83-CBBE-46B3-A3C8-92A8988988F9}"/>
              </a:ext>
            </a:extLst>
          </p:cNvPr>
          <p:cNvSpPr txBox="1">
            <a:spLocks/>
          </p:cNvSpPr>
          <p:nvPr/>
        </p:nvSpPr>
        <p:spPr>
          <a:xfrm>
            <a:off x="6192013" y="1428750"/>
            <a:ext cx="5195126" cy="423055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ctr"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There are 2 groups of 5.</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expressions match this statement?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draw a picture of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draw pictures to match the other expressions? </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964638A-E191-4033-B2F8-CBCF6154EE20}"/>
              </a:ext>
            </a:extLst>
          </p:cNvPr>
          <p:cNvSpPr txBox="1"/>
          <p:nvPr/>
        </p:nvSpPr>
        <p:spPr>
          <a:xfrm>
            <a:off x="2667280" y="4002090"/>
            <a:ext cx="2124891"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5 = 15 </a:t>
            </a:r>
          </a:p>
        </p:txBody>
      </p:sp>
      <p:sp>
        <p:nvSpPr>
          <p:cNvPr id="3" name="Title 2">
            <a:extLst>
              <a:ext uri="{FF2B5EF4-FFF2-40B4-BE49-F238E27FC236}">
                <a16:creationId xmlns:a16="http://schemas.microsoft.com/office/drawing/2014/main" id="{E5F840D5-625B-4E26-A171-8C3150AA96B2}"/>
              </a:ext>
            </a:extLst>
          </p:cNvPr>
          <p:cNvSpPr>
            <a:spLocks noGrp="1"/>
          </p:cNvSpPr>
          <p:nvPr>
            <p:ph type="title"/>
          </p:nvPr>
        </p:nvSpPr>
        <p:spPr/>
        <p:txBody>
          <a:bodyPr/>
          <a:lstStyle/>
          <a:p>
            <a:r>
              <a:rPr lang="en-GB" dirty="0"/>
              <a:t>2MD-1 Multiplication as repeated addition</a:t>
            </a:r>
          </a:p>
        </p:txBody>
      </p:sp>
      <p:sp>
        <p:nvSpPr>
          <p:cNvPr id="11" name="Rectangle 10">
            <a:extLst>
              <a:ext uri="{FF2B5EF4-FFF2-40B4-BE49-F238E27FC236}">
                <a16:creationId xmlns:a16="http://schemas.microsoft.com/office/drawing/2014/main" id="{CB3DBCBC-9781-48CD-B67A-AA3F3D78C437}"/>
              </a:ext>
            </a:extLst>
          </p:cNvPr>
          <p:cNvSpPr/>
          <p:nvPr/>
        </p:nvSpPr>
        <p:spPr>
          <a:xfrm>
            <a:off x="3812456" y="4047592"/>
            <a:ext cx="1105989" cy="600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0AA4285D-9CC9-453F-8D61-A11814F3AC96}"/>
              </a:ext>
            </a:extLst>
          </p:cNvPr>
          <p:cNvPicPr>
            <a:picLocks noChangeAspect="1"/>
          </p:cNvPicPr>
          <p:nvPr/>
        </p:nvPicPr>
        <p:blipFill>
          <a:blip r:embed="rId4"/>
          <a:stretch>
            <a:fillRect/>
          </a:stretch>
        </p:blipFill>
        <p:spPr>
          <a:xfrm>
            <a:off x="2476635" y="2499648"/>
            <a:ext cx="1775148" cy="1072892"/>
          </a:xfrm>
          <a:prstGeom prst="rect">
            <a:avLst/>
          </a:prstGeom>
        </p:spPr>
      </p:pic>
      <p:pic>
        <p:nvPicPr>
          <p:cNvPr id="6" name="Picture 5">
            <a:extLst>
              <a:ext uri="{FF2B5EF4-FFF2-40B4-BE49-F238E27FC236}">
                <a16:creationId xmlns:a16="http://schemas.microsoft.com/office/drawing/2014/main" id="{E87BCEE4-0F0A-45FC-B187-79334DBCE156}"/>
              </a:ext>
            </a:extLst>
          </p:cNvPr>
          <p:cNvPicPr>
            <a:picLocks noChangeAspect="1"/>
          </p:cNvPicPr>
          <p:nvPr/>
        </p:nvPicPr>
        <p:blipFill>
          <a:blip r:embed="rId4"/>
          <a:stretch>
            <a:fillRect/>
          </a:stretch>
        </p:blipFill>
        <p:spPr>
          <a:xfrm>
            <a:off x="4278363" y="2499648"/>
            <a:ext cx="1775148" cy="1072892"/>
          </a:xfrm>
          <a:prstGeom prst="rect">
            <a:avLst/>
          </a:prstGeom>
        </p:spPr>
      </p:pic>
      <p:pic>
        <p:nvPicPr>
          <p:cNvPr id="7" name="Picture 6">
            <a:extLst>
              <a:ext uri="{FF2B5EF4-FFF2-40B4-BE49-F238E27FC236}">
                <a16:creationId xmlns:a16="http://schemas.microsoft.com/office/drawing/2014/main" id="{0760FE53-46F6-4A87-91CA-2C0BBD04DA47}"/>
              </a:ext>
            </a:extLst>
          </p:cNvPr>
          <p:cNvPicPr>
            <a:picLocks noChangeAspect="1"/>
          </p:cNvPicPr>
          <p:nvPr/>
        </p:nvPicPr>
        <p:blipFill>
          <a:blip r:embed="rId4"/>
          <a:stretch>
            <a:fillRect/>
          </a:stretch>
        </p:blipFill>
        <p:spPr>
          <a:xfrm>
            <a:off x="643744" y="2499648"/>
            <a:ext cx="1775148" cy="1072892"/>
          </a:xfrm>
          <a:prstGeom prst="rect">
            <a:avLst/>
          </a:prstGeom>
        </p:spPr>
      </p:pic>
      <p:sp>
        <p:nvSpPr>
          <p:cNvPr id="8" name="TextBox 19">
            <a:extLst>
              <a:ext uri="{FF2B5EF4-FFF2-40B4-BE49-F238E27FC236}">
                <a16:creationId xmlns:a16="http://schemas.microsoft.com/office/drawing/2014/main" id="{4BB7CD4D-6F0C-4CDE-97D4-A5FB87B50436}"/>
              </a:ext>
            </a:extLst>
          </p:cNvPr>
          <p:cNvSpPr txBox="1"/>
          <p:nvPr/>
        </p:nvSpPr>
        <p:spPr>
          <a:xfrm>
            <a:off x="1866252" y="5455992"/>
            <a:ext cx="8374517"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3 represents the number of groups.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5 represents the number of eggs in each group.</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15 represents the total number of eggs.</a:t>
            </a:r>
          </a:p>
        </p:txBody>
      </p:sp>
      <p:sp>
        <p:nvSpPr>
          <p:cNvPr id="9" name="Content Placeholder 2">
            <a:extLst>
              <a:ext uri="{FF2B5EF4-FFF2-40B4-BE49-F238E27FC236}">
                <a16:creationId xmlns:a16="http://schemas.microsoft.com/office/drawing/2014/main" id="{0A598103-7744-4BBA-A697-B83CB8372FC3}"/>
              </a:ext>
            </a:extLst>
          </p:cNvPr>
          <p:cNvSpPr txBox="1">
            <a:spLocks/>
          </p:cNvSpPr>
          <p:nvPr/>
        </p:nvSpPr>
        <p:spPr>
          <a:xfrm>
            <a:off x="6192012" y="1448478"/>
            <a:ext cx="5664628" cy="312352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picture and expression.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find out the </a:t>
            </a:r>
            <a:r>
              <a:rPr kumimoji="0" lang="en-GB" sz="2000" b="0" i="1" u="none" strike="noStrike" kern="1200" cap="none" spc="0" normalizeH="0" baseline="0" noProof="0" dirty="0">
                <a:ln>
                  <a:noFill/>
                </a:ln>
                <a:solidFill>
                  <a:srgbClr val="585858"/>
                </a:solidFill>
                <a:effectLst/>
                <a:uLnTx/>
                <a:uFillTx/>
                <a:latin typeface="Arial"/>
                <a:ea typeface="+mn-ea"/>
                <a:cs typeface="+mn-cs"/>
              </a:rPr>
              <a:t>total number of eggs </a:t>
            </a:r>
            <a:r>
              <a:rPr kumimoji="0" lang="en-GB" sz="2000" b="0" i="0" u="none" strike="noStrike" kern="1200" cap="none" spc="0" normalizeH="0" baseline="0" noProof="0" dirty="0">
                <a:ln>
                  <a:noFill/>
                </a:ln>
                <a:solidFill>
                  <a:srgbClr val="585858"/>
                </a:solidFill>
                <a:effectLst/>
                <a:uLnTx/>
                <a:uFillTx/>
                <a:latin typeface="Arial"/>
                <a:ea typeface="+mn-ea"/>
                <a:cs typeface="+mn-cs"/>
              </a:rPr>
              <a:t>without needing to count in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skip count in multiples of five, how many fives would we need to count?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So, </a:t>
            </a:r>
            <a:r>
              <a:rPr kumimoji="0" lang="en-GB" sz="2000" b="0" i="1" u="none" strike="noStrike" kern="1200" cap="none" spc="0" normalizeH="0" baseline="0" noProof="0" dirty="0">
                <a:ln>
                  <a:noFill/>
                </a:ln>
                <a:solidFill>
                  <a:srgbClr val="585858"/>
                </a:solidFill>
                <a:effectLst/>
                <a:uLnTx/>
                <a:uFillTx/>
                <a:latin typeface="Arial"/>
                <a:ea typeface="+mn-ea"/>
                <a:cs typeface="+mn-cs"/>
              </a:rPr>
              <a:t>5, 10, 15… there are ____ eggs in total.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So, 3 times 5 is equal to…?</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1" i="1" u="none" strike="noStrike" kern="1200" cap="none" spc="0" normalizeH="0" baseline="0" noProof="0" dirty="0">
                <a:ln>
                  <a:noFill/>
                </a:ln>
                <a:solidFill>
                  <a:srgbClr val="585858"/>
                </a:solidFill>
                <a:effectLst/>
                <a:uLnTx/>
                <a:uFillTx/>
                <a:latin typeface="Arial"/>
                <a:ea typeface="+mn-ea"/>
                <a:cs typeface="+mn-cs"/>
              </a:rPr>
              <a:t>        </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9A7F202F-3136-4743-8009-B9411107290A}"/>
              </a:ext>
            </a:extLst>
          </p:cNvPr>
          <p:cNvSpPr txBox="1"/>
          <p:nvPr/>
        </p:nvSpPr>
        <p:spPr>
          <a:xfrm>
            <a:off x="9407018" y="3647482"/>
            <a:ext cx="500743"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6840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096B6F-ECEA-4A3E-ABF6-6A527E7E5377}"/>
              </a:ext>
            </a:extLst>
          </p:cNvPr>
          <p:cNvSpPr>
            <a:spLocks noGrp="1"/>
          </p:cNvSpPr>
          <p:nvPr>
            <p:ph type="title"/>
          </p:nvPr>
        </p:nvSpPr>
        <p:spPr/>
        <p:txBody>
          <a:bodyPr/>
          <a:lstStyle/>
          <a:p>
            <a:r>
              <a:rPr lang="en-GB" dirty="0"/>
              <a:t>2MD-1 Multiplication as repeated addition</a:t>
            </a:r>
          </a:p>
        </p:txBody>
      </p:sp>
      <p:sp>
        <p:nvSpPr>
          <p:cNvPr id="18" name="Content Placeholder 2">
            <a:extLst>
              <a:ext uri="{FF2B5EF4-FFF2-40B4-BE49-F238E27FC236}">
                <a16:creationId xmlns:a16="http://schemas.microsoft.com/office/drawing/2014/main" id="{92D9A2FD-9F5B-4C0D-8431-4D285D6A7B9D}"/>
              </a:ext>
            </a:extLst>
          </p:cNvPr>
          <p:cNvSpPr txBox="1">
            <a:spLocks/>
          </p:cNvSpPr>
          <p:nvPr/>
        </p:nvSpPr>
        <p:spPr>
          <a:xfrm>
            <a:off x="6247096" y="1361027"/>
            <a:ext cx="5454367"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what the expression to match the picture should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multiple do we need to skip count in to find out </a:t>
            </a:r>
            <a:r>
              <a:rPr kumimoji="0" lang="en-GB" sz="2000" b="0" i="1" u="none" strike="noStrike" kern="1200" cap="none" spc="0" normalizeH="0" baseline="0" noProof="0" dirty="0">
                <a:ln>
                  <a:noFill/>
                </a:ln>
                <a:solidFill>
                  <a:srgbClr val="585858"/>
                </a:solidFill>
                <a:effectLst/>
                <a:uLnTx/>
                <a:uFillTx/>
                <a:latin typeface="Arial"/>
                <a:ea typeface="+mn-ea"/>
                <a:cs typeface="+mn-cs"/>
              </a:rPr>
              <a:t>how many pencils </a:t>
            </a:r>
            <a:r>
              <a:rPr kumimoji="0" lang="en-GB" sz="2000" b="0" i="0" u="none" strike="noStrike" kern="1200" cap="none" spc="0" normalizeH="0" baseline="0" noProof="0" dirty="0">
                <a:ln>
                  <a:noFill/>
                </a:ln>
                <a:solidFill>
                  <a:srgbClr val="585858"/>
                </a:solidFill>
                <a:effectLst/>
                <a:uLnTx/>
                <a:uFillTx/>
                <a:latin typeface="Arial"/>
                <a:ea typeface="+mn-ea"/>
                <a:cs typeface="+mn-cs"/>
              </a:rPr>
              <a:t>there are </a:t>
            </a:r>
            <a:r>
              <a:rPr kumimoji="0" lang="en-GB" sz="2000" b="0" i="1" u="none" strike="noStrike" kern="1200" cap="none" spc="0" normalizeH="0" baseline="0" noProof="0" dirty="0">
                <a:ln>
                  <a:noFill/>
                </a:ln>
                <a:solidFill>
                  <a:srgbClr val="585858"/>
                </a:solidFill>
                <a:effectLst/>
                <a:uLnTx/>
                <a:uFillTx/>
                <a:latin typeface="Arial"/>
                <a:ea typeface="+mn-ea"/>
                <a:cs typeface="+mn-cs"/>
              </a:rPr>
              <a:t>altogether?</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skip count in multiples of 10, how many 10s will we need to count?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So, 10, 20, 30, 40, 50, 60, 70, 80, 90… there are ____ pencils altogether.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6">
            <a:extLst>
              <a:ext uri="{FF2B5EF4-FFF2-40B4-BE49-F238E27FC236}">
                <a16:creationId xmlns:a16="http://schemas.microsoft.com/office/drawing/2014/main" id="{3F22F782-44BB-42C0-A4AB-23C3F97DD115}"/>
              </a:ext>
            </a:extLst>
          </p:cNvPr>
          <p:cNvPicPr>
            <a:picLocks noChangeAspect="1"/>
          </p:cNvPicPr>
          <p:nvPr/>
        </p:nvPicPr>
        <p:blipFill>
          <a:blip r:embed="rId4"/>
          <a:stretch>
            <a:fillRect/>
          </a:stretch>
        </p:blipFill>
        <p:spPr>
          <a:xfrm>
            <a:off x="731846" y="1514326"/>
            <a:ext cx="979995" cy="1534607"/>
          </a:xfrm>
          <a:prstGeom prst="rect">
            <a:avLst/>
          </a:prstGeom>
        </p:spPr>
      </p:pic>
      <p:pic>
        <p:nvPicPr>
          <p:cNvPr id="58" name="Picture 57">
            <a:extLst>
              <a:ext uri="{FF2B5EF4-FFF2-40B4-BE49-F238E27FC236}">
                <a16:creationId xmlns:a16="http://schemas.microsoft.com/office/drawing/2014/main" id="{A24AAE87-DD8B-47F9-BA33-7336E013D613}"/>
              </a:ext>
            </a:extLst>
          </p:cNvPr>
          <p:cNvPicPr>
            <a:picLocks noChangeAspect="1"/>
          </p:cNvPicPr>
          <p:nvPr/>
        </p:nvPicPr>
        <p:blipFill>
          <a:blip r:embed="rId4"/>
          <a:stretch>
            <a:fillRect/>
          </a:stretch>
        </p:blipFill>
        <p:spPr>
          <a:xfrm>
            <a:off x="1791022" y="1514326"/>
            <a:ext cx="979995" cy="1534607"/>
          </a:xfrm>
          <a:prstGeom prst="rect">
            <a:avLst/>
          </a:prstGeom>
        </p:spPr>
      </p:pic>
      <p:pic>
        <p:nvPicPr>
          <p:cNvPr id="59" name="Picture 58">
            <a:extLst>
              <a:ext uri="{FF2B5EF4-FFF2-40B4-BE49-F238E27FC236}">
                <a16:creationId xmlns:a16="http://schemas.microsoft.com/office/drawing/2014/main" id="{48271A41-F037-4008-B9F7-6EF2BD6DE910}"/>
              </a:ext>
            </a:extLst>
          </p:cNvPr>
          <p:cNvPicPr>
            <a:picLocks noChangeAspect="1"/>
          </p:cNvPicPr>
          <p:nvPr/>
        </p:nvPicPr>
        <p:blipFill>
          <a:blip r:embed="rId4"/>
          <a:stretch>
            <a:fillRect/>
          </a:stretch>
        </p:blipFill>
        <p:spPr>
          <a:xfrm>
            <a:off x="2908278" y="1514326"/>
            <a:ext cx="979995" cy="1534607"/>
          </a:xfrm>
          <a:prstGeom prst="rect">
            <a:avLst/>
          </a:prstGeom>
        </p:spPr>
      </p:pic>
      <p:pic>
        <p:nvPicPr>
          <p:cNvPr id="60" name="Picture 59">
            <a:extLst>
              <a:ext uri="{FF2B5EF4-FFF2-40B4-BE49-F238E27FC236}">
                <a16:creationId xmlns:a16="http://schemas.microsoft.com/office/drawing/2014/main" id="{B6BAA4C1-CF15-444F-9212-021EFBE3D16B}"/>
              </a:ext>
            </a:extLst>
          </p:cNvPr>
          <p:cNvPicPr>
            <a:picLocks noChangeAspect="1"/>
          </p:cNvPicPr>
          <p:nvPr/>
        </p:nvPicPr>
        <p:blipFill>
          <a:blip r:embed="rId4"/>
          <a:stretch>
            <a:fillRect/>
          </a:stretch>
        </p:blipFill>
        <p:spPr>
          <a:xfrm>
            <a:off x="3967454" y="1514326"/>
            <a:ext cx="979995" cy="1534607"/>
          </a:xfrm>
          <a:prstGeom prst="rect">
            <a:avLst/>
          </a:prstGeom>
        </p:spPr>
      </p:pic>
      <p:pic>
        <p:nvPicPr>
          <p:cNvPr id="61" name="Picture 60">
            <a:extLst>
              <a:ext uri="{FF2B5EF4-FFF2-40B4-BE49-F238E27FC236}">
                <a16:creationId xmlns:a16="http://schemas.microsoft.com/office/drawing/2014/main" id="{A58C4FFC-677E-4673-93B1-A18D3476DB43}"/>
              </a:ext>
            </a:extLst>
          </p:cNvPr>
          <p:cNvPicPr>
            <a:picLocks noChangeAspect="1"/>
          </p:cNvPicPr>
          <p:nvPr/>
        </p:nvPicPr>
        <p:blipFill>
          <a:blip r:embed="rId4"/>
          <a:stretch>
            <a:fillRect/>
          </a:stretch>
        </p:blipFill>
        <p:spPr>
          <a:xfrm>
            <a:off x="5039442" y="1514326"/>
            <a:ext cx="979995" cy="1534607"/>
          </a:xfrm>
          <a:prstGeom prst="rect">
            <a:avLst/>
          </a:prstGeom>
        </p:spPr>
      </p:pic>
      <p:pic>
        <p:nvPicPr>
          <p:cNvPr id="62" name="Picture 61">
            <a:extLst>
              <a:ext uri="{FF2B5EF4-FFF2-40B4-BE49-F238E27FC236}">
                <a16:creationId xmlns:a16="http://schemas.microsoft.com/office/drawing/2014/main" id="{634FF092-A218-42DB-B468-972423A311D3}"/>
              </a:ext>
            </a:extLst>
          </p:cNvPr>
          <p:cNvPicPr>
            <a:picLocks noChangeAspect="1"/>
          </p:cNvPicPr>
          <p:nvPr/>
        </p:nvPicPr>
        <p:blipFill>
          <a:blip r:embed="rId4"/>
          <a:stretch>
            <a:fillRect/>
          </a:stretch>
        </p:blipFill>
        <p:spPr>
          <a:xfrm>
            <a:off x="731846" y="3156960"/>
            <a:ext cx="979995" cy="1534607"/>
          </a:xfrm>
          <a:prstGeom prst="rect">
            <a:avLst/>
          </a:prstGeom>
        </p:spPr>
      </p:pic>
      <p:pic>
        <p:nvPicPr>
          <p:cNvPr id="63" name="Picture 62">
            <a:extLst>
              <a:ext uri="{FF2B5EF4-FFF2-40B4-BE49-F238E27FC236}">
                <a16:creationId xmlns:a16="http://schemas.microsoft.com/office/drawing/2014/main" id="{728D02A3-AFB3-4362-A154-A6FDDD0FA9BE}"/>
              </a:ext>
            </a:extLst>
          </p:cNvPr>
          <p:cNvPicPr>
            <a:picLocks noChangeAspect="1"/>
          </p:cNvPicPr>
          <p:nvPr/>
        </p:nvPicPr>
        <p:blipFill>
          <a:blip r:embed="rId4"/>
          <a:stretch>
            <a:fillRect/>
          </a:stretch>
        </p:blipFill>
        <p:spPr>
          <a:xfrm>
            <a:off x="1791022" y="3156960"/>
            <a:ext cx="979995" cy="1534607"/>
          </a:xfrm>
          <a:prstGeom prst="rect">
            <a:avLst/>
          </a:prstGeom>
        </p:spPr>
      </p:pic>
      <p:pic>
        <p:nvPicPr>
          <p:cNvPr id="64" name="Picture 63">
            <a:extLst>
              <a:ext uri="{FF2B5EF4-FFF2-40B4-BE49-F238E27FC236}">
                <a16:creationId xmlns:a16="http://schemas.microsoft.com/office/drawing/2014/main" id="{71A1F482-C932-4764-B718-968956945050}"/>
              </a:ext>
            </a:extLst>
          </p:cNvPr>
          <p:cNvPicPr>
            <a:picLocks noChangeAspect="1"/>
          </p:cNvPicPr>
          <p:nvPr/>
        </p:nvPicPr>
        <p:blipFill>
          <a:blip r:embed="rId4"/>
          <a:stretch>
            <a:fillRect/>
          </a:stretch>
        </p:blipFill>
        <p:spPr>
          <a:xfrm>
            <a:off x="2908278" y="3156960"/>
            <a:ext cx="979995" cy="1534607"/>
          </a:xfrm>
          <a:prstGeom prst="rect">
            <a:avLst/>
          </a:prstGeom>
        </p:spPr>
      </p:pic>
      <p:pic>
        <p:nvPicPr>
          <p:cNvPr id="65" name="Picture 64">
            <a:extLst>
              <a:ext uri="{FF2B5EF4-FFF2-40B4-BE49-F238E27FC236}">
                <a16:creationId xmlns:a16="http://schemas.microsoft.com/office/drawing/2014/main" id="{1DD7D387-30ED-45FB-8985-94CEDE2ED004}"/>
              </a:ext>
            </a:extLst>
          </p:cNvPr>
          <p:cNvPicPr>
            <a:picLocks noChangeAspect="1"/>
          </p:cNvPicPr>
          <p:nvPr/>
        </p:nvPicPr>
        <p:blipFill>
          <a:blip r:embed="rId4"/>
          <a:stretch>
            <a:fillRect/>
          </a:stretch>
        </p:blipFill>
        <p:spPr>
          <a:xfrm>
            <a:off x="3967454" y="3156960"/>
            <a:ext cx="979995" cy="1534607"/>
          </a:xfrm>
          <a:prstGeom prst="rect">
            <a:avLst/>
          </a:prstGeom>
        </p:spPr>
      </p:pic>
      <p:sp>
        <p:nvSpPr>
          <p:cNvPr id="66" name="TextBox 65">
            <a:extLst>
              <a:ext uri="{FF2B5EF4-FFF2-40B4-BE49-F238E27FC236}">
                <a16:creationId xmlns:a16="http://schemas.microsoft.com/office/drawing/2014/main" id="{00757607-801B-44D6-AA28-645CBB1C91A2}"/>
              </a:ext>
            </a:extLst>
          </p:cNvPr>
          <p:cNvSpPr txBox="1"/>
          <p:nvPr/>
        </p:nvSpPr>
        <p:spPr>
          <a:xfrm>
            <a:off x="1988289" y="4879203"/>
            <a:ext cx="245586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10 = 90</a:t>
            </a:r>
          </a:p>
        </p:txBody>
      </p:sp>
      <p:sp>
        <p:nvSpPr>
          <p:cNvPr id="67" name="Rectangle 66">
            <a:extLst>
              <a:ext uri="{FF2B5EF4-FFF2-40B4-BE49-F238E27FC236}">
                <a16:creationId xmlns:a16="http://schemas.microsoft.com/office/drawing/2014/main" id="{E433C8A6-2F22-408A-A11A-FB8CF57B348D}"/>
              </a:ext>
            </a:extLst>
          </p:cNvPr>
          <p:cNvSpPr/>
          <p:nvPr/>
        </p:nvSpPr>
        <p:spPr>
          <a:xfrm>
            <a:off x="3448485" y="4924705"/>
            <a:ext cx="1105989" cy="600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 name="TextBox 19">
            <a:extLst>
              <a:ext uri="{FF2B5EF4-FFF2-40B4-BE49-F238E27FC236}">
                <a16:creationId xmlns:a16="http://schemas.microsoft.com/office/drawing/2014/main" id="{6345FE13-F91E-44E4-AE99-AEFC476028DE}"/>
              </a:ext>
            </a:extLst>
          </p:cNvPr>
          <p:cNvSpPr txBox="1"/>
          <p:nvPr/>
        </p:nvSpPr>
        <p:spPr>
          <a:xfrm>
            <a:off x="1812730" y="5570371"/>
            <a:ext cx="8374517"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9 represents the number of groups.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10 represents the number of pencils in each group.</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90 represents the total number of pencils.</a:t>
            </a:r>
          </a:p>
        </p:txBody>
      </p:sp>
      <p:sp>
        <p:nvSpPr>
          <p:cNvPr id="19" name="TextBox 18">
            <a:extLst>
              <a:ext uri="{FF2B5EF4-FFF2-40B4-BE49-F238E27FC236}">
                <a16:creationId xmlns:a16="http://schemas.microsoft.com/office/drawing/2014/main" id="{C002D0AF-C36D-4836-955D-1033CFCF6DD3}"/>
              </a:ext>
            </a:extLst>
          </p:cNvPr>
          <p:cNvSpPr txBox="1"/>
          <p:nvPr/>
        </p:nvSpPr>
        <p:spPr>
          <a:xfrm>
            <a:off x="7055900" y="4724650"/>
            <a:ext cx="500743"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176196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500" tmFilter="0, 0; .2, .5; .8, .5; 1, 0"/>
                                        <p:tgtEl>
                                          <p:spTgt spid="58"/>
                                        </p:tgtEl>
                                      </p:cBhvr>
                                    </p:animEffect>
                                    <p:animScale>
                                      <p:cBhvr>
                                        <p:cTn id="16" dur="250" autoRev="1" fill="hold"/>
                                        <p:tgtEl>
                                          <p:spTgt spid="58"/>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59"/>
                                        </p:tgtEl>
                                      </p:cBhvr>
                                    </p:animEffect>
                                    <p:animScale>
                                      <p:cBhvr>
                                        <p:cTn id="21" dur="250" autoRev="1" fill="hold"/>
                                        <p:tgtEl>
                                          <p:spTgt spid="59"/>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60"/>
                                        </p:tgtEl>
                                      </p:cBhvr>
                                    </p:animEffect>
                                    <p:animScale>
                                      <p:cBhvr>
                                        <p:cTn id="26" dur="250" autoRev="1" fill="hold"/>
                                        <p:tgtEl>
                                          <p:spTgt spid="60"/>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61"/>
                                        </p:tgtEl>
                                      </p:cBhvr>
                                    </p:animEffect>
                                    <p:animScale>
                                      <p:cBhvr>
                                        <p:cTn id="31" dur="250" autoRev="1" fill="hold"/>
                                        <p:tgtEl>
                                          <p:spTgt spid="61"/>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62"/>
                                        </p:tgtEl>
                                      </p:cBhvr>
                                    </p:animEffect>
                                    <p:animScale>
                                      <p:cBhvr>
                                        <p:cTn id="36" dur="250" autoRev="1" fill="hold"/>
                                        <p:tgtEl>
                                          <p:spTgt spid="62"/>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63"/>
                                        </p:tgtEl>
                                      </p:cBhvr>
                                    </p:animEffect>
                                    <p:animScale>
                                      <p:cBhvr>
                                        <p:cTn id="41" dur="250" autoRev="1" fill="hold"/>
                                        <p:tgtEl>
                                          <p:spTgt spid="63"/>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64"/>
                                        </p:tgtEl>
                                      </p:cBhvr>
                                    </p:animEffect>
                                    <p:animScale>
                                      <p:cBhvr>
                                        <p:cTn id="46" dur="250" autoRev="1" fill="hold"/>
                                        <p:tgtEl>
                                          <p:spTgt spid="64"/>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65"/>
                                        </p:tgtEl>
                                      </p:cBhvr>
                                    </p:animEffect>
                                    <p:animScale>
                                      <p:cBhvr>
                                        <p:cTn id="51" dur="250" autoRev="1" fill="hold"/>
                                        <p:tgtEl>
                                          <p:spTgt spid="65"/>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6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2MD-1</a:t>
            </a:r>
            <a:br>
              <a:rPr lang="en-GB" sz="2400" dirty="0"/>
            </a:br>
            <a:r>
              <a:rPr lang="en-GB" sz="2400" i="1" dirty="0"/>
              <a:t>Recognise repeated addition contexts, representing them with multiplication equations and calculating the product, within the 2, 5 and 10 multiplication tables.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2MD-1.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2</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1378AA-2E86-4C39-AD0E-F77C0EA61A1A}"/>
              </a:ext>
            </a:extLst>
          </p:cNvPr>
          <p:cNvSpPr>
            <a:spLocks noGrp="1"/>
          </p:cNvSpPr>
          <p:nvPr>
            <p:ph type="title"/>
          </p:nvPr>
        </p:nvSpPr>
        <p:spPr/>
        <p:txBody>
          <a:bodyPr/>
          <a:lstStyle/>
          <a:p>
            <a:r>
              <a:rPr lang="en-GB" dirty="0"/>
              <a:t>2MD-1 Multiplication as repeated addition</a:t>
            </a:r>
          </a:p>
        </p:txBody>
      </p:sp>
      <p:pic>
        <p:nvPicPr>
          <p:cNvPr id="10" name="Picture 9">
            <a:extLst>
              <a:ext uri="{FF2B5EF4-FFF2-40B4-BE49-F238E27FC236}">
                <a16:creationId xmlns:a16="http://schemas.microsoft.com/office/drawing/2014/main" id="{6F56C2BF-D95C-4013-9272-46B521C90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38" y="2376378"/>
            <a:ext cx="777212" cy="566612"/>
          </a:xfrm>
          <a:prstGeom prst="rect">
            <a:avLst/>
          </a:prstGeom>
        </p:spPr>
      </p:pic>
      <p:pic>
        <p:nvPicPr>
          <p:cNvPr id="11" name="Picture 10">
            <a:extLst>
              <a:ext uri="{FF2B5EF4-FFF2-40B4-BE49-F238E27FC236}">
                <a16:creationId xmlns:a16="http://schemas.microsoft.com/office/drawing/2014/main" id="{8219FFDC-23CB-461A-B874-C5B9F142D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938" y="2376378"/>
            <a:ext cx="777212" cy="566612"/>
          </a:xfrm>
          <a:prstGeom prst="rect">
            <a:avLst/>
          </a:prstGeom>
        </p:spPr>
      </p:pic>
      <p:pic>
        <p:nvPicPr>
          <p:cNvPr id="12" name="Picture 11">
            <a:extLst>
              <a:ext uri="{FF2B5EF4-FFF2-40B4-BE49-F238E27FC236}">
                <a16:creationId xmlns:a16="http://schemas.microsoft.com/office/drawing/2014/main" id="{506F21F2-1359-4C3D-95D1-88101C010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340" y="2376378"/>
            <a:ext cx="777212" cy="566612"/>
          </a:xfrm>
          <a:prstGeom prst="rect">
            <a:avLst/>
          </a:prstGeom>
        </p:spPr>
      </p:pic>
      <p:pic>
        <p:nvPicPr>
          <p:cNvPr id="13" name="Picture 12">
            <a:extLst>
              <a:ext uri="{FF2B5EF4-FFF2-40B4-BE49-F238E27FC236}">
                <a16:creationId xmlns:a16="http://schemas.microsoft.com/office/drawing/2014/main" id="{5EA2F054-DF09-4EBD-A24E-455C3EC4C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741" y="2376378"/>
            <a:ext cx="777212" cy="566612"/>
          </a:xfrm>
          <a:prstGeom prst="rect">
            <a:avLst/>
          </a:prstGeom>
        </p:spPr>
      </p:pic>
      <p:pic>
        <p:nvPicPr>
          <p:cNvPr id="14" name="Picture 13">
            <a:extLst>
              <a:ext uri="{FF2B5EF4-FFF2-40B4-BE49-F238E27FC236}">
                <a16:creationId xmlns:a16="http://schemas.microsoft.com/office/drawing/2014/main" id="{CE645B8C-D46D-4ADB-A1D2-9FEC9F20F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141" y="2376378"/>
            <a:ext cx="777212" cy="566612"/>
          </a:xfrm>
          <a:prstGeom prst="rect">
            <a:avLst/>
          </a:prstGeom>
        </p:spPr>
      </p:pic>
      <p:pic>
        <p:nvPicPr>
          <p:cNvPr id="15" name="Picture 14">
            <a:extLst>
              <a:ext uri="{FF2B5EF4-FFF2-40B4-BE49-F238E27FC236}">
                <a16:creationId xmlns:a16="http://schemas.microsoft.com/office/drawing/2014/main" id="{28A16682-D300-430C-AD4A-EEF9B883E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38" y="3851083"/>
            <a:ext cx="777212" cy="566612"/>
          </a:xfrm>
          <a:prstGeom prst="rect">
            <a:avLst/>
          </a:prstGeom>
        </p:spPr>
      </p:pic>
      <p:pic>
        <p:nvPicPr>
          <p:cNvPr id="16" name="Picture 15">
            <a:extLst>
              <a:ext uri="{FF2B5EF4-FFF2-40B4-BE49-F238E27FC236}">
                <a16:creationId xmlns:a16="http://schemas.microsoft.com/office/drawing/2014/main" id="{DCF333BF-9015-47C5-B874-CE1CDB0D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938" y="3851082"/>
            <a:ext cx="777212" cy="566612"/>
          </a:xfrm>
          <a:prstGeom prst="rect">
            <a:avLst/>
          </a:prstGeom>
        </p:spPr>
      </p:pic>
      <p:sp>
        <p:nvSpPr>
          <p:cNvPr id="9" name="Content Placeholder 2">
            <a:extLst>
              <a:ext uri="{FF2B5EF4-FFF2-40B4-BE49-F238E27FC236}">
                <a16:creationId xmlns:a16="http://schemas.microsoft.com/office/drawing/2014/main" id="{9360905B-2B64-4246-BE3A-394EEBB540F1}"/>
              </a:ext>
            </a:extLst>
          </p:cNvPr>
          <p:cNvSpPr txBox="1">
            <a:spLocks/>
          </p:cNvSpPr>
          <p:nvPr/>
        </p:nvSpPr>
        <p:spPr>
          <a:xfrm>
            <a:off x="6192013" y="1567970"/>
            <a:ext cx="524745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expression can we write to match the picture?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tell me what multiple we need to skip count in to find out how many wheels there are </a:t>
            </a:r>
            <a:r>
              <a:rPr kumimoji="0" lang="en-GB" sz="2000" b="0" i="1" u="none" strike="noStrike" kern="1200" cap="none" spc="0" normalizeH="0" baseline="0" noProof="0" dirty="0">
                <a:ln>
                  <a:noFill/>
                </a:ln>
                <a:solidFill>
                  <a:srgbClr val="585858"/>
                </a:solidFill>
                <a:effectLst/>
                <a:uLnTx/>
                <a:uFillTx/>
                <a:latin typeface="Arial"/>
                <a:ea typeface="+mn-ea"/>
                <a:cs typeface="+mn-cs"/>
              </a:rPr>
              <a:t>altogether </a:t>
            </a:r>
            <a:r>
              <a:rPr kumimoji="0" lang="en-GB" sz="2000" b="0" i="0" u="none" strike="noStrike" kern="1200" cap="none" spc="0" normalizeH="0" baseline="0" noProof="0" dirty="0">
                <a:ln>
                  <a:noFill/>
                </a:ln>
                <a:solidFill>
                  <a:srgbClr val="585858"/>
                </a:solidFill>
                <a:effectLst/>
                <a:uLnTx/>
                <a:uFillTx/>
                <a:latin typeface="Arial"/>
                <a:ea typeface="+mn-ea"/>
                <a:cs typeface="+mn-cs"/>
              </a:rPr>
              <a:t>on the bikes?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twos will you need to count?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So, 7 times 2 is equal to ____.</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what each number in the equation means?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id="{C6853E9F-119F-420B-8B3E-E77B349D413B}"/>
              </a:ext>
            </a:extLst>
          </p:cNvPr>
          <p:cNvSpPr txBox="1"/>
          <p:nvPr/>
        </p:nvSpPr>
        <p:spPr>
          <a:xfrm>
            <a:off x="1988289" y="5216662"/>
            <a:ext cx="245586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2 = 14</a:t>
            </a:r>
          </a:p>
        </p:txBody>
      </p:sp>
      <p:sp>
        <p:nvSpPr>
          <p:cNvPr id="26" name="Rectangle 25">
            <a:extLst>
              <a:ext uri="{FF2B5EF4-FFF2-40B4-BE49-F238E27FC236}">
                <a16:creationId xmlns:a16="http://schemas.microsoft.com/office/drawing/2014/main" id="{71340289-76A9-4D0F-A6D2-1A9752B2DF20}"/>
              </a:ext>
            </a:extLst>
          </p:cNvPr>
          <p:cNvSpPr/>
          <p:nvPr/>
        </p:nvSpPr>
        <p:spPr>
          <a:xfrm>
            <a:off x="3338160" y="5262164"/>
            <a:ext cx="1105989" cy="600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2862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10"/>
                                        </p:tgtEl>
                                      </p:cBhvr>
                                    </p:animEffect>
                                    <p:animScale>
                                      <p:cBhvr>
                                        <p:cTn id="11" dur="250" autoRev="1" fill="hold"/>
                                        <p:tgtEl>
                                          <p:spTgt spid="10"/>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13"/>
                                        </p:tgtEl>
                                      </p:cBhvr>
                                    </p:animEffect>
                                    <p:animScale>
                                      <p:cBhvr>
                                        <p:cTn id="26" dur="250" autoRev="1" fill="hold"/>
                                        <p:tgtEl>
                                          <p:spTgt spid="13"/>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14"/>
                                        </p:tgtEl>
                                      </p:cBhvr>
                                    </p:animEffect>
                                    <p:animScale>
                                      <p:cBhvr>
                                        <p:cTn id="31" dur="250" autoRev="1" fill="hold"/>
                                        <p:tgtEl>
                                          <p:spTgt spid="14"/>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5"/>
                                        </p:tgtEl>
                                      </p:cBhvr>
                                    </p:animEffect>
                                    <p:animScale>
                                      <p:cBhvr>
                                        <p:cTn id="36" dur="250" autoRev="1" fill="hold"/>
                                        <p:tgtEl>
                                          <p:spTgt spid="15"/>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6"/>
                                        </p:tgtEl>
                                      </p:cBhvr>
                                    </p:animEffect>
                                    <p:animScale>
                                      <p:cBhvr>
                                        <p:cTn id="41" dur="250" autoRev="1" fill="hold"/>
                                        <p:tgtEl>
                                          <p:spTgt spid="16"/>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2MD-1 Multiplication as repeated addition</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indent="-228600" fontAlgn="base">
              <a:spcBef>
                <a:spcPct val="20000"/>
              </a:spcBef>
              <a:spcAft>
                <a:spcPct val="0"/>
              </a:spcAft>
              <a:buClr>
                <a:srgbClr val="585858"/>
              </a:buClr>
              <a:defRPr/>
            </a:pPr>
            <a:r>
              <a:rPr kumimoji="0" lang="en-US" sz="2000" b="1" i="0" u="none" strike="noStrike" kern="1200" cap="none" spc="0" normalizeH="0" baseline="0" noProof="0" dirty="0">
                <a:ln>
                  <a:noFill/>
                </a:ln>
                <a:solidFill>
                  <a:srgbClr val="585858"/>
                </a:solidFill>
                <a:effectLst/>
                <a:uLnTx/>
                <a:uFillTx/>
              </a:rPr>
              <a:t>Catrina’s Cards</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https://nrich.maths.org/203</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6F49897A-FC17-476B-8D09-81AC0F9004DE}"/>
              </a:ext>
            </a:extLst>
          </p:cNvPr>
          <p:cNvPicPr>
            <a:picLocks noChangeAspect="1"/>
          </p:cNvPicPr>
          <p:nvPr/>
        </p:nvPicPr>
        <p:blipFill>
          <a:blip r:embed="rId4"/>
          <a:stretch>
            <a:fillRect/>
          </a:stretch>
        </p:blipFill>
        <p:spPr>
          <a:xfrm>
            <a:off x="1292877" y="1180597"/>
            <a:ext cx="1834270" cy="2585120"/>
          </a:xfrm>
          <a:prstGeom prst="rect">
            <a:avLst/>
          </a:prstGeom>
        </p:spPr>
      </p:pic>
      <p:pic>
        <p:nvPicPr>
          <p:cNvPr id="8" name="Picture 7">
            <a:hlinkClick r:id="rId5"/>
            <a:extLst>
              <a:ext uri="{FF2B5EF4-FFF2-40B4-BE49-F238E27FC236}">
                <a16:creationId xmlns:a16="http://schemas.microsoft.com/office/drawing/2014/main" id="{4DD838C2-FC53-49C6-988B-E99D61E7AD06}"/>
              </a:ext>
            </a:extLst>
          </p:cNvPr>
          <p:cNvPicPr>
            <a:picLocks noChangeAspect="1"/>
          </p:cNvPicPr>
          <p:nvPr/>
        </p:nvPicPr>
        <p:blipFill>
          <a:blip r:embed="rId6"/>
          <a:stretch>
            <a:fillRect/>
          </a:stretch>
        </p:blipFill>
        <p:spPr>
          <a:xfrm>
            <a:off x="3541984" y="1180596"/>
            <a:ext cx="1833273" cy="2585121"/>
          </a:xfrm>
          <a:prstGeom prst="rect">
            <a:avLst/>
          </a:prstGeom>
        </p:spPr>
      </p:pic>
      <p:pic>
        <p:nvPicPr>
          <p:cNvPr id="11" name="Picture 10">
            <a:hlinkClick r:id="rId7"/>
            <a:extLst>
              <a:ext uri="{FF2B5EF4-FFF2-40B4-BE49-F238E27FC236}">
                <a16:creationId xmlns:a16="http://schemas.microsoft.com/office/drawing/2014/main" id="{BBBD3769-C284-4A89-8CF3-7D9AAB3CBDC5}"/>
              </a:ext>
            </a:extLst>
          </p:cNvPr>
          <p:cNvPicPr>
            <a:picLocks noChangeAspect="1"/>
          </p:cNvPicPr>
          <p:nvPr/>
        </p:nvPicPr>
        <p:blipFill>
          <a:blip r:embed="rId8"/>
          <a:stretch>
            <a:fillRect/>
          </a:stretch>
        </p:blipFill>
        <p:spPr>
          <a:xfrm>
            <a:off x="1292877" y="3867020"/>
            <a:ext cx="1834270" cy="2589961"/>
          </a:xfrm>
          <a:prstGeom prst="rect">
            <a:avLst/>
          </a:prstGeom>
        </p:spPr>
      </p:pic>
      <p:pic>
        <p:nvPicPr>
          <p:cNvPr id="12" name="Picture 11">
            <a:hlinkClick r:id="rId9"/>
            <a:extLst>
              <a:ext uri="{FF2B5EF4-FFF2-40B4-BE49-F238E27FC236}">
                <a16:creationId xmlns:a16="http://schemas.microsoft.com/office/drawing/2014/main" id="{0E9D6892-C48F-4BE6-A3A1-41D461D7FD62}"/>
              </a:ext>
            </a:extLst>
          </p:cNvPr>
          <p:cNvPicPr>
            <a:picLocks noChangeAspect="1"/>
          </p:cNvPicPr>
          <p:nvPr/>
        </p:nvPicPr>
        <p:blipFill>
          <a:blip r:embed="rId10"/>
          <a:stretch>
            <a:fillRect/>
          </a:stretch>
        </p:blipFill>
        <p:spPr>
          <a:xfrm>
            <a:off x="3540987" y="3868118"/>
            <a:ext cx="1837705" cy="2589962"/>
          </a:xfrm>
          <a:prstGeom prst="rect">
            <a:avLst/>
          </a:prstGeom>
        </p:spPr>
      </p:pic>
      <p:sp>
        <p:nvSpPr>
          <p:cNvPr id="3" name="Title 2">
            <a:extLst>
              <a:ext uri="{FF2B5EF4-FFF2-40B4-BE49-F238E27FC236}">
                <a16:creationId xmlns:a16="http://schemas.microsoft.com/office/drawing/2014/main" id="{08991334-8A70-48AF-881D-6FD7774AEFA6}"/>
              </a:ext>
            </a:extLst>
          </p:cNvPr>
          <p:cNvSpPr>
            <a:spLocks noGrp="1"/>
          </p:cNvSpPr>
          <p:nvPr>
            <p:ph type="title"/>
          </p:nvPr>
        </p:nvSpPr>
        <p:spPr/>
        <p:txBody>
          <a:bodyPr/>
          <a:lstStyle/>
          <a:p>
            <a:r>
              <a:rPr lang="en-GB" sz="2400" dirty="0"/>
              <a:t>2MD-1: Linked mastery PD materials</a:t>
            </a:r>
          </a:p>
        </p:txBody>
      </p:sp>
      <p:sp>
        <p:nvSpPr>
          <p:cNvPr id="4" name="Content Placeholder 3">
            <a:extLst>
              <a:ext uri="{FF2B5EF4-FFF2-40B4-BE49-F238E27FC236}">
                <a16:creationId xmlns:a16="http://schemas.microsoft.com/office/drawing/2014/main" id="{9A2B523A-5217-4E14-A117-6AB90CAD1228}"/>
              </a:ext>
            </a:extLst>
          </p:cNvPr>
          <p:cNvSpPr>
            <a:spLocks noGrp="1"/>
          </p:cNvSpPr>
          <p:nvPr>
            <p:ph sz="half" idx="2"/>
          </p:nvPr>
        </p:nvSpPr>
        <p:spPr/>
        <p:txBody>
          <a:bodyPr>
            <a:normAutofit fontScale="92500" lnSpcReduction="10000"/>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3"/>
              </a:rPr>
              <a:t>2.2 Structures: multiplication representing equal groups </a:t>
            </a:r>
            <a:endParaRPr lang="en-GB" sz="1600" dirty="0"/>
          </a:p>
          <a:p>
            <a:pPr marL="585781" lvl="1" indent="-285750">
              <a:lnSpc>
                <a:spcPct val="120000"/>
              </a:lnSpc>
            </a:pPr>
            <a:r>
              <a:rPr lang="en-GB" sz="1600" dirty="0">
                <a:solidFill>
                  <a:schemeClr val="tx2"/>
                </a:solidFill>
                <a:hlinkClick r:id="rId5"/>
              </a:rPr>
              <a:t>2.3 Times tables: groups of 2 and commutativity (part 1) </a:t>
            </a:r>
            <a:endParaRPr lang="en-GB" sz="1600" dirty="0">
              <a:solidFill>
                <a:schemeClr val="tx2"/>
              </a:solidFill>
            </a:endParaRPr>
          </a:p>
          <a:p>
            <a:pPr marL="585781" lvl="1" indent="-285750">
              <a:lnSpc>
                <a:spcPct val="120000"/>
              </a:lnSpc>
            </a:pPr>
            <a:r>
              <a:rPr lang="en-GB" sz="1600" dirty="0">
                <a:solidFill>
                  <a:schemeClr val="tx2"/>
                </a:solidFill>
                <a:hlinkClick r:id="rId7"/>
              </a:rPr>
              <a:t>2.4 Times tables: groups of 10 and of 5, and factors of 0 and 1 </a:t>
            </a:r>
            <a:endParaRPr lang="en-GB" sz="1600" dirty="0">
              <a:solidFill>
                <a:schemeClr val="tx2"/>
              </a:solidFill>
            </a:endParaRPr>
          </a:p>
          <a:p>
            <a:pPr marL="585781" lvl="1" indent="-285750">
              <a:lnSpc>
                <a:spcPct val="120000"/>
              </a:lnSpc>
            </a:pPr>
            <a:r>
              <a:rPr lang="en-GB" sz="1600" dirty="0">
                <a:solidFill>
                  <a:schemeClr val="tx2"/>
                </a:solidFill>
                <a:hlinkClick r:id="rId9"/>
              </a:rPr>
              <a:t>2.5 Commutativity (part 2), doubling and halving </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spTree>
    <p:extLst>
      <p:ext uri="{BB962C8B-B14F-4D97-AF65-F5344CB8AC3E}">
        <p14:creationId xmlns:p14="http://schemas.microsoft.com/office/powerpoint/2010/main" val="2212724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A2D37910-C94C-4F05-BD00-4984628B1146}"/>
              </a:ext>
            </a:extLst>
          </p:cNvPr>
          <p:cNvSpPr>
            <a:spLocks noGrp="1"/>
          </p:cNvSpPr>
          <p:nvPr>
            <p:ph type="title"/>
          </p:nvPr>
        </p:nvSpPr>
        <p:spPr/>
        <p:txBody>
          <a:bodyPr/>
          <a:lstStyle/>
          <a:p>
            <a:r>
              <a:rPr lang="en-GB" sz="2400"/>
              <a:t>2MD-1 </a:t>
            </a:r>
            <a:r>
              <a:rPr lang="en-GB" sz="2400" dirty="0"/>
              <a:t>Linked video lessons</a:t>
            </a:r>
          </a:p>
        </p:txBody>
      </p:sp>
      <p:sp>
        <p:nvSpPr>
          <p:cNvPr id="30" name="TextBox 29">
            <a:extLst>
              <a:ext uri="{FF2B5EF4-FFF2-40B4-BE49-F238E27FC236}">
                <a16:creationId xmlns:a16="http://schemas.microsoft.com/office/drawing/2014/main" id="{30E517DC-57DB-41D1-AB1B-DF052133A7B6}"/>
              </a:ext>
            </a:extLst>
          </p:cNvPr>
          <p:cNvSpPr txBox="1"/>
          <p:nvPr/>
        </p:nvSpPr>
        <p:spPr>
          <a:xfrm>
            <a:off x="624108" y="969155"/>
            <a:ext cx="7297324" cy="338554"/>
          </a:xfrm>
          <a:prstGeom prst="rect">
            <a:avLst/>
          </a:prstGeom>
          <a:noFill/>
        </p:spPr>
        <p:txBody>
          <a:bodyPr wrap="square">
            <a:spAutoFit/>
          </a:bodyPr>
          <a:lstStyle/>
          <a:p>
            <a:pPr>
              <a:buNone/>
            </a:pPr>
            <a:r>
              <a:rPr lang="en-GB" sz="1600" b="1" dirty="0">
                <a:solidFill>
                  <a:schemeClr val="bg2"/>
                </a:solidFill>
                <a:latin typeface="Arial" panose="020B0604020202020204" pitchFamily="34" charset="0"/>
                <a:cs typeface="Arial" panose="020B0604020202020204" pitchFamily="34" charset="0"/>
                <a:hlinkClick r:id="rId3"/>
              </a:rPr>
              <a:t>Key Stage 1 multiplication 2 </a:t>
            </a:r>
            <a:endParaRPr lang="en-GB" sz="1600" b="1" dirty="0">
              <a:solidFill>
                <a:schemeClr val="bg2"/>
              </a:solidFill>
              <a:latin typeface="Arial" panose="020B0604020202020204" pitchFamily="34" charset="0"/>
              <a:cs typeface="Arial" panose="020B0604020202020204" pitchFamily="34" charset="0"/>
            </a:endParaRPr>
          </a:p>
        </p:txBody>
      </p:sp>
      <p:pic>
        <p:nvPicPr>
          <p:cNvPr id="7" name="Picture 6" descr="A picture containing drawing, clock  Description automatically generated">
            <a:extLst>
              <a:ext uri="{FF2B5EF4-FFF2-40B4-BE49-F238E27FC236}">
                <a16:creationId xmlns:a16="http://schemas.microsoft.com/office/drawing/2014/main" id="{2034228B-445E-4975-AAF9-10DB1FFA5C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0296" y="1596756"/>
            <a:ext cx="1984248" cy="1116000"/>
          </a:xfrm>
          <a:prstGeom prst="rect">
            <a:avLst/>
          </a:prstGeom>
        </p:spPr>
      </p:pic>
      <p:pic>
        <p:nvPicPr>
          <p:cNvPr id="8" name="Picture 7" descr="A picture containing drawing  Description automatically generated">
            <a:extLst>
              <a:ext uri="{FF2B5EF4-FFF2-40B4-BE49-F238E27FC236}">
                <a16:creationId xmlns:a16="http://schemas.microsoft.com/office/drawing/2014/main" id="{8609F75C-65AB-48D4-87D3-EFDF20F886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09946" y="1591062"/>
            <a:ext cx="1984248" cy="1116000"/>
          </a:xfrm>
          <a:prstGeom prst="rect">
            <a:avLst/>
          </a:prstGeom>
        </p:spPr>
      </p:pic>
      <p:pic>
        <p:nvPicPr>
          <p:cNvPr id="9" name="Picture 8" descr="A picture containing drawing  Description automatically generated">
            <a:extLst>
              <a:ext uri="{FF2B5EF4-FFF2-40B4-BE49-F238E27FC236}">
                <a16:creationId xmlns:a16="http://schemas.microsoft.com/office/drawing/2014/main" id="{F7554190-52D4-47E7-BA54-52A65CD3CE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126" y="2996782"/>
            <a:ext cx="1984248" cy="1116000"/>
          </a:xfrm>
          <a:prstGeom prst="rect">
            <a:avLst/>
          </a:prstGeom>
        </p:spPr>
      </p:pic>
      <p:pic>
        <p:nvPicPr>
          <p:cNvPr id="10" name="Picture 9" descr="A picture containing drawing  Description automatically generated">
            <a:extLst>
              <a:ext uri="{FF2B5EF4-FFF2-40B4-BE49-F238E27FC236}">
                <a16:creationId xmlns:a16="http://schemas.microsoft.com/office/drawing/2014/main" id="{A92E1BDF-45F5-4D9A-9A30-6BFC444070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35605" y="2996782"/>
            <a:ext cx="1984248" cy="1116000"/>
          </a:xfrm>
          <a:prstGeom prst="rect">
            <a:avLst/>
          </a:prstGeom>
        </p:spPr>
      </p:pic>
      <p:pic>
        <p:nvPicPr>
          <p:cNvPr id="11" name="Picture 10" descr="A close up of a logo  Description automatically generated">
            <a:extLst>
              <a:ext uri="{FF2B5EF4-FFF2-40B4-BE49-F238E27FC236}">
                <a16:creationId xmlns:a16="http://schemas.microsoft.com/office/drawing/2014/main" id="{B819AB47-250A-4518-8CE8-8A1D52A0C62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14948" y="3082442"/>
            <a:ext cx="1984248" cy="1116000"/>
          </a:xfrm>
          <a:prstGeom prst="rect">
            <a:avLst/>
          </a:prstGeom>
        </p:spPr>
      </p:pic>
      <p:pic>
        <p:nvPicPr>
          <p:cNvPr id="12" name="Picture 11" descr="A picture containing food, device  Description automatically generated">
            <a:extLst>
              <a:ext uri="{FF2B5EF4-FFF2-40B4-BE49-F238E27FC236}">
                <a16:creationId xmlns:a16="http://schemas.microsoft.com/office/drawing/2014/main" id="{CD041F54-6E2D-4366-A80D-E89BE34B75C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94291" y="3138954"/>
            <a:ext cx="1984248" cy="1116000"/>
          </a:xfrm>
          <a:prstGeom prst="rect">
            <a:avLst/>
          </a:prstGeom>
        </p:spPr>
      </p:pic>
      <p:pic>
        <p:nvPicPr>
          <p:cNvPr id="13" name="Picture 12" descr="A picture containing food  Description automatically generated">
            <a:extLst>
              <a:ext uri="{FF2B5EF4-FFF2-40B4-BE49-F238E27FC236}">
                <a16:creationId xmlns:a16="http://schemas.microsoft.com/office/drawing/2014/main" id="{F864CB44-527D-4011-BE64-4754E52C89F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69001" y="3126436"/>
            <a:ext cx="1984248" cy="1116000"/>
          </a:xfrm>
          <a:prstGeom prst="rect">
            <a:avLst/>
          </a:prstGeom>
        </p:spPr>
      </p:pic>
      <p:pic>
        <p:nvPicPr>
          <p:cNvPr id="14" name="Picture 13" descr="A picture containing drawing  Description automatically generated">
            <a:extLst>
              <a:ext uri="{FF2B5EF4-FFF2-40B4-BE49-F238E27FC236}">
                <a16:creationId xmlns:a16="http://schemas.microsoft.com/office/drawing/2014/main" id="{AF5D3E3B-E531-4AE8-8219-4973CB6A756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20310" y="4772845"/>
            <a:ext cx="1984248" cy="1116000"/>
          </a:xfrm>
          <a:prstGeom prst="rect">
            <a:avLst/>
          </a:prstGeom>
        </p:spPr>
      </p:pic>
      <p:pic>
        <p:nvPicPr>
          <p:cNvPr id="15" name="Picture 14" descr="A close up of a logo  Description automatically generated">
            <a:extLst>
              <a:ext uri="{FF2B5EF4-FFF2-40B4-BE49-F238E27FC236}">
                <a16:creationId xmlns:a16="http://schemas.microsoft.com/office/drawing/2014/main" id="{E71311C9-6AEE-4D8B-80A1-A70FDEB2983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56462" y="4682280"/>
            <a:ext cx="1984248" cy="1116000"/>
          </a:xfrm>
          <a:prstGeom prst="rect">
            <a:avLst/>
          </a:prstGeom>
        </p:spPr>
      </p:pic>
      <p:pic>
        <p:nvPicPr>
          <p:cNvPr id="77" name="Picture 76" descr="A picture containing drawing, room  Description automatically generated">
            <a:extLst>
              <a:ext uri="{FF2B5EF4-FFF2-40B4-BE49-F238E27FC236}">
                <a16:creationId xmlns:a16="http://schemas.microsoft.com/office/drawing/2014/main" id="{D5FF6B92-4449-4E75-B93B-AD673E8D7DC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144518" y="4739855"/>
            <a:ext cx="1984248" cy="1116000"/>
          </a:xfrm>
          <a:prstGeom prst="rect">
            <a:avLst/>
          </a:prstGeom>
        </p:spPr>
      </p:pic>
      <p:pic>
        <p:nvPicPr>
          <p:cNvPr id="79" name="Picture 78" descr="A close up of a logo  Description automatically generated">
            <a:extLst>
              <a:ext uri="{FF2B5EF4-FFF2-40B4-BE49-F238E27FC236}">
                <a16:creationId xmlns:a16="http://schemas.microsoft.com/office/drawing/2014/main" id="{32E3AF76-08B6-4111-B8CF-78F285F329C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56126" y="1509176"/>
            <a:ext cx="1984248" cy="1116000"/>
          </a:xfrm>
          <a:prstGeom prst="rect">
            <a:avLst/>
          </a:prstGeom>
        </p:spPr>
      </p:pic>
      <p:pic>
        <p:nvPicPr>
          <p:cNvPr id="81" name="Picture 80" descr="A picture containing plate  Description automatically generated">
            <a:extLst>
              <a:ext uri="{FF2B5EF4-FFF2-40B4-BE49-F238E27FC236}">
                <a16:creationId xmlns:a16="http://schemas.microsoft.com/office/drawing/2014/main" id="{70F895A0-FE77-4667-9996-5DB847A44BC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701568" y="1509176"/>
            <a:ext cx="1984248" cy="1116000"/>
          </a:xfrm>
          <a:prstGeom prst="rect">
            <a:avLst/>
          </a:prstGeom>
        </p:spPr>
      </p:pic>
      <p:pic>
        <p:nvPicPr>
          <p:cNvPr id="83" name="Picture 82" descr="A picture containing device  Description automatically generated">
            <a:extLst>
              <a:ext uri="{FF2B5EF4-FFF2-40B4-BE49-F238E27FC236}">
                <a16:creationId xmlns:a16="http://schemas.microsoft.com/office/drawing/2014/main" id="{7EB03134-5A73-4E75-8883-6F218C954D0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144518" y="1509176"/>
            <a:ext cx="1984248" cy="1116000"/>
          </a:xfrm>
          <a:prstGeom prst="rect">
            <a:avLst/>
          </a:prstGeom>
        </p:spPr>
      </p:pic>
    </p:spTree>
    <p:extLst>
      <p:ext uri="{BB962C8B-B14F-4D97-AF65-F5344CB8AC3E}">
        <p14:creationId xmlns:p14="http://schemas.microsoft.com/office/powerpoint/2010/main" val="652771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A2D37910-C94C-4F05-BD00-4984628B1146}"/>
              </a:ext>
            </a:extLst>
          </p:cNvPr>
          <p:cNvSpPr>
            <a:spLocks noGrp="1"/>
          </p:cNvSpPr>
          <p:nvPr>
            <p:ph type="title"/>
          </p:nvPr>
        </p:nvSpPr>
        <p:spPr/>
        <p:txBody>
          <a:bodyPr/>
          <a:lstStyle/>
          <a:p>
            <a:r>
              <a:rPr lang="en-GB" sz="2400" dirty="0"/>
              <a:t>2MD-1 Linked video lessons</a:t>
            </a:r>
          </a:p>
        </p:txBody>
      </p:sp>
      <p:sp>
        <p:nvSpPr>
          <p:cNvPr id="30" name="TextBox 29">
            <a:extLst>
              <a:ext uri="{FF2B5EF4-FFF2-40B4-BE49-F238E27FC236}">
                <a16:creationId xmlns:a16="http://schemas.microsoft.com/office/drawing/2014/main" id="{30E517DC-57DB-41D1-AB1B-DF052133A7B6}"/>
              </a:ext>
            </a:extLst>
          </p:cNvPr>
          <p:cNvSpPr txBox="1"/>
          <p:nvPr/>
        </p:nvSpPr>
        <p:spPr>
          <a:xfrm>
            <a:off x="624108" y="969155"/>
            <a:ext cx="7297324" cy="338554"/>
          </a:xfrm>
          <a:prstGeom prst="rect">
            <a:avLst/>
          </a:prstGeom>
          <a:noFill/>
        </p:spPr>
        <p:txBody>
          <a:bodyPr wrap="square">
            <a:spAutoFit/>
          </a:bodyPr>
          <a:lstStyle/>
          <a:p>
            <a:pPr>
              <a:buNone/>
            </a:pPr>
            <a:r>
              <a:rPr lang="en-GB" sz="1600" b="1" dirty="0">
                <a:solidFill>
                  <a:schemeClr val="bg2"/>
                </a:solidFill>
                <a:latin typeface="Arial" panose="020B0604020202020204" pitchFamily="34" charset="0"/>
                <a:cs typeface="Arial" panose="020B0604020202020204" pitchFamily="34" charset="0"/>
                <a:hlinkClick r:id="rId3"/>
              </a:rPr>
              <a:t>Key Stage 1 multiplication 3 </a:t>
            </a:r>
            <a:endParaRPr lang="en-GB" sz="1600" b="1" dirty="0">
              <a:solidFill>
                <a:schemeClr val="bg2"/>
              </a:solidFill>
              <a:latin typeface="Arial" panose="020B0604020202020204" pitchFamily="34" charset="0"/>
              <a:cs typeface="Arial" panose="020B0604020202020204" pitchFamily="34" charset="0"/>
            </a:endParaRPr>
          </a:p>
        </p:txBody>
      </p:sp>
      <p:pic>
        <p:nvPicPr>
          <p:cNvPr id="2" name="Picture 1" descr="A picture containing drawing, room, refrigerator  Description automatically generated">
            <a:extLst>
              <a:ext uri="{FF2B5EF4-FFF2-40B4-BE49-F238E27FC236}">
                <a16:creationId xmlns:a16="http://schemas.microsoft.com/office/drawing/2014/main" id="{13D4275F-9106-4118-8ED0-07A2F5075F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6268" y="1790226"/>
            <a:ext cx="1984248" cy="1116000"/>
          </a:xfrm>
          <a:prstGeom prst="rect">
            <a:avLst/>
          </a:prstGeom>
        </p:spPr>
      </p:pic>
      <p:pic>
        <p:nvPicPr>
          <p:cNvPr id="3" name="Picture 2" descr="A picture containing table, display, clock  Description automatically generated">
            <a:extLst>
              <a:ext uri="{FF2B5EF4-FFF2-40B4-BE49-F238E27FC236}">
                <a16:creationId xmlns:a16="http://schemas.microsoft.com/office/drawing/2014/main" id="{2B4851E6-714B-4C0F-9196-97B111F7A2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76812" y="1790226"/>
            <a:ext cx="1984248" cy="1116000"/>
          </a:xfrm>
          <a:prstGeom prst="rect">
            <a:avLst/>
          </a:prstGeom>
        </p:spPr>
      </p:pic>
      <p:pic>
        <p:nvPicPr>
          <p:cNvPr id="4" name="Picture 3" descr="A picture containing drawing, clock  Description automatically generated">
            <a:extLst>
              <a:ext uri="{FF2B5EF4-FFF2-40B4-BE49-F238E27FC236}">
                <a16:creationId xmlns:a16="http://schemas.microsoft.com/office/drawing/2014/main" id="{D14B61CD-E5DA-4198-B0B9-B6D34B90FE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7356" y="1790226"/>
            <a:ext cx="1984248" cy="1116000"/>
          </a:xfrm>
          <a:prstGeom prst="rect">
            <a:avLst/>
          </a:prstGeom>
        </p:spPr>
      </p:pic>
      <p:pic>
        <p:nvPicPr>
          <p:cNvPr id="5" name="Picture 4" descr="A close up of a logo  Description automatically generated">
            <a:extLst>
              <a:ext uri="{FF2B5EF4-FFF2-40B4-BE49-F238E27FC236}">
                <a16:creationId xmlns:a16="http://schemas.microsoft.com/office/drawing/2014/main" id="{DE973945-16B0-44B7-8D3F-86754D14B3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06268" y="4400684"/>
            <a:ext cx="1984248" cy="1116000"/>
          </a:xfrm>
          <a:prstGeom prst="rect">
            <a:avLst/>
          </a:prstGeom>
        </p:spPr>
      </p:pic>
      <p:pic>
        <p:nvPicPr>
          <p:cNvPr id="6" name="Picture 5" descr="A picture containing device, fruit  Description automatically generated">
            <a:extLst>
              <a:ext uri="{FF2B5EF4-FFF2-40B4-BE49-F238E27FC236}">
                <a16:creationId xmlns:a16="http://schemas.microsoft.com/office/drawing/2014/main" id="{1C7E0A4C-7EAE-444E-A7A3-3A1EB346F6F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65188" y="4400684"/>
            <a:ext cx="1984248" cy="1116000"/>
          </a:xfrm>
          <a:prstGeom prst="rect">
            <a:avLst/>
          </a:prstGeom>
        </p:spPr>
      </p:pic>
      <p:pic>
        <p:nvPicPr>
          <p:cNvPr id="11" name="Picture 10" descr="A picture containing remote  Description automatically generated">
            <a:extLst>
              <a:ext uri="{FF2B5EF4-FFF2-40B4-BE49-F238E27FC236}">
                <a16:creationId xmlns:a16="http://schemas.microsoft.com/office/drawing/2014/main" id="{F16AF9C4-62EA-42F3-86A4-8F9C13B98AB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4108" y="4400684"/>
            <a:ext cx="1984248" cy="1116000"/>
          </a:xfrm>
          <a:prstGeom prst="rect">
            <a:avLst/>
          </a:prstGeom>
        </p:spPr>
      </p:pic>
      <p:pic>
        <p:nvPicPr>
          <p:cNvPr id="13" name="Picture 12" descr="A picture containing drawing, table  Description automatically generated">
            <a:extLst>
              <a:ext uri="{FF2B5EF4-FFF2-40B4-BE49-F238E27FC236}">
                <a16:creationId xmlns:a16="http://schemas.microsoft.com/office/drawing/2014/main" id="{AB75238F-188E-4AAF-A160-ACE6837B18A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35724" y="1790226"/>
            <a:ext cx="1984248" cy="1116000"/>
          </a:xfrm>
          <a:prstGeom prst="rect">
            <a:avLst/>
          </a:prstGeom>
        </p:spPr>
      </p:pic>
      <p:pic>
        <p:nvPicPr>
          <p:cNvPr id="15" name="Picture 14" descr="A picture containing meter  Description automatically generated">
            <a:extLst>
              <a:ext uri="{FF2B5EF4-FFF2-40B4-BE49-F238E27FC236}">
                <a16:creationId xmlns:a16="http://schemas.microsoft.com/office/drawing/2014/main" id="{95158B4B-4CFD-4A7A-B823-19DA01FE45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65180" y="1790226"/>
            <a:ext cx="1984248" cy="1116000"/>
          </a:xfrm>
          <a:prstGeom prst="rect">
            <a:avLst/>
          </a:prstGeom>
        </p:spPr>
      </p:pic>
      <p:pic>
        <p:nvPicPr>
          <p:cNvPr id="21" name="Picture 20" descr="A picture containing clock  Description automatically generated">
            <a:extLst>
              <a:ext uri="{FF2B5EF4-FFF2-40B4-BE49-F238E27FC236}">
                <a16:creationId xmlns:a16="http://schemas.microsoft.com/office/drawing/2014/main" id="{C182C656-0C92-4564-8252-66F1A1DD3CF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47356" y="3095455"/>
            <a:ext cx="1984248" cy="1116000"/>
          </a:xfrm>
          <a:prstGeom prst="rect">
            <a:avLst/>
          </a:prstGeom>
        </p:spPr>
      </p:pic>
      <p:pic>
        <p:nvPicPr>
          <p:cNvPr id="23" name="Picture 22" descr="A picture containing drawing  Description automatically generated">
            <a:extLst>
              <a:ext uri="{FF2B5EF4-FFF2-40B4-BE49-F238E27FC236}">
                <a16:creationId xmlns:a16="http://schemas.microsoft.com/office/drawing/2014/main" id="{1F8DBD2A-6E6E-4016-A15B-F0687DE52A7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76812" y="3095455"/>
            <a:ext cx="1984248" cy="1116000"/>
          </a:xfrm>
          <a:prstGeom prst="rect">
            <a:avLst/>
          </a:prstGeom>
        </p:spPr>
      </p:pic>
      <p:pic>
        <p:nvPicPr>
          <p:cNvPr id="25" name="Picture 24" descr="A picture containing device  Description automatically generated">
            <a:extLst>
              <a:ext uri="{FF2B5EF4-FFF2-40B4-BE49-F238E27FC236}">
                <a16:creationId xmlns:a16="http://schemas.microsoft.com/office/drawing/2014/main" id="{A523B7FE-E6E1-468C-B28E-BBFA3F899C6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106268" y="3095455"/>
            <a:ext cx="1984248" cy="1116000"/>
          </a:xfrm>
          <a:prstGeom prst="rect">
            <a:avLst/>
          </a:prstGeom>
        </p:spPr>
      </p:pic>
      <p:pic>
        <p:nvPicPr>
          <p:cNvPr id="29" name="Picture 28" descr="A picture containing clock  Description automatically generated">
            <a:extLst>
              <a:ext uri="{FF2B5EF4-FFF2-40B4-BE49-F238E27FC236}">
                <a16:creationId xmlns:a16="http://schemas.microsoft.com/office/drawing/2014/main" id="{B17046B4-B0EE-4472-A678-6211DF69D65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335724" y="3095455"/>
            <a:ext cx="1984248" cy="1116000"/>
          </a:xfrm>
          <a:prstGeom prst="rect">
            <a:avLst/>
          </a:prstGeom>
        </p:spPr>
      </p:pic>
      <p:pic>
        <p:nvPicPr>
          <p:cNvPr id="33" name="Picture 32" descr="A picture containing device  Description automatically generated">
            <a:extLst>
              <a:ext uri="{FF2B5EF4-FFF2-40B4-BE49-F238E27FC236}">
                <a16:creationId xmlns:a16="http://schemas.microsoft.com/office/drawing/2014/main" id="{D3EF45A5-E32D-4DBB-B62D-EFB4170546D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565180" y="3095455"/>
            <a:ext cx="1984248" cy="1116000"/>
          </a:xfrm>
          <a:prstGeom prst="rect">
            <a:avLst/>
          </a:prstGeom>
        </p:spPr>
      </p:pic>
    </p:spTree>
    <p:extLst>
      <p:ext uri="{BB962C8B-B14F-4D97-AF65-F5344CB8AC3E}">
        <p14:creationId xmlns:p14="http://schemas.microsoft.com/office/powerpoint/2010/main" val="251119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Multiplication as repeated addition</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2MD-1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533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9.6|5.9|2.3|14.3|3.4|7.2|1|6.4|1|0.9|1.7"/>
</p:tagLst>
</file>

<file path=ppt/tags/tag3.xml><?xml version="1.0" encoding="utf-8"?>
<p:tagLst xmlns:a="http://schemas.openxmlformats.org/drawingml/2006/main" xmlns:r="http://schemas.openxmlformats.org/officeDocument/2006/relationships" xmlns:p="http://schemas.openxmlformats.org/presentationml/2006/main">
  <p:tag name="TIMING" val="|9.6|5.9|2.3|14.3|3.4|7.2|1|6.4|1|0.9|1.7"/>
</p:tagLst>
</file>

<file path=ppt/tags/tag4.xml><?xml version="1.0" encoding="utf-8"?>
<p:tagLst xmlns:a="http://schemas.openxmlformats.org/drawingml/2006/main" xmlns:r="http://schemas.openxmlformats.org/officeDocument/2006/relationships" xmlns:p="http://schemas.openxmlformats.org/presentationml/2006/main">
  <p:tag name="TIMING" val="|9.6|5.9|2.3|14.3|3.4|7.2|1|6.4|1|0.9|1.7"/>
</p:tagLst>
</file>

<file path=ppt/tags/tag5.xml><?xml version="1.0" encoding="utf-8"?>
<p:tagLst xmlns:a="http://schemas.openxmlformats.org/drawingml/2006/main" xmlns:r="http://schemas.openxmlformats.org/officeDocument/2006/relationships" xmlns:p="http://schemas.openxmlformats.org/presentationml/2006/main">
  <p:tag name="TIMING" val="|17.8|1.6|1|1|5.8|1.5|1|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E2B1C401-3872-4BAB-BB86-BA869181F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1402</Words>
  <Application>Microsoft Office PowerPoint</Application>
  <PresentationFormat>Widescreen</PresentationFormat>
  <Paragraphs>161</Paragraphs>
  <Slides>22</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Myriad Pro</vt:lpstr>
      <vt:lpstr>Myriad Pro Semibold</vt:lpstr>
      <vt:lpstr>Custom Design</vt:lpstr>
      <vt:lpstr>nctem1</vt:lpstr>
      <vt:lpstr>PowerPoint Presentation</vt:lpstr>
      <vt:lpstr>2MD-1 Recognise repeated addition contexts, representing them with multiplication equations and calculating the product, within the 2, 5 and 10 multiplication tables.</vt:lpstr>
      <vt:lpstr>2MD-1: Linked mastery PD materials</vt:lpstr>
      <vt:lpstr>2MD-1 Linked video lessons</vt:lpstr>
      <vt:lpstr>2MD-1 Linked video lessons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2MD-1 Multiplication as repeated addition</vt:lpstr>
      <vt:lpstr>2MD-1 Multiplication as repeated addition</vt:lpstr>
      <vt:lpstr>2MD-1 Multiplication as repeated addition</vt:lpstr>
      <vt:lpstr>2MD-1 Multiplication as repeated addition</vt:lpstr>
      <vt:lpstr>2MD-1 Multiplication as repeated addition</vt:lpstr>
      <vt:lpstr>2MD-1 Multiplication as repeated addition</vt:lpstr>
      <vt:lpstr>2MD-1 Multiplication as repeated addition</vt:lpstr>
      <vt:lpstr>2MD-1 Multiplication as repeated addition</vt:lpstr>
      <vt:lpstr>2MD-1 Multiplication as repeated addition</vt:lpstr>
      <vt:lpstr>2MD-1 Multiplication as repeated addition</vt:lpstr>
      <vt:lpstr>2MD-1 Multiplication as repeated addition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16</cp:revision>
  <dcterms:created xsi:type="dcterms:W3CDTF">2020-08-07T06:29:50Z</dcterms:created>
  <dcterms:modified xsi:type="dcterms:W3CDTF">2022-11-10T14:29:05Z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