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0"/>
  </p:notesMasterIdLst>
  <p:sldIdLst>
    <p:sldId id="257" r:id="rId6"/>
    <p:sldId id="263" r:id="rId7"/>
    <p:sldId id="298" r:id="rId8"/>
    <p:sldId id="267" r:id="rId9"/>
    <p:sldId id="469" r:id="rId10"/>
    <p:sldId id="470" r:id="rId11"/>
    <p:sldId id="339" r:id="rId12"/>
    <p:sldId id="478" r:id="rId13"/>
    <p:sldId id="341" r:id="rId14"/>
    <p:sldId id="326" r:id="rId15"/>
    <p:sldId id="479" r:id="rId16"/>
    <p:sldId id="480" r:id="rId17"/>
    <p:sldId id="456" r:id="rId18"/>
    <p:sldId id="4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B8F77B-E225-46FD-A85E-B52824CE4855}" v="3" dt="2020-08-22T16:49:26.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205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757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46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549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2301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6087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53810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5415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60526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4419021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40097808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88409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2260339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17/06/relationships/model3d" Target="../media/model3d1.glb"/><Relationship Id="rId7" Type="http://schemas.microsoft.com/office/2017/06/relationships/model3d" Target="../media/model3d3.glb"/><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11" Type="http://schemas.microsoft.com/office/2017/06/relationships/model3d" Target="../media/model3d5.glb"/><Relationship Id="rId5" Type="http://schemas.microsoft.com/office/2017/06/relationships/model3d" Target="../media/model3d2.glb"/><Relationship Id="rId10" Type="http://schemas.openxmlformats.org/officeDocument/2006/relationships/image" Target="../media/image15.png"/><Relationship Id="rId4" Type="http://schemas.openxmlformats.org/officeDocument/2006/relationships/image" Target="../media/image12.png"/><Relationship Id="rId9" Type="http://schemas.microsoft.com/office/2017/06/relationships/model3d" Target="../media/model3d4.glb"/></Relationships>
</file>

<file path=ppt/slides/_rels/slide13.xml.rels><?xml version="1.0" encoding="UTF-8" standalone="yes"?>
<Relationships xmlns="http://schemas.openxmlformats.org/package/2006/relationships"><Relationship Id="rId2" Type="http://schemas.openxmlformats.org/officeDocument/2006/relationships/hyperlink" Target="https://nrich.maths.org/1156"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Describe and compare 2D and 3D shapes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2G-1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EED4E-DA23-45B4-910C-C2624C6FFD81}"/>
              </a:ext>
            </a:extLst>
          </p:cNvPr>
          <p:cNvSpPr>
            <a:spLocks noGrp="1"/>
          </p:cNvSpPr>
          <p:nvPr>
            <p:ph type="title"/>
          </p:nvPr>
        </p:nvSpPr>
        <p:spPr/>
        <p:txBody>
          <a:bodyPr/>
          <a:lstStyle/>
          <a:p>
            <a:r>
              <a:rPr lang="en-GB" dirty="0"/>
              <a:t>2G-1 Describe and compare 2D and 3D shapes</a:t>
            </a:r>
          </a:p>
        </p:txBody>
      </p:sp>
      <p:sp>
        <p:nvSpPr>
          <p:cNvPr id="5" name="Content Placeholder 2">
            <a:extLst>
              <a:ext uri="{FF2B5EF4-FFF2-40B4-BE49-F238E27FC236}">
                <a16:creationId xmlns:a16="http://schemas.microsoft.com/office/drawing/2014/main" id="{0F99A199-C20F-43DE-95F0-AF78C3607510}"/>
              </a:ext>
            </a:extLst>
          </p:cNvPr>
          <p:cNvSpPr txBox="1">
            <a:spLocks/>
          </p:cNvSpPr>
          <p:nvPr/>
        </p:nvSpPr>
        <p:spPr>
          <a:xfrm>
            <a:off x="594008" y="3898879"/>
            <a:ext cx="8249955" cy="207329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rectangles.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do you think is the smallest rectangle? Which is the largest? Can you explain why you think that?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each rectangle was a slice of your favourite food, which one would give you the most to eat?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5020558C-4EC9-4B54-BC99-C630B00FD66E}"/>
              </a:ext>
            </a:extLst>
          </p:cNvPr>
          <p:cNvPicPr>
            <a:picLocks noChangeAspect="1"/>
          </p:cNvPicPr>
          <p:nvPr/>
        </p:nvPicPr>
        <p:blipFill>
          <a:blip r:embed="rId3"/>
          <a:stretch>
            <a:fillRect/>
          </a:stretch>
        </p:blipFill>
        <p:spPr>
          <a:xfrm>
            <a:off x="2197952" y="1492928"/>
            <a:ext cx="7503418" cy="2302394"/>
          </a:xfrm>
          <a:prstGeom prst="rect">
            <a:avLst/>
          </a:prstGeom>
        </p:spPr>
      </p:pic>
    </p:spTree>
    <p:extLst>
      <p:ext uri="{BB962C8B-B14F-4D97-AF65-F5344CB8AC3E}">
        <p14:creationId xmlns:p14="http://schemas.microsoft.com/office/powerpoint/2010/main" val="778925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EED4E-DA23-45B4-910C-C2624C6FFD81}"/>
              </a:ext>
            </a:extLst>
          </p:cNvPr>
          <p:cNvSpPr>
            <a:spLocks noGrp="1"/>
          </p:cNvSpPr>
          <p:nvPr>
            <p:ph type="title"/>
          </p:nvPr>
        </p:nvSpPr>
        <p:spPr/>
        <p:txBody>
          <a:bodyPr/>
          <a:lstStyle/>
          <a:p>
            <a:r>
              <a:rPr lang="en-GB" dirty="0"/>
              <a:t>2G-1 Describe and compare 2D and 3D shapes</a:t>
            </a:r>
          </a:p>
        </p:txBody>
      </p:sp>
      <p:pic>
        <p:nvPicPr>
          <p:cNvPr id="2" name="Picture 1">
            <a:extLst>
              <a:ext uri="{FF2B5EF4-FFF2-40B4-BE49-F238E27FC236}">
                <a16:creationId xmlns:a16="http://schemas.microsoft.com/office/drawing/2014/main" id="{9AA58D86-1868-4957-A8DA-983119AC4D76}"/>
              </a:ext>
            </a:extLst>
          </p:cNvPr>
          <p:cNvPicPr>
            <a:picLocks noChangeAspect="1"/>
          </p:cNvPicPr>
          <p:nvPr/>
        </p:nvPicPr>
        <p:blipFill>
          <a:blip r:embed="rId3"/>
          <a:stretch>
            <a:fillRect/>
          </a:stretch>
        </p:blipFill>
        <p:spPr>
          <a:xfrm>
            <a:off x="1695709" y="1124744"/>
            <a:ext cx="7833956" cy="2520280"/>
          </a:xfrm>
          <a:prstGeom prst="rect">
            <a:avLst/>
          </a:prstGeom>
        </p:spPr>
      </p:pic>
      <p:sp>
        <p:nvSpPr>
          <p:cNvPr id="5" name="Content Placeholder 2">
            <a:extLst>
              <a:ext uri="{FF2B5EF4-FFF2-40B4-BE49-F238E27FC236}">
                <a16:creationId xmlns:a16="http://schemas.microsoft.com/office/drawing/2014/main" id="{0F99A199-C20F-43DE-95F0-AF78C3607510}"/>
              </a:ext>
            </a:extLst>
          </p:cNvPr>
          <p:cNvSpPr txBox="1">
            <a:spLocks/>
          </p:cNvSpPr>
          <p:nvPr/>
        </p:nvSpPr>
        <p:spPr>
          <a:xfrm>
            <a:off x="594008" y="3898879"/>
            <a:ext cx="8607142" cy="19875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shapes. What is similar about them all?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two shapes which have the same number of sides and look almost the same? What is the same about them and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Which shapes do you think have the most space inside them? Which do not have much space?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2437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4EED4E-DA23-45B4-910C-C2624C6FFD81}"/>
              </a:ext>
            </a:extLst>
          </p:cNvPr>
          <p:cNvSpPr>
            <a:spLocks noGrp="1"/>
          </p:cNvSpPr>
          <p:nvPr>
            <p:ph type="title"/>
          </p:nvPr>
        </p:nvSpPr>
        <p:spPr/>
        <p:txBody>
          <a:bodyPr/>
          <a:lstStyle/>
          <a:p>
            <a:r>
              <a:rPr lang="en-GB" dirty="0"/>
              <a:t>2G-1 Describe and compare 2D and 3D shapes</a:t>
            </a:r>
          </a:p>
        </p:txBody>
      </p:sp>
      <p:sp>
        <p:nvSpPr>
          <p:cNvPr id="5" name="Content Placeholder 2">
            <a:extLst>
              <a:ext uri="{FF2B5EF4-FFF2-40B4-BE49-F238E27FC236}">
                <a16:creationId xmlns:a16="http://schemas.microsoft.com/office/drawing/2014/main" id="{0F99A199-C20F-43DE-95F0-AF78C3607510}"/>
              </a:ext>
            </a:extLst>
          </p:cNvPr>
          <p:cNvSpPr txBox="1">
            <a:spLocks/>
          </p:cNvSpPr>
          <p:nvPr/>
        </p:nvSpPr>
        <p:spPr>
          <a:xfrm>
            <a:off x="695400" y="3159443"/>
            <a:ext cx="9677325" cy="30984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3D shapes on the table. Can you pick one up and tell me about 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run your finger along the </a:t>
            </a:r>
            <a:r>
              <a:rPr kumimoji="0" lang="en-GB" sz="2000" i="1" u="none" strike="noStrike" kern="1200" cap="none" spc="0" normalizeH="0" baseline="0" noProof="0" dirty="0">
                <a:ln>
                  <a:noFill/>
                </a:ln>
                <a:solidFill>
                  <a:srgbClr val="585858"/>
                </a:solidFill>
                <a:effectLst/>
                <a:uLnTx/>
                <a:uFillTx/>
                <a:latin typeface="Arial"/>
                <a:ea typeface="+mn-ea"/>
                <a:cs typeface="+mn-cs"/>
              </a:rPr>
              <a:t>edges</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and count them as you touch each one? Now do the same with each </a:t>
            </a:r>
            <a:r>
              <a:rPr kumimoji="0" lang="en-GB" sz="2000" i="1" u="none" strike="noStrike" kern="1200" cap="none" spc="0" normalizeH="0" baseline="0" noProof="0" dirty="0">
                <a:ln>
                  <a:noFill/>
                </a:ln>
                <a:solidFill>
                  <a:srgbClr val="585858"/>
                </a:solidFill>
                <a:effectLst/>
                <a:uLnTx/>
                <a:uFillTx/>
                <a:latin typeface="Arial"/>
                <a:ea typeface="+mn-ea"/>
                <a:cs typeface="+mn-cs"/>
              </a:rPr>
              <a:t>vertex</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to find out how many </a:t>
            </a:r>
            <a:r>
              <a:rPr kumimoji="0" lang="en-GB" sz="2000" i="1" u="none" strike="noStrike" kern="1200" cap="none" spc="0" normalizeH="0" baseline="0" noProof="0" dirty="0">
                <a:ln>
                  <a:noFill/>
                </a:ln>
                <a:solidFill>
                  <a:srgbClr val="585858"/>
                </a:solidFill>
                <a:effectLst/>
                <a:uLnTx/>
                <a:uFillTx/>
                <a:latin typeface="Arial"/>
                <a:ea typeface="+mn-ea"/>
                <a:cs typeface="+mn-cs"/>
              </a:rPr>
              <a:t>vertices</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it has.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out how many </a:t>
            </a:r>
            <a:r>
              <a:rPr kumimoji="0" lang="en-GB" sz="2000" i="1" strike="noStrike" kern="1200" cap="none" spc="0" normalizeH="0" baseline="0" noProof="0" dirty="0">
                <a:ln>
                  <a:noFill/>
                </a:ln>
                <a:solidFill>
                  <a:srgbClr val="585858"/>
                </a:solidFill>
                <a:effectLst/>
                <a:uLnTx/>
                <a:uFillTx/>
                <a:latin typeface="Arial"/>
                <a:ea typeface="+mn-ea"/>
                <a:cs typeface="+mn-cs"/>
              </a:rPr>
              <a:t>faces</a:t>
            </a:r>
            <a:r>
              <a:rPr kumimoji="0" lang="en-GB" sz="2000" b="1" i="0" u="none" strike="noStrike" kern="1200" cap="none" spc="0" normalizeH="0" baseline="0" noProof="0" dirty="0">
                <a:ln>
                  <a:noFill/>
                </a:ln>
                <a:solidFill>
                  <a:srgbClr val="585858"/>
                </a:solidFill>
                <a:effectLst/>
                <a:uLnTx/>
                <a:uFillTx/>
                <a:latin typeface="Arial"/>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it has? You might need to put sticky paper on each one to make sure you don’t count a face more than once!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two shapes which have the same number of faces but look different? How are they the same and how are they different? Can you name the shapes?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AlternateContent xmlns:mc="http://schemas.openxmlformats.org/markup-compatibility/2006">
        <mc:Choice xmlns:am3d="http://schemas.microsoft.com/office/drawing/2017/model3d" Requires="am3d">
          <p:graphicFrame>
            <p:nvGraphicFramePr>
              <p:cNvPr id="2" name="3D Model 1">
                <a:extLst>
                  <a:ext uri="{FF2B5EF4-FFF2-40B4-BE49-F238E27FC236}">
                    <a16:creationId xmlns:a16="http://schemas.microsoft.com/office/drawing/2014/main" id="{78721574-3B9A-4BB5-8333-9C45528BF7B8}"/>
                  </a:ext>
                </a:extLst>
              </p:cNvPr>
              <p:cNvGraphicFramePr>
                <a:graphicFrameLocks noChangeAspect="1"/>
              </p:cNvGraphicFramePr>
              <p:nvPr/>
            </p:nvGraphicFramePr>
            <p:xfrm>
              <a:off x="7445918" y="871651"/>
              <a:ext cx="1684365" cy="2070015"/>
            </p:xfrm>
            <a:graphic>
              <a:graphicData uri="http://schemas.microsoft.com/office/drawing/2017/model3d">
                <am3d:model3d r:embed="rId3">
                  <am3d:spPr>
                    <a:xfrm>
                      <a:off x="0" y="0"/>
                      <a:ext cx="1684365" cy="2070015"/>
                    </a:xfrm>
                    <a:prstGeom prst="rect">
                      <a:avLst/>
                    </a:prstGeom>
                  </am3d:spPr>
                  <am3d:camera>
                    <am3d:pos x="0" y="0" z="81468558"/>
                    <am3d:up dx="0" dy="36000000" dz="0"/>
                    <am3d:lookAt x="0" y="0" z="0"/>
                    <am3d:perspective fov="2700000"/>
                  </am3d:camera>
                  <am3d:trans>
                    <am3d:meterPerModelUnit n="24999821" d="1000000"/>
                    <am3d:preTrans dx="129" dy="-17999853" dz="145"/>
                    <am3d:scale>
                      <am3d:sx n="1000000" d="1000000"/>
                      <am3d:sy n="1000000" d="1000000"/>
                      <am3d:sz n="1000000" d="1000000"/>
                    </am3d:scale>
                    <am3d:rot/>
                    <am3d:postTrans dx="0" dy="0" dz="0"/>
                  </am3d:trans>
                  <am3d:raster rName="Office3DRenderer" rVer="16.0.8326">
                    <am3d:blip r:embed="rId4"/>
                  </am3d:raster>
                  <am3d:objViewport viewportSz="302335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a:extLst>
                  <a:ext uri="{FF2B5EF4-FFF2-40B4-BE49-F238E27FC236}">
                    <a16:creationId xmlns:a16="http://schemas.microsoft.com/office/drawing/2014/main" id="{78721574-3B9A-4BB5-8333-9C45528BF7B8}"/>
                  </a:ext>
                </a:extLst>
              </p:cNvPr>
              <p:cNvPicPr>
                <a:picLocks noGrp="1" noRot="1" noChangeAspect="1" noMove="1" noResize="1" noEditPoints="1" noAdjustHandles="1" noChangeArrowheads="1" noChangeShapeType="1" noCrop="1"/>
              </p:cNvPicPr>
              <p:nvPr/>
            </p:nvPicPr>
            <p:blipFill>
              <a:blip r:embed="rId4"/>
              <a:stretch>
                <a:fillRect/>
              </a:stretch>
            </p:blipFill>
            <p:spPr>
              <a:xfrm>
                <a:off x="7445918" y="871651"/>
                <a:ext cx="1684365" cy="207001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3D Model 7">
                <a:extLst>
                  <a:ext uri="{FF2B5EF4-FFF2-40B4-BE49-F238E27FC236}">
                    <a16:creationId xmlns:a16="http://schemas.microsoft.com/office/drawing/2014/main" id="{5E6D9BB1-8CF6-42A6-BFD5-E9324C2B4507}"/>
                  </a:ext>
                </a:extLst>
              </p:cNvPr>
              <p:cNvGraphicFramePr>
                <a:graphicFrameLocks noChangeAspect="1"/>
              </p:cNvGraphicFramePr>
              <p:nvPr/>
            </p:nvGraphicFramePr>
            <p:xfrm>
              <a:off x="5226711" y="988774"/>
              <a:ext cx="1738578" cy="1835771"/>
            </p:xfrm>
            <a:graphic>
              <a:graphicData uri="http://schemas.microsoft.com/office/drawing/2017/model3d">
                <am3d:model3d r:embed="rId5">
                  <am3d:spPr>
                    <a:xfrm>
                      <a:off x="0" y="0"/>
                      <a:ext cx="1738578" cy="1835771"/>
                    </a:xfrm>
                    <a:prstGeom prst="rect">
                      <a:avLst/>
                    </a:prstGeom>
                  </am3d:spPr>
                  <am3d:camera>
                    <am3d:pos x="0" y="0" z="81466489"/>
                    <am3d:up dx="0" dy="36000000" dz="0"/>
                    <am3d:lookAt x="0" y="0" z="0"/>
                    <am3d:perspective fov="2700000"/>
                  </am3d:camera>
                  <am3d:trans>
                    <am3d:meterPerModelUnit n="25000000" d="1000000"/>
                    <am3d:preTrans dx="0" dy="-17999103" dz="-10"/>
                    <am3d:scale>
                      <am3d:sx n="1000000" d="1000000"/>
                      <am3d:sy n="1000000" d="1000000"/>
                      <am3d:sz n="1000000" d="1000000"/>
                    </am3d:scale>
                    <am3d:rot ax="1296499" ay="15850" az="6350"/>
                    <am3d:postTrans dx="0" dy="0" dz="0"/>
                  </am3d:trans>
                  <am3d:raster rName="Office3DRenderer" rVer="16.0.8326">
                    <am3d:blip r:embed="rId6"/>
                  </am3d:raster>
                  <am3d:objViewport viewportSz="23165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id="{5E6D9BB1-8CF6-42A6-BFD5-E9324C2B4507}"/>
                  </a:ext>
                </a:extLst>
              </p:cNvPr>
              <p:cNvPicPr>
                <a:picLocks noGrp="1" noRot="1" noChangeAspect="1" noMove="1" noResize="1" noEditPoints="1" noAdjustHandles="1" noChangeArrowheads="1" noChangeShapeType="1" noCrop="1"/>
              </p:cNvPicPr>
              <p:nvPr/>
            </p:nvPicPr>
            <p:blipFill>
              <a:blip r:embed="rId6"/>
              <a:stretch>
                <a:fillRect/>
              </a:stretch>
            </p:blipFill>
            <p:spPr>
              <a:xfrm>
                <a:off x="5226711" y="988774"/>
                <a:ext cx="1738578" cy="18357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 name="3D Model 9">
                <a:extLst>
                  <a:ext uri="{FF2B5EF4-FFF2-40B4-BE49-F238E27FC236}">
                    <a16:creationId xmlns:a16="http://schemas.microsoft.com/office/drawing/2014/main" id="{D9016F2B-9B56-49A7-9F8F-5C54085CF5C9}"/>
                  </a:ext>
                </a:extLst>
              </p:cNvPr>
              <p:cNvGraphicFramePr>
                <a:graphicFrameLocks noChangeAspect="1"/>
              </p:cNvGraphicFramePr>
              <p:nvPr/>
            </p:nvGraphicFramePr>
            <p:xfrm>
              <a:off x="2709102" y="388826"/>
              <a:ext cx="2165970" cy="2688666"/>
            </p:xfrm>
            <a:graphic>
              <a:graphicData uri="http://schemas.microsoft.com/office/drawing/2017/model3d">
                <am3d:model3d r:embed="rId7">
                  <am3d:spPr>
                    <a:xfrm>
                      <a:off x="0" y="0"/>
                      <a:ext cx="2165970" cy="2688666"/>
                    </a:xfrm>
                    <a:prstGeom prst="rect">
                      <a:avLst/>
                    </a:prstGeom>
                  </am3d:spPr>
                  <am3d:camera>
                    <am3d:pos x="0" y="0" z="81467837"/>
                    <am3d:up dx="0" dy="36000000" dz="0"/>
                    <am3d:lookAt x="0" y="0" z="0"/>
                    <am3d:perspective fov="2700000"/>
                  </am3d:camera>
                  <am3d:trans>
                    <am3d:meterPerModelUnit n="24999998" d="1000000"/>
                    <am3d:preTrans dx="-1" dy="-17999101" dz="-10"/>
                    <am3d:scale>
                      <am3d:sx n="1000000" d="1000000"/>
                      <am3d:sy n="1000000" d="1000000"/>
                      <am3d:sz n="1000000" d="1000000"/>
                    </am3d:scale>
                    <am3d:rot ax="1108178" ay="-2468713" az="-743678"/>
                    <am3d:postTrans dx="0" dy="0" dz="0"/>
                  </am3d:trans>
                  <am3d:raster rName="Office3DRenderer" rVer="16.0.8326">
                    <am3d:blip r:embed="rId8"/>
                  </am3d:raster>
                  <am3d:objViewport viewportSz="288796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Model 9">
                <a:extLst>
                  <a:ext uri="{FF2B5EF4-FFF2-40B4-BE49-F238E27FC236}">
                    <a16:creationId xmlns:a16="http://schemas.microsoft.com/office/drawing/2014/main" id="{D9016F2B-9B56-49A7-9F8F-5C54085CF5C9}"/>
                  </a:ext>
                </a:extLst>
              </p:cNvPr>
              <p:cNvPicPr>
                <a:picLocks noGrp="1" noRot="1" noChangeAspect="1" noMove="1" noResize="1" noEditPoints="1" noAdjustHandles="1" noChangeArrowheads="1" noChangeShapeType="1" noCrop="1"/>
              </p:cNvPicPr>
              <p:nvPr/>
            </p:nvPicPr>
            <p:blipFill>
              <a:blip r:embed="rId8"/>
              <a:stretch>
                <a:fillRect/>
              </a:stretch>
            </p:blipFill>
            <p:spPr>
              <a:xfrm>
                <a:off x="2709102" y="388826"/>
                <a:ext cx="2165970" cy="268866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a:extLst>
                  <a:ext uri="{FF2B5EF4-FFF2-40B4-BE49-F238E27FC236}">
                    <a16:creationId xmlns:a16="http://schemas.microsoft.com/office/drawing/2014/main" id="{FC518AC0-BE51-4052-8476-11A9E901DC33}"/>
                  </a:ext>
                </a:extLst>
              </p:cNvPr>
              <p:cNvGraphicFramePr>
                <a:graphicFrameLocks noChangeAspect="1"/>
              </p:cNvGraphicFramePr>
              <p:nvPr/>
            </p:nvGraphicFramePr>
            <p:xfrm>
              <a:off x="782522" y="1143516"/>
              <a:ext cx="1681028" cy="1681029"/>
            </p:xfrm>
            <a:graphic>
              <a:graphicData uri="http://schemas.microsoft.com/office/drawing/2017/model3d">
                <am3d:model3d r:embed="rId9">
                  <am3d:spPr>
                    <a:xfrm>
                      <a:off x="0" y="0"/>
                      <a:ext cx="1681028" cy="1681029"/>
                    </a:xfrm>
                    <a:prstGeom prst="rect">
                      <a:avLst/>
                    </a:prstGeom>
                  </am3d:spPr>
                  <am3d:camera>
                    <am3d:pos x="0" y="0" z="81469184"/>
                    <am3d:up dx="0" dy="36000000" dz="0"/>
                    <am3d:lookAt x="0" y="0" z="0"/>
                    <am3d:perspective fov="2700000"/>
                  </am3d:camera>
                  <am3d:trans>
                    <am3d:meterPerModelUnit n="24999991" d="1000000"/>
                    <am3d:preTrans dx="0" dy="-17999993" dz="-5"/>
                    <am3d:scale>
                      <am3d:sx n="1000000" d="1000000"/>
                      <am3d:sy n="1000000" d="1000000"/>
                      <am3d:sz n="1000000" d="1000000"/>
                    </am3d:scale>
                    <am3d:rot/>
                    <am3d:postTrans dx="0" dy="0" dz="0"/>
                  </am3d:trans>
                  <am3d:raster rName="Office3DRenderer" rVer="16.0.8326">
                    <am3d:blip r:embed="rId10"/>
                  </am3d:raster>
                  <am3d:objViewport viewportSz="29984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a:extLst>
                  <a:ext uri="{FF2B5EF4-FFF2-40B4-BE49-F238E27FC236}">
                    <a16:creationId xmlns:a16="http://schemas.microsoft.com/office/drawing/2014/main" id="{FC518AC0-BE51-4052-8476-11A9E901DC33}"/>
                  </a:ext>
                </a:extLst>
              </p:cNvPr>
              <p:cNvPicPr>
                <a:picLocks noGrp="1" noRot="1" noChangeAspect="1" noMove="1" noResize="1" noEditPoints="1" noAdjustHandles="1" noChangeArrowheads="1" noChangeShapeType="1" noCrop="1"/>
              </p:cNvPicPr>
              <p:nvPr/>
            </p:nvPicPr>
            <p:blipFill>
              <a:blip r:embed="rId10"/>
              <a:stretch>
                <a:fillRect/>
              </a:stretch>
            </p:blipFill>
            <p:spPr>
              <a:xfrm>
                <a:off x="782522" y="1143516"/>
                <a:ext cx="1681028" cy="168102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4" name="3D Model 13">
                <a:extLst>
                  <a:ext uri="{FF2B5EF4-FFF2-40B4-BE49-F238E27FC236}">
                    <a16:creationId xmlns:a16="http://schemas.microsoft.com/office/drawing/2014/main" id="{41337FB1-B547-4C27-AD9F-24B55EA40B08}"/>
                  </a:ext>
                </a:extLst>
              </p:cNvPr>
              <p:cNvGraphicFramePr>
                <a:graphicFrameLocks noChangeAspect="1"/>
              </p:cNvGraphicFramePr>
              <p:nvPr/>
            </p:nvGraphicFramePr>
            <p:xfrm>
              <a:off x="9610912" y="1011194"/>
              <a:ext cx="1545273" cy="2040827"/>
            </p:xfrm>
            <a:graphic>
              <a:graphicData uri="http://schemas.microsoft.com/office/drawing/2017/model3d">
                <am3d:model3d r:embed="rId11">
                  <am3d:spPr>
                    <a:xfrm>
                      <a:off x="0" y="0"/>
                      <a:ext cx="1545273" cy="2040827"/>
                    </a:xfrm>
                    <a:prstGeom prst="rect">
                      <a:avLst/>
                    </a:prstGeom>
                  </am3d:spPr>
                  <am3d:camera>
                    <am3d:pos x="0" y="0" z="81469099"/>
                    <am3d:up dx="0" dy="36000000" dz="0"/>
                    <am3d:lookAt x="0" y="0" z="0"/>
                    <am3d:perspective fov="2700000"/>
                  </am3d:camera>
                  <am3d:trans>
                    <am3d:meterPerModelUnit n="24999965" d="1000000"/>
                    <am3d:preTrans dx="-1" dy="-17999982" dz="20"/>
                    <am3d:scale>
                      <am3d:sx n="1000000" d="1000000"/>
                      <am3d:sy n="1000000" d="1000000"/>
                      <am3d:sz n="1000000" d="1000000"/>
                    </am3d:scale>
                    <am3d:rot ax="3210510" ay="3055301" az="2782918"/>
                    <am3d:postTrans dx="0" dy="0" dz="0"/>
                  </am3d:trans>
                  <am3d:raster rName="Office3DRenderer" rVer="16.0.8326">
                    <am3d:blip r:embed="rId12"/>
                  </am3d:raster>
                  <am3d:objViewport viewportSz="241506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a:extLst>
                  <a:ext uri="{FF2B5EF4-FFF2-40B4-BE49-F238E27FC236}">
                    <a16:creationId xmlns:a16="http://schemas.microsoft.com/office/drawing/2014/main" id="{41337FB1-B547-4C27-AD9F-24B55EA40B08}"/>
                  </a:ext>
                </a:extLst>
              </p:cNvPr>
              <p:cNvPicPr>
                <a:picLocks noGrp="1" noRot="1" noChangeAspect="1" noMove="1" noResize="1" noEditPoints="1" noAdjustHandles="1" noChangeArrowheads="1" noChangeShapeType="1" noCrop="1"/>
              </p:cNvPicPr>
              <p:nvPr/>
            </p:nvPicPr>
            <p:blipFill>
              <a:blip r:embed="rId12"/>
              <a:stretch>
                <a:fillRect/>
              </a:stretch>
            </p:blipFill>
            <p:spPr>
              <a:xfrm>
                <a:off x="9610912" y="1011194"/>
                <a:ext cx="1545273" cy="2040827"/>
              </a:xfrm>
              <a:prstGeom prst="rect">
                <a:avLst/>
              </a:prstGeom>
            </p:spPr>
          </p:pic>
        </mc:Fallback>
      </mc:AlternateContent>
    </p:spTree>
    <p:extLst>
      <p:ext uri="{BB962C8B-B14F-4D97-AF65-F5344CB8AC3E}">
        <p14:creationId xmlns:p14="http://schemas.microsoft.com/office/powerpoint/2010/main" val="372297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2G-1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Describe and compare 2D and 3D shapes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Skeleton Shapes</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sz="2000" u="sng">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https://nrich.maths.org/1156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2G-1</a:t>
            </a:r>
            <a:br>
              <a:rPr lang="en-GB" sz="2400" dirty="0"/>
            </a:br>
            <a:r>
              <a:rPr lang="en-GB" sz="2400" i="1" dirty="0"/>
              <a:t>Use precise language to describe the properties of 2D and 3D shapes, and compare shapes by reasoning about similarities and differences in properties. </a:t>
            </a: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a:t>
            </a:r>
            <a:r>
              <a:rPr lang="en-GB" kern="0" dirty="0">
                <a:latin typeface="Arial" panose="020B0604020202020204" pitchFamily="34" charset="0"/>
                <a:cs typeface="Arial" panose="020B0604020202020204" pitchFamily="34" charset="0"/>
              </a:rPr>
              <a:t>2</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G-1.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Year 2</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Describe and compare 2D and 3D shapes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2G-1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2G-1 Describe and compare 2D and 3D shapes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3" name="TextBox 2">
            <a:extLst>
              <a:ext uri="{FF2B5EF4-FFF2-40B4-BE49-F238E27FC236}">
                <a16:creationId xmlns:a16="http://schemas.microsoft.com/office/drawing/2014/main" id="{97629BAD-FFA8-412A-9B93-2D7AFBD93856}"/>
              </a:ext>
            </a:extLst>
          </p:cNvPr>
          <p:cNvSpPr txBox="1"/>
          <p:nvPr/>
        </p:nvSpPr>
        <p:spPr>
          <a:xfrm>
            <a:off x="594008" y="4093697"/>
            <a:ext cx="8116091" cy="101566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this set of slides, wherever possible seek to provide some shapes that children can pick up and handle. They do not have to be exactly the same as those on the screen, but share the same properties.  </a:t>
            </a:r>
          </a:p>
        </p:txBody>
      </p:sp>
    </p:spTree>
    <p:custDataLst>
      <p:tags r:id="rId1"/>
    </p:custDataLst>
    <p:extLst>
      <p:ext uri="{BB962C8B-B14F-4D97-AF65-F5344CB8AC3E}">
        <p14:creationId xmlns:p14="http://schemas.microsoft.com/office/powerpoint/2010/main" val="41313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54A65-66AC-4877-A478-039BFCDEC48D}"/>
              </a:ext>
            </a:extLst>
          </p:cNvPr>
          <p:cNvSpPr>
            <a:spLocks noGrp="1"/>
          </p:cNvSpPr>
          <p:nvPr>
            <p:ph type="title"/>
          </p:nvPr>
        </p:nvSpPr>
        <p:spPr/>
        <p:txBody>
          <a:bodyPr/>
          <a:lstStyle/>
          <a:p>
            <a:r>
              <a:rPr lang="en-GB" dirty="0"/>
              <a:t>2G-1 Describe and compare 2D and 3D shapes</a:t>
            </a:r>
          </a:p>
        </p:txBody>
      </p:sp>
      <p:pic>
        <p:nvPicPr>
          <p:cNvPr id="2" name="Picture 1">
            <a:extLst>
              <a:ext uri="{FF2B5EF4-FFF2-40B4-BE49-F238E27FC236}">
                <a16:creationId xmlns:a16="http://schemas.microsoft.com/office/drawing/2014/main" id="{FEB1CA05-8C16-4DD2-8137-DEB8619B67F3}"/>
              </a:ext>
            </a:extLst>
          </p:cNvPr>
          <p:cNvPicPr>
            <a:picLocks noChangeAspect="1"/>
          </p:cNvPicPr>
          <p:nvPr/>
        </p:nvPicPr>
        <p:blipFill>
          <a:blip r:embed="rId3"/>
          <a:stretch>
            <a:fillRect/>
          </a:stretch>
        </p:blipFill>
        <p:spPr>
          <a:xfrm>
            <a:off x="1775520" y="1668485"/>
            <a:ext cx="3096344" cy="2982667"/>
          </a:xfrm>
          <a:prstGeom prst="rect">
            <a:avLst/>
          </a:prstGeom>
        </p:spPr>
      </p:pic>
      <p:sp>
        <p:nvSpPr>
          <p:cNvPr id="5" name="Content Placeholder 2">
            <a:extLst>
              <a:ext uri="{FF2B5EF4-FFF2-40B4-BE49-F238E27FC236}">
                <a16:creationId xmlns:a16="http://schemas.microsoft.com/office/drawing/2014/main" id="{5630B09B-B412-48AD-8C12-E81E7B3A2EB7}"/>
              </a:ext>
            </a:extLst>
          </p:cNvPr>
          <p:cNvSpPr txBox="1">
            <a:spLocks/>
          </p:cNvSpPr>
          <p:nvPr/>
        </p:nvSpPr>
        <p:spPr>
          <a:xfrm>
            <a:off x="6643688" y="1349709"/>
            <a:ext cx="5212952" cy="42395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my 2D shape. What can you tell me about the shape? Does it remind you of any other shapes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find out how many </a:t>
            </a:r>
            <a:r>
              <a:rPr kumimoji="0" lang="en-GB" sz="1800" i="1" u="none" strike="noStrike" kern="1200" cap="none" spc="0" normalizeH="0" baseline="0" noProof="0" dirty="0">
                <a:ln>
                  <a:noFill/>
                </a:ln>
                <a:solidFill>
                  <a:srgbClr val="585858"/>
                </a:solidFill>
                <a:effectLst/>
                <a:uLnTx/>
                <a:uFillTx/>
                <a:latin typeface="Arial"/>
                <a:ea typeface="+mn-ea"/>
                <a:cs typeface="+mn-cs"/>
              </a:rPr>
              <a:t>sides</a:t>
            </a:r>
            <a:r>
              <a:rPr kumimoji="0" lang="en-GB" sz="1800" b="1" i="0" u="none" strike="noStrike" kern="1200" cap="none" spc="0" normalizeH="0" baseline="0" noProof="0" dirty="0">
                <a:ln>
                  <a:noFill/>
                </a:ln>
                <a:solidFill>
                  <a:srgbClr val="585858"/>
                </a:solidFill>
                <a:effectLst/>
                <a:uLnTx/>
                <a:uFillTx/>
                <a:latin typeface="Arial"/>
                <a:ea typeface="+mn-ea"/>
                <a:cs typeface="+mn-cs"/>
              </a:rPr>
              <a:t> </a:t>
            </a:r>
            <a:r>
              <a:rPr kumimoji="0" lang="en-GB" sz="1800" b="0" i="0" u="none" strike="noStrike" kern="1200" cap="none" spc="0" normalizeH="0" baseline="0" noProof="0" dirty="0">
                <a:ln>
                  <a:noFill/>
                </a:ln>
                <a:solidFill>
                  <a:srgbClr val="585858"/>
                </a:solidFill>
                <a:effectLst/>
                <a:uLnTx/>
                <a:uFillTx/>
                <a:latin typeface="Arial"/>
                <a:ea typeface="+mn-ea"/>
                <a:cs typeface="+mn-cs"/>
              </a:rPr>
              <a:t>it has by running your finger carefully along each one? Remember to count them as you go!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count each </a:t>
            </a:r>
            <a:r>
              <a:rPr kumimoji="0" lang="en-GB" sz="1800" i="1" u="none" strike="noStrike" kern="1200" cap="none" spc="0" normalizeH="0" baseline="0" noProof="0" dirty="0">
                <a:ln>
                  <a:noFill/>
                </a:ln>
                <a:solidFill>
                  <a:srgbClr val="585858"/>
                </a:solidFill>
                <a:effectLst/>
                <a:uLnTx/>
                <a:uFillTx/>
                <a:latin typeface="Arial"/>
                <a:ea typeface="+mn-ea"/>
                <a:cs typeface="+mn-cs"/>
              </a:rPr>
              <a:t>vertex</a:t>
            </a:r>
            <a:r>
              <a:rPr kumimoji="0" lang="en-GB" sz="1800" b="0" i="0" u="none" strike="noStrike" kern="1200" cap="none" spc="0" normalizeH="0" baseline="0" noProof="0" dirty="0">
                <a:ln>
                  <a:noFill/>
                </a:ln>
                <a:solidFill>
                  <a:srgbClr val="585858"/>
                </a:solidFill>
                <a:effectLst/>
                <a:uLnTx/>
                <a:uFillTx/>
                <a:latin typeface="Arial"/>
                <a:ea typeface="+mn-ea"/>
                <a:cs typeface="+mn-cs"/>
              </a:rPr>
              <a:t> by touching each one? How many </a:t>
            </a:r>
            <a:r>
              <a:rPr kumimoji="0" lang="en-GB" sz="1800" i="1" u="none" strike="noStrike" kern="1200" cap="none" spc="0" normalizeH="0" baseline="0" noProof="0" dirty="0">
                <a:ln>
                  <a:noFill/>
                </a:ln>
                <a:solidFill>
                  <a:srgbClr val="585858"/>
                </a:solidFill>
                <a:effectLst/>
                <a:uLnTx/>
                <a:uFillTx/>
                <a:latin typeface="Arial"/>
                <a:ea typeface="+mn-ea"/>
                <a:cs typeface="+mn-cs"/>
              </a:rPr>
              <a:t>vertices</a:t>
            </a:r>
            <a:r>
              <a:rPr kumimoji="0" lang="en-GB" sz="1800" b="0" i="0" u="none" strike="noStrike" kern="1200" cap="none" spc="0" normalizeH="0" baseline="0" noProof="0" dirty="0">
                <a:ln>
                  <a:noFill/>
                </a:ln>
                <a:solidFill>
                  <a:srgbClr val="585858"/>
                </a:solidFill>
                <a:effectLst/>
                <a:uLnTx/>
                <a:uFillTx/>
                <a:latin typeface="Arial"/>
                <a:ea typeface="+mn-ea"/>
                <a:cs typeface="+mn-cs"/>
              </a:rPr>
              <a:t> are there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we know the shape has 6 straight sides and 6 vertices, can you say what its name 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try finding out how many sides and vertices other 2D shapes have!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19">
            <a:extLst>
              <a:ext uri="{FF2B5EF4-FFF2-40B4-BE49-F238E27FC236}">
                <a16:creationId xmlns:a16="http://schemas.microsoft.com/office/drawing/2014/main" id="{E11F1CAA-69F8-4911-B5FD-9609E63D6ED7}"/>
              </a:ext>
            </a:extLst>
          </p:cNvPr>
          <p:cNvSpPr txBox="1"/>
          <p:nvPr/>
        </p:nvSpPr>
        <p:spPr>
          <a:xfrm>
            <a:off x="609599" y="4869160"/>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shape is a hexagon because it has exactly 6 straight sides.</a:t>
            </a:r>
          </a:p>
        </p:txBody>
      </p:sp>
    </p:spTree>
    <p:extLst>
      <p:ext uri="{BB962C8B-B14F-4D97-AF65-F5344CB8AC3E}">
        <p14:creationId xmlns:p14="http://schemas.microsoft.com/office/powerpoint/2010/main" val="154729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1195-390C-43CA-8659-C861227DAF94}"/>
              </a:ext>
            </a:extLst>
          </p:cNvPr>
          <p:cNvSpPr>
            <a:spLocks noGrp="1"/>
          </p:cNvSpPr>
          <p:nvPr>
            <p:ph type="title"/>
          </p:nvPr>
        </p:nvSpPr>
        <p:spPr/>
        <p:txBody>
          <a:bodyPr/>
          <a:lstStyle/>
          <a:p>
            <a:r>
              <a:rPr lang="en-GB" dirty="0"/>
              <a:t>2G-1 Describe and compare 2D and 3D shapes</a:t>
            </a:r>
          </a:p>
        </p:txBody>
      </p:sp>
      <p:pic>
        <p:nvPicPr>
          <p:cNvPr id="8" name="Picture 7" descr="A picture containing object, clock, drawing&#10;&#10;Description automatically generated">
            <a:extLst>
              <a:ext uri="{FF2B5EF4-FFF2-40B4-BE49-F238E27FC236}">
                <a16:creationId xmlns:a16="http://schemas.microsoft.com/office/drawing/2014/main" id="{92511190-0C1E-4C0D-B031-FA9F6785D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588" y="1412776"/>
            <a:ext cx="9477014" cy="1575463"/>
          </a:xfrm>
          <a:prstGeom prst="rect">
            <a:avLst/>
          </a:prstGeom>
        </p:spPr>
      </p:pic>
      <p:sp>
        <p:nvSpPr>
          <p:cNvPr id="5" name="Content Placeholder 2">
            <a:extLst>
              <a:ext uri="{FF2B5EF4-FFF2-40B4-BE49-F238E27FC236}">
                <a16:creationId xmlns:a16="http://schemas.microsoft.com/office/drawing/2014/main" id="{287637ED-DBF7-44D7-8CC4-443E737D5FD7}"/>
              </a:ext>
            </a:extLst>
          </p:cNvPr>
          <p:cNvSpPr txBox="1">
            <a:spLocks/>
          </p:cNvSpPr>
          <p:nvPr/>
        </p:nvSpPr>
        <p:spPr>
          <a:xfrm>
            <a:off x="594008" y="3140968"/>
            <a:ext cx="11376434"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Put out a range of pentagons for children to explore.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shapes on the table. What do you notice about them?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What’s the same about each shape? Can we give these shapes the same name?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describe how some of the shapes are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sides on the first and last shape. What can you say about how long the sides are?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find a shape which you think has sides which are all different lengths?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593A3CAB-CDFD-4C4C-9169-55AA68645D8E}"/>
              </a:ext>
            </a:extLst>
          </p:cNvPr>
          <p:cNvSpPr txBox="1"/>
          <p:nvPr/>
        </p:nvSpPr>
        <p:spPr>
          <a:xfrm>
            <a:off x="623888" y="5837202"/>
            <a:ext cx="10224640"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These shapes are all pentagons because they all have exactly 5 straight sides.</a:t>
            </a:r>
          </a:p>
        </p:txBody>
      </p:sp>
    </p:spTree>
    <p:extLst>
      <p:ext uri="{BB962C8B-B14F-4D97-AF65-F5344CB8AC3E}">
        <p14:creationId xmlns:p14="http://schemas.microsoft.com/office/powerpoint/2010/main" val="3026595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2DE57151-F1EF-4E4D-83FF-8D4639B45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1025</Words>
  <Application>Microsoft Office PowerPoint</Application>
  <PresentationFormat>Widescreen</PresentationFormat>
  <Paragraphs>71</Paragraphs>
  <Slides>14</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Custom Design</vt:lpstr>
      <vt:lpstr>nctem1</vt:lpstr>
      <vt:lpstr>PowerPoint Presentation</vt:lpstr>
      <vt:lpstr>2G-1 Use precise language to describe the properties of 2D and 3D shapes, and compare shapes by reasoning about similarities and differences in properties.  </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2G-1 Describe and compare 2D and 3D shapes</vt:lpstr>
      <vt:lpstr>2G-1 Describe and compare 2D and 3D shapes</vt:lpstr>
      <vt:lpstr>2G-1 Describe and compare 2D and 3D shapes</vt:lpstr>
      <vt:lpstr>2G-1 Describe and compare 2D and 3D shapes</vt:lpstr>
      <vt:lpstr>2G-1 Describe and compare 2D and 3D shapes</vt:lpstr>
      <vt:lpstr>2G-1 Describe and compare 2D and 3D shapes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16</cp:revision>
  <dcterms:created xsi:type="dcterms:W3CDTF">2020-08-07T06:29:50Z</dcterms:created>
  <dcterms:modified xsi:type="dcterms:W3CDTF">2022-11-10T14:30:09Z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