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Lst>
  <p:notesMasterIdLst>
    <p:notesMasterId r:id="rId28"/>
  </p:notesMasterIdLst>
  <p:sldIdLst>
    <p:sldId id="257" r:id="rId6"/>
    <p:sldId id="263" r:id="rId7"/>
    <p:sldId id="474" r:id="rId8"/>
    <p:sldId id="298" r:id="rId9"/>
    <p:sldId id="267" r:id="rId10"/>
    <p:sldId id="469" r:id="rId11"/>
    <p:sldId id="470" r:id="rId12"/>
    <p:sldId id="335" r:id="rId13"/>
    <p:sldId id="311" r:id="rId14"/>
    <p:sldId id="312" r:id="rId15"/>
    <p:sldId id="531" r:id="rId16"/>
    <p:sldId id="398" r:id="rId17"/>
    <p:sldId id="401" r:id="rId18"/>
    <p:sldId id="532" r:id="rId19"/>
    <p:sldId id="480" r:id="rId20"/>
    <p:sldId id="533" r:id="rId21"/>
    <p:sldId id="535" r:id="rId22"/>
    <p:sldId id="314" r:id="rId23"/>
    <p:sldId id="315" r:id="rId24"/>
    <p:sldId id="536" r:id="rId25"/>
    <p:sldId id="456" r:id="rId26"/>
    <p:sldId id="47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05E83"/>
    <a:srgbClr val="9866D6"/>
    <a:srgbClr val="FBF5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showGuides="1">
      <p:cViewPr varScale="1">
        <p:scale>
          <a:sx n="83" d="100"/>
          <a:sy n="83" d="100"/>
        </p:scale>
        <p:origin x="68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77B08E-F819-4255-AC4F-EF53476C5F78}" type="slidenum">
              <a:rPr lang="en-GB" smtClean="0"/>
              <a:t>3</a:t>
            </a:fld>
            <a:endParaRPr lang="en-GB" dirty="0"/>
          </a:p>
        </p:txBody>
      </p:sp>
    </p:spTree>
    <p:extLst>
      <p:ext uri="{BB962C8B-B14F-4D97-AF65-F5344CB8AC3E}">
        <p14:creationId xmlns:p14="http://schemas.microsoft.com/office/powerpoint/2010/main" val="3425092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60105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373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5643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5563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4561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89082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9012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63219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44642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66256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Ready-to-Progress Criterion</a:t>
            </a:r>
            <a:endParaRPr lang="en-GB" sz="2000" b="1"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12499" y="2064359"/>
            <a:ext cx="2239760" cy="457200"/>
          </a:xfrm>
        </p:spPr>
        <p:txBody>
          <a:bodyPr>
            <a:normAutofit/>
          </a:bodyPr>
          <a:lstStyle>
            <a:lvl1pPr>
              <a:defRPr sz="2000"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
        <p:nvSpPr>
          <p:cNvPr id="15" name="TextBox 14">
            <a:extLst>
              <a:ext uri="{FF2B5EF4-FFF2-40B4-BE49-F238E27FC236}">
                <a16:creationId xmlns:a16="http://schemas.microsoft.com/office/drawing/2014/main" id="{932C9316-8FD4-4FD4-8E85-1A613ACCE808}"/>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6" name="Straight Connector 15">
            <a:extLst>
              <a:ext uri="{FF2B5EF4-FFF2-40B4-BE49-F238E27FC236}">
                <a16:creationId xmlns:a16="http://schemas.microsoft.com/office/drawing/2014/main" id="{79E55BB7-9C17-4F8C-93E6-62AA523F53CC}"/>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347574"/>
              </a:buClr>
              <a:buFont typeface="Arial" panose="020B0604020202020204" pitchFamily="34" charset="0"/>
              <a:buChar char="•"/>
              <a:defRPr>
                <a:solidFill>
                  <a:srgbClr val="585858"/>
                </a:solidFill>
              </a:defRPr>
            </a:lvl2pPr>
            <a:lvl3pPr marL="857228" indent="-171446">
              <a:buClr>
                <a:srgbClr val="347574"/>
              </a:buClr>
              <a:buFont typeface="Arial" panose="020B0604020202020204" pitchFamily="34" charset="0"/>
              <a:buChar char="•"/>
              <a:defRPr>
                <a:solidFill>
                  <a:srgbClr val="585858"/>
                </a:solidFill>
              </a:defRPr>
            </a:lvl3pPr>
            <a:lvl4pPr marL="1200120" indent="-171446">
              <a:buClr>
                <a:srgbClr val="347574"/>
              </a:buClr>
              <a:buFont typeface="Arial" panose="020B0604020202020204" pitchFamily="34" charset="0"/>
              <a:buChar char="•"/>
              <a:defRPr>
                <a:solidFill>
                  <a:srgbClr val="585858"/>
                </a:solidFill>
              </a:defRPr>
            </a:lvl4pPr>
            <a:lvl5pPr marL="1543012" indent="-171446">
              <a:buClr>
                <a:srgbClr val="347574"/>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2701647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7BA41F-3A03-4A58-BA0C-00DB3E59E8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ontent Placeholder 2"/>
          <p:cNvSpPr>
            <a:spLocks noGrp="1"/>
          </p:cNvSpPr>
          <p:nvPr>
            <p:ph sz="half" idx="1"/>
          </p:nvPr>
        </p:nvSpPr>
        <p:spPr>
          <a:xfrm>
            <a:off x="609603" y="1556792"/>
            <a:ext cx="5390388"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solidFill>
                  <a:srgbClr val="347574"/>
                </a:solidFill>
              </a:defRPr>
            </a:lvl2pPr>
            <a:lvl3pPr marL="857228" indent="-171446">
              <a:buClr>
                <a:srgbClr val="347574"/>
              </a:buClr>
              <a:buFont typeface="Arial" panose="020B0604020202020204" pitchFamily="34" charset="0"/>
              <a:buChar char="•"/>
              <a:defRPr lang="en-US" dirty="0">
                <a:solidFill>
                  <a:srgbClr val="347574"/>
                </a:solidFill>
              </a:defRPr>
            </a:lvl3pPr>
            <a:lvl4pPr marL="1200120" indent="-171446">
              <a:buClr>
                <a:srgbClr val="347574"/>
              </a:buClr>
              <a:buFont typeface="Arial" panose="020B0604020202020204" pitchFamily="34" charset="0"/>
              <a:buChar char="•"/>
              <a:defRPr lang="en-US" dirty="0">
                <a:solidFill>
                  <a:srgbClr val="347574"/>
                </a:solidFill>
              </a:defRPr>
            </a:lvl4pPr>
            <a:lvl5pPr marL="1543012" indent="-171446">
              <a:buClr>
                <a:srgbClr val="347574"/>
              </a:buClr>
              <a:buFont typeface="Arial" panose="020B0604020202020204" pitchFamily="34" charset="0"/>
              <a:buChar char="•"/>
              <a:defRPr lang="en-GB" dirty="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2" y="1556792"/>
            <a:ext cx="5390389"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lvl2pPr>
            <a:lvl3pPr marL="857228" indent="-171446">
              <a:buClr>
                <a:srgbClr val="347574"/>
              </a:buClr>
              <a:buFont typeface="Arial" panose="020B0604020202020204" pitchFamily="34" charset="0"/>
              <a:buChar char="•"/>
              <a:defRPr lang="en-US" dirty="0"/>
            </a:lvl3pPr>
            <a:lvl4pPr marL="1200120" indent="-171446">
              <a:buClr>
                <a:srgbClr val="347574"/>
              </a:buClr>
              <a:buFont typeface="Arial" panose="020B0604020202020204" pitchFamily="34" charset="0"/>
              <a:buChar char="•"/>
              <a:defRPr lang="en-US" dirty="0"/>
            </a:lvl4pPr>
            <a:lvl5pPr marL="1543012" indent="-171446">
              <a:buClr>
                <a:srgbClr val="347574"/>
              </a:buClr>
              <a:buFont typeface="Arial" panose="020B0604020202020204" pitchFamily="34" charset="0"/>
              <a:buChar char="•"/>
              <a:defRPr lang="en-GB" dirty="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dirty="0"/>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dirty="0"/>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601035" y="430660"/>
            <a:ext cx="10972800" cy="982117"/>
          </a:xfrm>
        </p:spPr>
        <p:txBody>
          <a:bodyPr anchor="t"/>
          <a:lstStyle>
            <a:lvl1pPr>
              <a:defRPr>
                <a:solidFill>
                  <a:srgbClr val="34757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883657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347574"/>
                </a:solidFill>
              </a:defRPr>
            </a:lvl2pPr>
            <a:lvl3pPr marL="857228" indent="-171446">
              <a:buClr>
                <a:srgbClr val="347574"/>
              </a:buClr>
              <a:buFont typeface="Arial" panose="020B0604020202020204" pitchFamily="34" charset="0"/>
              <a:buChar char="•"/>
              <a:defRPr sz="1500">
                <a:solidFill>
                  <a:srgbClr val="347574"/>
                </a:solidFill>
              </a:defRPr>
            </a:lvl3pPr>
            <a:lvl4pPr marL="1200120" indent="-171446">
              <a:buClr>
                <a:srgbClr val="347574"/>
              </a:buClr>
              <a:buFont typeface="Arial" panose="020B0604020202020204" pitchFamily="34" charset="0"/>
              <a:buChar char="•"/>
              <a:defRPr sz="1350">
                <a:solidFill>
                  <a:srgbClr val="347574"/>
                </a:solidFill>
              </a:defRPr>
            </a:lvl4pPr>
            <a:lvl5pPr marL="1543012" indent="-171446">
              <a:buClr>
                <a:srgbClr val="347574"/>
              </a:buClr>
              <a:buFont typeface="Arial" panose="020B0604020202020204" pitchFamily="34" charset="0"/>
              <a:buChar char="•"/>
              <a:defRPr sz="135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585858"/>
                </a:solidFill>
              </a:defRPr>
            </a:lvl2pPr>
            <a:lvl3pPr marL="857228" indent="-171446">
              <a:buClr>
                <a:srgbClr val="347574"/>
              </a:buClr>
              <a:buFont typeface="Arial" panose="020B0604020202020204" pitchFamily="34" charset="0"/>
              <a:buChar char="•"/>
              <a:defRPr sz="1500">
                <a:solidFill>
                  <a:srgbClr val="585858"/>
                </a:solidFill>
              </a:defRPr>
            </a:lvl3pPr>
            <a:lvl4pPr marL="1200120" indent="-171446">
              <a:buClr>
                <a:srgbClr val="347574"/>
              </a:buClr>
              <a:buFont typeface="Arial" panose="020B0604020202020204" pitchFamily="34" charset="0"/>
              <a:buChar char="•"/>
              <a:defRPr sz="1350">
                <a:solidFill>
                  <a:srgbClr val="585858"/>
                </a:solidFill>
              </a:defRPr>
            </a:lvl4pPr>
            <a:lvl5pPr marL="1543012" indent="-171446">
              <a:buClr>
                <a:srgbClr val="347574"/>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412998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312197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CB76CD-2FBB-441F-8F24-50F7582353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1500" b="1">
                <a:solidFill>
                  <a:srgbClr val="585858"/>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609600" y="444962"/>
            <a:ext cx="10972800" cy="3560111"/>
          </a:xfrm>
        </p:spPr>
        <p:txBody>
          <a:bodyPr/>
          <a:lstStyle>
            <a:lvl1pPr marL="0" indent="0">
              <a:buNone/>
              <a:defRPr sz="2400">
                <a:solidFill>
                  <a:srgbClr val="585858"/>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050">
                <a:solidFill>
                  <a:srgbClr val="585858"/>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dirty="0"/>
          </a:p>
        </p:txBody>
      </p:sp>
    </p:spTree>
    <p:extLst>
      <p:ext uri="{BB962C8B-B14F-4D97-AF65-F5344CB8AC3E}">
        <p14:creationId xmlns:p14="http://schemas.microsoft.com/office/powerpoint/2010/main" val="4141616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8118966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707886"/>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Materials and activities to support review, practice and consolidation</a:t>
            </a:r>
            <a:endParaRPr lang="en-GB" sz="2000" b="1" dirty="0">
              <a:solidFill>
                <a:schemeClr val="bg1"/>
              </a:solidFill>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normAutofit/>
          </a:bodyPr>
          <a:lstStyle>
            <a:lvl1pPr>
              <a:defRPr sz="11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522847" y="498629"/>
            <a:ext cx="1191720" cy="301224"/>
          </a:xfrm>
        </p:spPr>
        <p:txBody>
          <a:bodyPr>
            <a:noAutofit/>
          </a:bodyPr>
          <a:lstStyle>
            <a:lvl1pPr>
              <a:defRPr lang="en-GB" sz="11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3537209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12181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RICH Slide">
    <p:spTree>
      <p:nvGrpSpPr>
        <p:cNvPr id="1" name=""/>
        <p:cNvGrpSpPr/>
        <p:nvPr/>
      </p:nvGrpSpPr>
      <p:grpSpPr>
        <a:xfrm>
          <a:off x="0" y="0"/>
          <a:ext cx="0" cy="0"/>
          <a:chOff x="0" y="0"/>
          <a:chExt cx="0" cy="0"/>
        </a:xfrm>
      </p:grpSpPr>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Rectangle 10">
            <a:extLst>
              <a:ext uri="{FF2B5EF4-FFF2-40B4-BE49-F238E27FC236}">
                <a16:creationId xmlns:a16="http://schemas.microsoft.com/office/drawing/2014/main" id="{89E41693-E21B-4D54-8C80-1CC464351945}"/>
              </a:ext>
            </a:extLst>
          </p:cNvPr>
          <p:cNvSpPr/>
          <p:nvPr userDrawn="1"/>
        </p:nvSpPr>
        <p:spPr>
          <a:xfrm>
            <a:off x="10102788" y="0"/>
            <a:ext cx="2089211" cy="6843740"/>
          </a:xfrm>
          <a:prstGeom prst="rect">
            <a:avLst/>
          </a:prstGeom>
          <a:solidFill>
            <a:srgbClr val="60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38C8D22-8E9E-46F4-837A-B932422962DF}"/>
              </a:ext>
            </a:extLst>
          </p:cNvPr>
          <p:cNvSpPr/>
          <p:nvPr userDrawn="1"/>
        </p:nvSpPr>
        <p:spPr>
          <a:xfrm>
            <a:off x="8929041" y="2370808"/>
            <a:ext cx="2137603" cy="2137603"/>
          </a:xfrm>
          <a:prstGeom prst="ellipse">
            <a:avLst/>
          </a:prstGeom>
          <a:solidFill>
            <a:schemeClr val="bg1"/>
          </a:solidFill>
          <a:ln w="28575">
            <a:solidFill>
              <a:srgbClr val="986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9" name="Picture 8">
            <a:extLst>
              <a:ext uri="{FF2B5EF4-FFF2-40B4-BE49-F238E27FC236}">
                <a16:creationId xmlns:a16="http://schemas.microsoft.com/office/drawing/2014/main" id="{F57101DC-70F8-4A60-B06C-BFDFF17E4B21}"/>
              </a:ext>
            </a:extLst>
          </p:cNvPr>
          <p:cNvPicPr>
            <a:picLocks noChangeAspect="1"/>
          </p:cNvPicPr>
          <p:nvPr userDrawn="1"/>
        </p:nvPicPr>
        <p:blipFill>
          <a:blip r:embed="rId3"/>
          <a:stretch>
            <a:fillRect/>
          </a:stretch>
        </p:blipFill>
        <p:spPr>
          <a:xfrm>
            <a:off x="9489798" y="2857501"/>
            <a:ext cx="991375" cy="1142998"/>
          </a:xfrm>
          <a:prstGeom prst="rect">
            <a:avLst/>
          </a:prstGeom>
        </p:spPr>
      </p:pic>
      <p:sp>
        <p:nvSpPr>
          <p:cNvPr id="12" name="Title 1">
            <a:extLst>
              <a:ext uri="{FF2B5EF4-FFF2-40B4-BE49-F238E27FC236}">
                <a16:creationId xmlns:a16="http://schemas.microsoft.com/office/drawing/2014/main" id="{9AF1F1B0-A18C-45F2-AC38-B258B92EB3FD}"/>
              </a:ext>
            </a:extLst>
          </p:cNvPr>
          <p:cNvSpPr txBox="1">
            <a:spLocks/>
          </p:cNvSpPr>
          <p:nvPr userDrawn="1"/>
        </p:nvSpPr>
        <p:spPr>
          <a:xfrm>
            <a:off x="580702" y="1058401"/>
            <a:ext cx="7487478" cy="8858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a:lstStyle>
          <a:p>
            <a:r>
              <a:rPr lang="en-US" sz="2000" b="0" dirty="0">
                <a:solidFill>
                  <a:schemeClr val="tx1"/>
                </a:solidFill>
              </a:rPr>
              <a:t>Follow-up NRICH activity</a:t>
            </a:r>
          </a:p>
        </p:txBody>
      </p:sp>
      <p:sp>
        <p:nvSpPr>
          <p:cNvPr id="13" name="TextBox 12">
            <a:extLst>
              <a:ext uri="{FF2B5EF4-FFF2-40B4-BE49-F238E27FC236}">
                <a16:creationId xmlns:a16="http://schemas.microsoft.com/office/drawing/2014/main" id="{97A24071-2609-43AF-A462-22B6A1202038}"/>
              </a:ext>
            </a:extLst>
          </p:cNvPr>
          <p:cNvSpPr txBox="1"/>
          <p:nvPr userDrawn="1"/>
        </p:nvSpPr>
        <p:spPr>
          <a:xfrm>
            <a:off x="580702" y="5708192"/>
            <a:ext cx="950817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Reproduced with permission of NRICH, University of Cambridge, all rights reserved.</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5" name="Text Placeholder 14">
            <a:extLst>
              <a:ext uri="{FF2B5EF4-FFF2-40B4-BE49-F238E27FC236}">
                <a16:creationId xmlns:a16="http://schemas.microsoft.com/office/drawing/2014/main" id="{35A1C8FD-060D-45A9-A073-DAF8BB9D2A6C}"/>
              </a:ext>
            </a:extLst>
          </p:cNvPr>
          <p:cNvSpPr>
            <a:spLocks noGrp="1"/>
          </p:cNvSpPr>
          <p:nvPr>
            <p:ph type="body" sz="quarter" idx="10"/>
          </p:nvPr>
        </p:nvSpPr>
        <p:spPr>
          <a:xfrm>
            <a:off x="593725" y="1556068"/>
            <a:ext cx="7902575" cy="3146425"/>
          </a:xfrm>
        </p:spPr>
        <p:txBody>
          <a:bodyPr>
            <a:normAutofit/>
          </a:bodyPr>
          <a:lstStyle>
            <a:lvl1pPr marL="342900" indent="-342900">
              <a:buFont typeface="Arial" panose="020B0604020202020204" pitchFamily="34" charset="0"/>
              <a:buChar char="•"/>
              <a:defRPr sz="2000" b="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6803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15514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659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81"/>
            <a:ext cx="5545707" cy="576055"/>
          </a:xfrm>
        </p:spPr>
        <p:txBody>
          <a:bodyPr anchor="t"/>
          <a:lstStyle>
            <a:lvl1pPr>
              <a:defRPr>
                <a:solidFill>
                  <a:schemeClr val="bg1"/>
                </a:solidFill>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09607" y="1196750"/>
            <a:ext cx="5557348" cy="1152130"/>
          </a:xfrm>
        </p:spPr>
        <p:txBody>
          <a:bodyPr/>
          <a:lstStyle>
            <a:lvl1pPr marL="0" indent="0">
              <a:defRPr sz="2625">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Tree>
    <p:extLst>
      <p:ext uri="{BB962C8B-B14F-4D97-AF65-F5344CB8AC3E}">
        <p14:creationId xmlns:p14="http://schemas.microsoft.com/office/powerpoint/2010/main" val="96681977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6" r:id="rId7"/>
    <p:sldLayoutId id="2147483667" r:id="rId8"/>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6" y="1556794"/>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900">
                <a:latin typeface="Arial" charset="0"/>
              </a:defRPr>
            </a:lvl1pPr>
          </a:lstStyle>
          <a:p>
            <a:pPr>
              <a:defRPr/>
            </a:pPr>
            <a:endParaRPr lang="en-GB" dirty="0"/>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900">
                <a:latin typeface="Arial" charset="0"/>
              </a:defRPr>
            </a:lvl1pPr>
          </a:lstStyle>
          <a:p>
            <a:pPr>
              <a:defRPr/>
            </a:pPr>
            <a:endParaRPr lang="en-GB" dirty="0"/>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900"/>
            </a:lvl1pPr>
          </a:lstStyle>
          <a:p>
            <a:fld id="{AE284E3E-0734-4C1C-8A10-2A7D3F5CEAFB}" type="slidenum">
              <a:rPr lang="en-GB" altLang="en-US"/>
              <a:pPr/>
              <a:t>‹#›</a:t>
            </a:fld>
            <a:endParaRPr lang="en-GB" altLang="en-US" dirty="0"/>
          </a:p>
        </p:txBody>
      </p:sp>
    </p:spTree>
    <p:extLst>
      <p:ext uri="{BB962C8B-B14F-4D97-AF65-F5344CB8AC3E}">
        <p14:creationId xmlns:p14="http://schemas.microsoft.com/office/powerpoint/2010/main" val="334031066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p:txStyles>
    <p:titleStyle>
      <a:lvl1pPr algn="l" rtl="0" eaLnBrk="0" fontAlgn="base" hangingPunct="0">
        <a:spcBef>
          <a:spcPct val="0"/>
        </a:spcBef>
        <a:spcAft>
          <a:spcPct val="0"/>
        </a:spcAft>
        <a:defRPr sz="2700" b="1">
          <a:solidFill>
            <a:srgbClr val="585858"/>
          </a:solidFill>
          <a:latin typeface="+mj-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p:titleStyle>
    <p:body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4.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5.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5.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tags" Target="../tags/tag6.xml"/><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tags" Target="../tags/tag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tags" Target="../tags/tag8.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6gGtLyXoeq-FMWk00AlcIPo3fhGmi03D"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hyperlink" Target="https://nrich.maths.org/6589"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ncetm.org.uk/classroom-resources/primm-1-14-addition-and-subtraction-two-digit-numbers-and-multiples-of-ten/"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s://www.ncetm.org.uk/classroom-resources/primm-1-13-addition-and-subtraction-two-digit-and-single-digit-numbers/" TargetMode="Externa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74FBDFE-5B30-4618-A02E-23001F05B5E9}"/>
              </a:ext>
            </a:extLst>
          </p:cNvPr>
          <p:cNvSpPr>
            <a:spLocks noGrp="1"/>
          </p:cNvSpPr>
          <p:nvPr>
            <p:ph type="subTitle" idx="1"/>
          </p:nvPr>
        </p:nvSpPr>
        <p:spPr/>
        <p:txBody>
          <a:bodyPr>
            <a:normAutofit/>
          </a:bodyPr>
          <a:lstStyle/>
          <a:p>
            <a:r>
              <a:rPr lang="en-GB" b="0" dirty="0"/>
              <a:t>Add and subtract within 100 – part 1</a:t>
            </a:r>
          </a:p>
        </p:txBody>
      </p:sp>
      <p:sp>
        <p:nvSpPr>
          <p:cNvPr id="7" name="Text Placeholder 6">
            <a:extLst>
              <a:ext uri="{FF2B5EF4-FFF2-40B4-BE49-F238E27FC236}">
                <a16:creationId xmlns:a16="http://schemas.microsoft.com/office/drawing/2014/main" id="{DD63683B-151B-4390-A922-277AFEC04473}"/>
              </a:ext>
            </a:extLst>
          </p:cNvPr>
          <p:cNvSpPr>
            <a:spLocks noGrp="1"/>
          </p:cNvSpPr>
          <p:nvPr>
            <p:ph type="body" sz="quarter" idx="12"/>
          </p:nvPr>
        </p:nvSpPr>
        <p:spPr/>
        <p:txBody>
          <a:bodyPr/>
          <a:lstStyle/>
          <a:p>
            <a:r>
              <a:rPr lang="en-GB"/>
              <a:t>2AS-3</a:t>
            </a:r>
            <a:endParaRPr lang="en-GB"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a:extLst>
              <a:ext uri="{FF2B5EF4-FFF2-40B4-BE49-F238E27FC236}">
                <a16:creationId xmlns:a16="http://schemas.microsoft.com/office/drawing/2014/main" id="{06FCB3AB-1CA4-432A-8445-B5A7349B7F40}"/>
              </a:ext>
            </a:extLst>
          </p:cNvPr>
          <p:cNvSpPr txBox="1"/>
          <p:nvPr/>
        </p:nvSpPr>
        <p:spPr>
          <a:xfrm>
            <a:off x="2376460" y="1435111"/>
            <a:ext cx="2613801"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+ 3 = 7</a:t>
            </a:r>
          </a:p>
        </p:txBody>
      </p:sp>
      <p:sp>
        <p:nvSpPr>
          <p:cNvPr id="60" name="TextBox 59">
            <a:extLst>
              <a:ext uri="{FF2B5EF4-FFF2-40B4-BE49-F238E27FC236}">
                <a16:creationId xmlns:a16="http://schemas.microsoft.com/office/drawing/2014/main" id="{CF657E17-ED5B-46E8-AED9-8BD1DF4284A6}"/>
              </a:ext>
            </a:extLst>
          </p:cNvPr>
          <p:cNvSpPr txBox="1"/>
          <p:nvPr/>
        </p:nvSpPr>
        <p:spPr>
          <a:xfrm>
            <a:off x="2376459" y="2019886"/>
            <a:ext cx="2544148"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 + 30 = 70</a:t>
            </a:r>
          </a:p>
        </p:txBody>
      </p:sp>
      <p:sp>
        <p:nvSpPr>
          <p:cNvPr id="61" name="Rectangle: Rounded Corners 60">
            <a:extLst>
              <a:ext uri="{FF2B5EF4-FFF2-40B4-BE49-F238E27FC236}">
                <a16:creationId xmlns:a16="http://schemas.microsoft.com/office/drawing/2014/main" id="{9E5DA9EA-B46C-479D-B971-B3D432146C34}"/>
              </a:ext>
            </a:extLst>
          </p:cNvPr>
          <p:cNvSpPr/>
          <p:nvPr/>
        </p:nvSpPr>
        <p:spPr>
          <a:xfrm rot="16200000">
            <a:off x="1882511" y="2750731"/>
            <a:ext cx="3307180" cy="3584632"/>
          </a:xfrm>
          <a:prstGeom prst="roundRect">
            <a:avLst>
              <a:gd name="adj" fmla="val 8083"/>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Title 4">
            <a:extLst>
              <a:ext uri="{FF2B5EF4-FFF2-40B4-BE49-F238E27FC236}">
                <a16:creationId xmlns:a16="http://schemas.microsoft.com/office/drawing/2014/main" id="{3EFE06A5-18CC-45CD-8315-395623BF2269}"/>
              </a:ext>
            </a:extLst>
          </p:cNvPr>
          <p:cNvSpPr>
            <a:spLocks noGrp="1"/>
          </p:cNvSpPr>
          <p:nvPr>
            <p:ph type="title"/>
          </p:nvPr>
        </p:nvSpPr>
        <p:spPr/>
        <p:txBody>
          <a:bodyPr/>
          <a:lstStyle/>
          <a:p>
            <a:r>
              <a:rPr lang="en-GB" dirty="0"/>
              <a:t>2AS-3 Add and subtract within 100 – part 1</a:t>
            </a:r>
          </a:p>
        </p:txBody>
      </p:sp>
      <p:grpSp>
        <p:nvGrpSpPr>
          <p:cNvPr id="3" name="Group 2">
            <a:extLst>
              <a:ext uri="{FF2B5EF4-FFF2-40B4-BE49-F238E27FC236}">
                <a16:creationId xmlns:a16="http://schemas.microsoft.com/office/drawing/2014/main" id="{519C560A-FD06-4B62-9B9F-EEB7250621EB}"/>
              </a:ext>
            </a:extLst>
          </p:cNvPr>
          <p:cNvGrpSpPr/>
          <p:nvPr/>
        </p:nvGrpSpPr>
        <p:grpSpPr>
          <a:xfrm>
            <a:off x="4587156" y="3102297"/>
            <a:ext cx="1228313" cy="2837947"/>
            <a:chOff x="4685414" y="3068675"/>
            <a:chExt cx="1228313" cy="2837947"/>
          </a:xfrm>
        </p:grpSpPr>
        <p:pic>
          <p:nvPicPr>
            <p:cNvPr id="39" name="Picture 38">
              <a:extLst>
                <a:ext uri="{FF2B5EF4-FFF2-40B4-BE49-F238E27FC236}">
                  <a16:creationId xmlns:a16="http://schemas.microsoft.com/office/drawing/2014/main" id="{A178BA16-9E22-4A54-9257-0659FD9F4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8101" y="3068675"/>
              <a:ext cx="305626" cy="2837947"/>
            </a:xfrm>
            <a:prstGeom prst="rect">
              <a:avLst/>
            </a:prstGeom>
          </p:spPr>
        </p:pic>
        <p:pic>
          <p:nvPicPr>
            <p:cNvPr id="41" name="Picture 40">
              <a:extLst>
                <a:ext uri="{FF2B5EF4-FFF2-40B4-BE49-F238E27FC236}">
                  <a16:creationId xmlns:a16="http://schemas.microsoft.com/office/drawing/2014/main" id="{58EFF8A6-1A02-4D26-B0FC-E5F9E37264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6757" y="3068675"/>
              <a:ext cx="305626" cy="2837947"/>
            </a:xfrm>
            <a:prstGeom prst="rect">
              <a:avLst/>
            </a:prstGeom>
          </p:spPr>
        </p:pic>
        <p:pic>
          <p:nvPicPr>
            <p:cNvPr id="43" name="Picture 42">
              <a:extLst>
                <a:ext uri="{FF2B5EF4-FFF2-40B4-BE49-F238E27FC236}">
                  <a16:creationId xmlns:a16="http://schemas.microsoft.com/office/drawing/2014/main" id="{34D00A4C-A18B-430A-A6EF-B886E467BC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5414" y="3068675"/>
              <a:ext cx="305626" cy="2837947"/>
            </a:xfrm>
            <a:prstGeom prst="rect">
              <a:avLst/>
            </a:prstGeom>
          </p:spPr>
        </p:pic>
      </p:grpSp>
      <p:grpSp>
        <p:nvGrpSpPr>
          <p:cNvPr id="2" name="Group 1">
            <a:extLst>
              <a:ext uri="{FF2B5EF4-FFF2-40B4-BE49-F238E27FC236}">
                <a16:creationId xmlns:a16="http://schemas.microsoft.com/office/drawing/2014/main" id="{E8B728C8-EC74-4269-9277-A72E9D576CD6}"/>
              </a:ext>
            </a:extLst>
          </p:cNvPr>
          <p:cNvGrpSpPr/>
          <p:nvPr/>
        </p:nvGrpSpPr>
        <p:grpSpPr>
          <a:xfrm>
            <a:off x="1154506" y="3102388"/>
            <a:ext cx="1689655" cy="2837947"/>
            <a:chOff x="2189349" y="3068675"/>
            <a:chExt cx="1689655" cy="2837947"/>
          </a:xfrm>
        </p:grpSpPr>
        <p:pic>
          <p:nvPicPr>
            <p:cNvPr id="44" name="Picture 43">
              <a:extLst>
                <a:ext uri="{FF2B5EF4-FFF2-40B4-BE49-F238E27FC236}">
                  <a16:creationId xmlns:a16="http://schemas.microsoft.com/office/drawing/2014/main" id="{FAFBD69A-993D-4973-9269-CACADE7B51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3378" y="3068675"/>
              <a:ext cx="305626" cy="2837947"/>
            </a:xfrm>
            <a:prstGeom prst="rect">
              <a:avLst/>
            </a:prstGeom>
          </p:spPr>
        </p:pic>
        <p:pic>
          <p:nvPicPr>
            <p:cNvPr id="45" name="Picture 44">
              <a:extLst>
                <a:ext uri="{FF2B5EF4-FFF2-40B4-BE49-F238E27FC236}">
                  <a16:creationId xmlns:a16="http://schemas.microsoft.com/office/drawing/2014/main" id="{2A6DAED2-3C00-4DBF-B0A3-2237C7AD80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2035" y="3068675"/>
              <a:ext cx="305626" cy="2837947"/>
            </a:xfrm>
            <a:prstGeom prst="rect">
              <a:avLst/>
            </a:prstGeom>
          </p:spPr>
        </p:pic>
        <p:pic>
          <p:nvPicPr>
            <p:cNvPr id="52" name="Picture 51">
              <a:extLst>
                <a:ext uri="{FF2B5EF4-FFF2-40B4-BE49-F238E27FC236}">
                  <a16:creationId xmlns:a16="http://schemas.microsoft.com/office/drawing/2014/main" id="{94B9DC63-57F0-4967-97F2-B1E1E1C47A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0692" y="3068675"/>
              <a:ext cx="305626" cy="2837947"/>
            </a:xfrm>
            <a:prstGeom prst="rect">
              <a:avLst/>
            </a:prstGeom>
          </p:spPr>
        </p:pic>
        <p:pic>
          <p:nvPicPr>
            <p:cNvPr id="53" name="Picture 52">
              <a:extLst>
                <a:ext uri="{FF2B5EF4-FFF2-40B4-BE49-F238E27FC236}">
                  <a16:creationId xmlns:a16="http://schemas.microsoft.com/office/drawing/2014/main" id="{8AD594AF-4592-4199-BF8B-03CD131E4F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9349" y="3068675"/>
              <a:ext cx="305626" cy="2837947"/>
            </a:xfrm>
            <a:prstGeom prst="rect">
              <a:avLst/>
            </a:prstGeom>
          </p:spPr>
        </p:pic>
      </p:grpSp>
      <p:sp>
        <p:nvSpPr>
          <p:cNvPr id="4" name="Rectangle 3">
            <a:extLst>
              <a:ext uri="{FF2B5EF4-FFF2-40B4-BE49-F238E27FC236}">
                <a16:creationId xmlns:a16="http://schemas.microsoft.com/office/drawing/2014/main" id="{9DF02EE8-C806-4BB7-88FE-47B9C29213F9}"/>
              </a:ext>
            </a:extLst>
          </p:cNvPr>
          <p:cNvSpPr/>
          <p:nvPr/>
        </p:nvSpPr>
        <p:spPr>
          <a:xfrm>
            <a:off x="3835022" y="2019886"/>
            <a:ext cx="1302070" cy="540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TextBox 19">
            <a:extLst>
              <a:ext uri="{FF2B5EF4-FFF2-40B4-BE49-F238E27FC236}">
                <a16:creationId xmlns:a16="http://schemas.microsoft.com/office/drawing/2014/main" id="{28FEA2E6-ECC0-4159-9601-AF414EA7A18D}"/>
              </a:ext>
            </a:extLst>
          </p:cNvPr>
          <p:cNvSpPr txBox="1"/>
          <p:nvPr/>
        </p:nvSpPr>
        <p:spPr>
          <a:xfrm>
            <a:off x="6144005" y="4483474"/>
            <a:ext cx="5486401" cy="1077218"/>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4 plus 3 is equal to 7, so 4 tens plus 3 tens is equal to 7 tens.</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So I know that 40 plus 30 is equal to 70.</a:t>
            </a:r>
          </a:p>
        </p:txBody>
      </p:sp>
      <p:sp>
        <p:nvSpPr>
          <p:cNvPr id="7" name="Content Placeholder 2">
            <a:extLst>
              <a:ext uri="{FF2B5EF4-FFF2-40B4-BE49-F238E27FC236}">
                <a16:creationId xmlns:a16="http://schemas.microsoft.com/office/drawing/2014/main" id="{7457ACF6-BC10-4D65-900E-2E444B25CF47}"/>
              </a:ext>
            </a:extLst>
          </p:cNvPr>
          <p:cNvSpPr txBox="1">
            <a:spLocks/>
          </p:cNvSpPr>
          <p:nvPr/>
        </p:nvSpPr>
        <p:spPr>
          <a:xfrm>
            <a:off x="6120240" y="966037"/>
            <a:ext cx="5390389" cy="3441969"/>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If we know that 4 plus 3 is equal to 7, what else do we know?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Look at the blocks. What do you notice?</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8" name="Content Placeholder 2">
            <a:extLst>
              <a:ext uri="{FF2B5EF4-FFF2-40B4-BE49-F238E27FC236}">
                <a16:creationId xmlns:a16="http://schemas.microsoft.com/office/drawing/2014/main" id="{1F1B21F5-1C9F-4596-A028-AFF77373F032}"/>
              </a:ext>
            </a:extLst>
          </p:cNvPr>
          <p:cNvSpPr txBox="1">
            <a:spLocks/>
          </p:cNvSpPr>
          <p:nvPr/>
        </p:nvSpPr>
        <p:spPr>
          <a:xfrm rot="10800000" flipV="1">
            <a:off x="6094533" y="2290267"/>
            <a:ext cx="5390389" cy="1409115"/>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Did you notice that there are </a:t>
            </a:r>
            <a:r>
              <a:rPr kumimoji="0" lang="en-GB" sz="1800" b="0" i="1" u="none" strike="noStrike" kern="1200" cap="none" spc="0" normalizeH="0" baseline="0" noProof="0" dirty="0">
                <a:ln>
                  <a:noFill/>
                </a:ln>
                <a:solidFill>
                  <a:srgbClr val="585858"/>
                </a:solidFill>
                <a:effectLst/>
                <a:uLnTx/>
                <a:uFillTx/>
                <a:latin typeface="Arial"/>
                <a:ea typeface="+mn-ea"/>
                <a:cs typeface="+mn-cs"/>
              </a:rPr>
              <a:t>4 tens and 3 tens?</a:t>
            </a:r>
            <a:r>
              <a:rPr kumimoji="0" lang="en-GB" sz="1800" b="0" i="0" u="none" strike="noStrike" kern="1200" cap="none" spc="0" normalizeH="0" baseline="0" noProof="0" dirty="0">
                <a:ln>
                  <a:noFill/>
                </a:ln>
                <a:solidFill>
                  <a:srgbClr val="585858"/>
                </a:solidFill>
                <a:effectLst/>
                <a:uLnTx/>
                <a:uFillTx/>
                <a:latin typeface="Arial"/>
                <a:ea typeface="+mn-ea"/>
                <a:cs typeface="+mn-cs"/>
              </a:rPr>
              <a:t> How many tens do you think that is altogether? What </a:t>
            </a:r>
            <a:r>
              <a:rPr kumimoji="0" lang="en-GB" sz="1800" b="0" i="1" u="none" strike="noStrike" kern="1200" cap="none" spc="0" normalizeH="0" baseline="0" noProof="0" dirty="0">
                <a:ln>
                  <a:noFill/>
                </a:ln>
                <a:solidFill>
                  <a:srgbClr val="585858"/>
                </a:solidFill>
                <a:effectLst/>
                <a:uLnTx/>
                <a:uFillTx/>
                <a:latin typeface="Arial"/>
                <a:ea typeface="+mn-ea"/>
                <a:cs typeface="+mn-cs"/>
              </a:rPr>
              <a:t>multiple of ten </a:t>
            </a:r>
            <a:r>
              <a:rPr kumimoji="0" lang="en-GB" sz="1800" b="0" i="0" u="none" strike="noStrike" kern="1200" cap="none" spc="0" normalizeH="0" baseline="0" noProof="0" dirty="0">
                <a:ln>
                  <a:noFill/>
                </a:ln>
                <a:solidFill>
                  <a:srgbClr val="585858"/>
                </a:solidFill>
                <a:effectLst/>
                <a:uLnTx/>
                <a:uFillTx/>
                <a:latin typeface="Arial"/>
                <a:ea typeface="+mn-ea"/>
                <a:cs typeface="+mn-cs"/>
              </a:rPr>
              <a:t>is this number of tens?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How could we write an addition to represent combining the groups of tens? What can you say you know?</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lang="en-GB" sz="1800" dirty="0">
              <a:latin typeface="Arial"/>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0" cap="none" spc="0" normalizeH="0" baseline="0" noProof="0" dirty="0">
                <a:ln>
                  <a:noFill/>
                </a:ln>
                <a:effectLst/>
                <a:uLnTx/>
                <a:uFillTx/>
                <a:latin typeface="Arial"/>
                <a:ea typeface="+mn-ea"/>
                <a:cs typeface="+mn-cs"/>
              </a:rPr>
              <a:t>Repeat the activity with a different number of 10 blocks.</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50662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2.29167E-6 7.40741E-7 L 0.06459 7.40741E-7 " pathEditMode="relative" rAng="0" ptsTypes="AA">
                                      <p:cBhvr>
                                        <p:cTn id="14" dur="1500" fill="hold"/>
                                        <p:tgtEl>
                                          <p:spTgt spid="2"/>
                                        </p:tgtEl>
                                        <p:attrNameLst>
                                          <p:attrName>ppt_x</p:attrName>
                                          <p:attrName>ppt_y</p:attrName>
                                        </p:attrNameLst>
                                      </p:cBhvr>
                                      <p:rCtr x="3229" y="0"/>
                                    </p:animMotion>
                                  </p:childTnLst>
                                </p:cTn>
                              </p:par>
                              <p:par>
                                <p:cTn id="15" presetID="42" presetClass="path" presetSubtype="0" accel="50000" decel="50000" fill="hold" nodeType="withEffect">
                                  <p:stCondLst>
                                    <p:cond delay="0"/>
                                  </p:stCondLst>
                                  <p:childTnLst>
                                    <p:animMotion origin="layout" path="M -2.5E-6 7.40741E-7 L -0.05989 0.00116 " pathEditMode="relative" rAng="0" ptsTypes="AA">
                                      <p:cBhvr>
                                        <p:cTn id="16" dur="1500" fill="hold"/>
                                        <p:tgtEl>
                                          <p:spTgt spid="3"/>
                                        </p:tgtEl>
                                        <p:attrNameLst>
                                          <p:attrName>ppt_x</p:attrName>
                                          <p:attrName>ppt_y</p:attrName>
                                        </p:attrNameLst>
                                      </p:cBhvr>
                                      <p:rCtr x="-2995" y="46"/>
                                    </p:animMotion>
                                  </p:childTnLst>
                                </p:cTn>
                              </p:par>
                              <p:par>
                                <p:cTn id="17" presetID="1" presetClass="entr" presetSubtype="0" fill="hold" grpId="0" nodeType="withEffect">
                                  <p:stCondLst>
                                    <p:cond delay="200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animBg="1"/>
      <p:bldP spid="4" grpId="0" animBg="1"/>
      <p:bldP spid="6"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a:extLst>
              <a:ext uri="{FF2B5EF4-FFF2-40B4-BE49-F238E27FC236}">
                <a16:creationId xmlns:a16="http://schemas.microsoft.com/office/drawing/2014/main" id="{06FCB3AB-1CA4-432A-8445-B5A7349B7F40}"/>
              </a:ext>
            </a:extLst>
          </p:cNvPr>
          <p:cNvSpPr txBox="1"/>
          <p:nvPr/>
        </p:nvSpPr>
        <p:spPr>
          <a:xfrm>
            <a:off x="2376460" y="1435111"/>
            <a:ext cx="2613801"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4 = 3</a:t>
            </a:r>
          </a:p>
        </p:txBody>
      </p:sp>
      <p:sp>
        <p:nvSpPr>
          <p:cNvPr id="60" name="TextBox 59">
            <a:extLst>
              <a:ext uri="{FF2B5EF4-FFF2-40B4-BE49-F238E27FC236}">
                <a16:creationId xmlns:a16="http://schemas.microsoft.com/office/drawing/2014/main" id="{CF657E17-ED5B-46E8-AED9-8BD1DF4284A6}"/>
              </a:ext>
            </a:extLst>
          </p:cNvPr>
          <p:cNvSpPr txBox="1"/>
          <p:nvPr/>
        </p:nvSpPr>
        <p:spPr>
          <a:xfrm>
            <a:off x="2376459" y="2019886"/>
            <a:ext cx="2544148"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70 – 40 = 30</a:t>
            </a:r>
          </a:p>
        </p:txBody>
      </p:sp>
      <p:sp>
        <p:nvSpPr>
          <p:cNvPr id="61" name="Rectangle: Rounded Corners 60">
            <a:extLst>
              <a:ext uri="{FF2B5EF4-FFF2-40B4-BE49-F238E27FC236}">
                <a16:creationId xmlns:a16="http://schemas.microsoft.com/office/drawing/2014/main" id="{9E5DA9EA-B46C-479D-B971-B3D432146C34}"/>
              </a:ext>
            </a:extLst>
          </p:cNvPr>
          <p:cNvSpPr/>
          <p:nvPr/>
        </p:nvSpPr>
        <p:spPr>
          <a:xfrm rot="16200000">
            <a:off x="1882511" y="2750731"/>
            <a:ext cx="3307180" cy="3584632"/>
          </a:xfrm>
          <a:prstGeom prst="roundRect">
            <a:avLst>
              <a:gd name="adj" fmla="val 8083"/>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Title 4">
            <a:extLst>
              <a:ext uri="{FF2B5EF4-FFF2-40B4-BE49-F238E27FC236}">
                <a16:creationId xmlns:a16="http://schemas.microsoft.com/office/drawing/2014/main" id="{3EFE06A5-18CC-45CD-8315-395623BF2269}"/>
              </a:ext>
            </a:extLst>
          </p:cNvPr>
          <p:cNvSpPr>
            <a:spLocks noGrp="1"/>
          </p:cNvSpPr>
          <p:nvPr>
            <p:ph type="title"/>
          </p:nvPr>
        </p:nvSpPr>
        <p:spPr/>
        <p:txBody>
          <a:bodyPr/>
          <a:lstStyle/>
          <a:p>
            <a:r>
              <a:rPr lang="en-GB" dirty="0"/>
              <a:t>2AS-3 Add and subtract within 100 – part 1</a:t>
            </a:r>
          </a:p>
        </p:txBody>
      </p:sp>
      <p:grpSp>
        <p:nvGrpSpPr>
          <p:cNvPr id="3" name="Group 2">
            <a:extLst>
              <a:ext uri="{FF2B5EF4-FFF2-40B4-BE49-F238E27FC236}">
                <a16:creationId xmlns:a16="http://schemas.microsoft.com/office/drawing/2014/main" id="{519C560A-FD06-4B62-9B9F-EEB7250621EB}"/>
              </a:ext>
            </a:extLst>
          </p:cNvPr>
          <p:cNvGrpSpPr/>
          <p:nvPr/>
        </p:nvGrpSpPr>
        <p:grpSpPr>
          <a:xfrm>
            <a:off x="3891732" y="3102297"/>
            <a:ext cx="1228313" cy="2837947"/>
            <a:chOff x="4685414" y="3068675"/>
            <a:chExt cx="1228313" cy="2837947"/>
          </a:xfrm>
        </p:grpSpPr>
        <p:pic>
          <p:nvPicPr>
            <p:cNvPr id="39" name="Picture 38">
              <a:extLst>
                <a:ext uri="{FF2B5EF4-FFF2-40B4-BE49-F238E27FC236}">
                  <a16:creationId xmlns:a16="http://schemas.microsoft.com/office/drawing/2014/main" id="{A178BA16-9E22-4A54-9257-0659FD9F4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8101" y="3068675"/>
              <a:ext cx="305626" cy="2837947"/>
            </a:xfrm>
            <a:prstGeom prst="rect">
              <a:avLst/>
            </a:prstGeom>
          </p:spPr>
        </p:pic>
        <p:pic>
          <p:nvPicPr>
            <p:cNvPr id="41" name="Picture 40">
              <a:extLst>
                <a:ext uri="{FF2B5EF4-FFF2-40B4-BE49-F238E27FC236}">
                  <a16:creationId xmlns:a16="http://schemas.microsoft.com/office/drawing/2014/main" id="{58EFF8A6-1A02-4D26-B0FC-E5F9E37264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6757" y="3068675"/>
              <a:ext cx="305626" cy="2837947"/>
            </a:xfrm>
            <a:prstGeom prst="rect">
              <a:avLst/>
            </a:prstGeom>
          </p:spPr>
        </p:pic>
        <p:pic>
          <p:nvPicPr>
            <p:cNvPr id="43" name="Picture 42">
              <a:extLst>
                <a:ext uri="{FF2B5EF4-FFF2-40B4-BE49-F238E27FC236}">
                  <a16:creationId xmlns:a16="http://schemas.microsoft.com/office/drawing/2014/main" id="{34D00A4C-A18B-430A-A6EF-B886E467BC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5414" y="3068675"/>
              <a:ext cx="305626" cy="2837947"/>
            </a:xfrm>
            <a:prstGeom prst="rect">
              <a:avLst/>
            </a:prstGeom>
          </p:spPr>
        </p:pic>
      </p:grpSp>
      <p:grpSp>
        <p:nvGrpSpPr>
          <p:cNvPr id="2" name="Group 1">
            <a:extLst>
              <a:ext uri="{FF2B5EF4-FFF2-40B4-BE49-F238E27FC236}">
                <a16:creationId xmlns:a16="http://schemas.microsoft.com/office/drawing/2014/main" id="{E8B728C8-EC74-4269-9277-A72E9D576CD6}"/>
              </a:ext>
            </a:extLst>
          </p:cNvPr>
          <p:cNvGrpSpPr/>
          <p:nvPr/>
        </p:nvGrpSpPr>
        <p:grpSpPr>
          <a:xfrm>
            <a:off x="1993705" y="3102388"/>
            <a:ext cx="1689655" cy="2837947"/>
            <a:chOff x="2189349" y="3068675"/>
            <a:chExt cx="1689655" cy="2837947"/>
          </a:xfrm>
        </p:grpSpPr>
        <p:pic>
          <p:nvPicPr>
            <p:cNvPr id="44" name="Picture 43">
              <a:extLst>
                <a:ext uri="{FF2B5EF4-FFF2-40B4-BE49-F238E27FC236}">
                  <a16:creationId xmlns:a16="http://schemas.microsoft.com/office/drawing/2014/main" id="{FAFBD69A-993D-4973-9269-CACADE7B51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3378" y="3068675"/>
              <a:ext cx="305626" cy="2837947"/>
            </a:xfrm>
            <a:prstGeom prst="rect">
              <a:avLst/>
            </a:prstGeom>
          </p:spPr>
        </p:pic>
        <p:pic>
          <p:nvPicPr>
            <p:cNvPr id="45" name="Picture 44">
              <a:extLst>
                <a:ext uri="{FF2B5EF4-FFF2-40B4-BE49-F238E27FC236}">
                  <a16:creationId xmlns:a16="http://schemas.microsoft.com/office/drawing/2014/main" id="{2A6DAED2-3C00-4DBF-B0A3-2237C7AD80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2035" y="3068675"/>
              <a:ext cx="305626" cy="2837947"/>
            </a:xfrm>
            <a:prstGeom prst="rect">
              <a:avLst/>
            </a:prstGeom>
          </p:spPr>
        </p:pic>
        <p:pic>
          <p:nvPicPr>
            <p:cNvPr id="52" name="Picture 51">
              <a:extLst>
                <a:ext uri="{FF2B5EF4-FFF2-40B4-BE49-F238E27FC236}">
                  <a16:creationId xmlns:a16="http://schemas.microsoft.com/office/drawing/2014/main" id="{94B9DC63-57F0-4967-97F2-B1E1E1C47A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0692" y="3068675"/>
              <a:ext cx="305626" cy="2837947"/>
            </a:xfrm>
            <a:prstGeom prst="rect">
              <a:avLst/>
            </a:prstGeom>
          </p:spPr>
        </p:pic>
        <p:pic>
          <p:nvPicPr>
            <p:cNvPr id="53" name="Picture 52">
              <a:extLst>
                <a:ext uri="{FF2B5EF4-FFF2-40B4-BE49-F238E27FC236}">
                  <a16:creationId xmlns:a16="http://schemas.microsoft.com/office/drawing/2014/main" id="{8AD594AF-4592-4199-BF8B-03CD131E4F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9349" y="3068675"/>
              <a:ext cx="305626" cy="2837947"/>
            </a:xfrm>
            <a:prstGeom prst="rect">
              <a:avLst/>
            </a:prstGeom>
          </p:spPr>
        </p:pic>
      </p:grpSp>
      <p:sp>
        <p:nvSpPr>
          <p:cNvPr id="4" name="Rectangle 3">
            <a:extLst>
              <a:ext uri="{FF2B5EF4-FFF2-40B4-BE49-F238E27FC236}">
                <a16:creationId xmlns:a16="http://schemas.microsoft.com/office/drawing/2014/main" id="{9DF02EE8-C806-4BB7-88FE-47B9C29213F9}"/>
              </a:ext>
            </a:extLst>
          </p:cNvPr>
          <p:cNvSpPr/>
          <p:nvPr/>
        </p:nvSpPr>
        <p:spPr>
          <a:xfrm>
            <a:off x="3835022" y="2019886"/>
            <a:ext cx="1302070" cy="540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Content Placeholder 2">
            <a:extLst>
              <a:ext uri="{FF2B5EF4-FFF2-40B4-BE49-F238E27FC236}">
                <a16:creationId xmlns:a16="http://schemas.microsoft.com/office/drawing/2014/main" id="{B259E2A2-29FE-4457-976D-3A85115087BB}"/>
              </a:ext>
            </a:extLst>
          </p:cNvPr>
          <p:cNvSpPr txBox="1">
            <a:spLocks/>
          </p:cNvSpPr>
          <p:nvPr/>
        </p:nvSpPr>
        <p:spPr>
          <a:xfrm>
            <a:off x="6192012" y="1557338"/>
            <a:ext cx="5664628" cy="3152314"/>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If we know that 7 minus 4 is equal to 3, what else can you say, using this sentence:</a:t>
            </a: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r>
              <a:rPr kumimoji="0" lang="en-GB" sz="2000" i="1" u="none" strike="noStrike" kern="1200" cap="none" spc="0" normalizeH="0" baseline="0" noProof="0" dirty="0">
                <a:ln>
                  <a:noFill/>
                </a:ln>
                <a:solidFill>
                  <a:srgbClr val="585858"/>
                </a:solidFill>
                <a:effectLst/>
                <a:uLnTx/>
                <a:uFillTx/>
                <a:latin typeface="Arial"/>
                <a:ea typeface="+mn-ea"/>
                <a:cs typeface="+mn-cs"/>
              </a:rPr>
              <a:t>___ tens minus ___ tens is equal to ___ tens.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Look carefully at the blocks, what could you do to them to show this?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write the calculation using multiples of ten to represent this?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0" cap="none" spc="0" normalizeH="0" baseline="0" noProof="0" dirty="0">
                <a:ln>
                  <a:noFill/>
                </a:ln>
                <a:effectLst/>
                <a:uLnTx/>
                <a:uFillTx/>
                <a:latin typeface="Arial"/>
                <a:ea typeface="+mn-ea"/>
                <a:cs typeface="+mn-cs"/>
              </a:rPr>
              <a:t>Repeat the activity with a different         number of 10 blocks. </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8" name="TextBox 19">
            <a:extLst>
              <a:ext uri="{FF2B5EF4-FFF2-40B4-BE49-F238E27FC236}">
                <a16:creationId xmlns:a16="http://schemas.microsoft.com/office/drawing/2014/main" id="{CCD05AC4-688E-4506-BD4D-412A2E6AD2DD}"/>
              </a:ext>
            </a:extLst>
          </p:cNvPr>
          <p:cNvSpPr txBox="1"/>
          <p:nvPr/>
        </p:nvSpPr>
        <p:spPr>
          <a:xfrm>
            <a:off x="6096000" y="4728248"/>
            <a:ext cx="5486401" cy="1077218"/>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7 minus 4 is equal to 3, so 7 tens minus 4 tens is equal to 3 tens.</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So I know that 70 minus 40 is equal to 30.</a:t>
            </a:r>
          </a:p>
        </p:txBody>
      </p:sp>
    </p:spTree>
    <p:custDataLst>
      <p:tags r:id="rId1"/>
    </p:custDataLst>
    <p:extLst>
      <p:ext uri="{BB962C8B-B14F-4D97-AF65-F5344CB8AC3E}">
        <p14:creationId xmlns:p14="http://schemas.microsoft.com/office/powerpoint/2010/main" val="191557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1"/>
                                        </p:tgtEl>
                                      </p:cBhvr>
                                    </p:animEffect>
                                    <p:set>
                                      <p:cBhvr>
                                        <p:cTn id="7" dur="1" fill="hold">
                                          <p:stCondLst>
                                            <p:cond delay="499"/>
                                          </p:stCondLst>
                                        </p:cTn>
                                        <p:tgtEl>
                                          <p:spTgt spid="6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2.5E-6 7.40741E-7 L -0.08633 7.40741E-7 " pathEditMode="relative" rAng="0" ptsTypes="AA">
                                      <p:cBhvr>
                                        <p:cTn id="11" dur="2000" fill="hold"/>
                                        <p:tgtEl>
                                          <p:spTgt spid="2"/>
                                        </p:tgtEl>
                                        <p:attrNameLst>
                                          <p:attrName>ppt_x</p:attrName>
                                          <p:attrName>ppt_y</p:attrName>
                                        </p:attrNameLst>
                                      </p:cBhvr>
                                      <p:rCtr x="-4323" y="0"/>
                                    </p:animMotion>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0"/>
                                        </p:tgtEl>
                                        <p:attrNameLst>
                                          <p:attrName>style.visibility</p:attrName>
                                        </p:attrNameLst>
                                      </p:cBhvr>
                                      <p:to>
                                        <p:strVal val="visible"/>
                                      </p:to>
                                    </p:set>
                                  </p:childTnLst>
                                </p:cTn>
                              </p:par>
                              <p:par>
                                <p:cTn id="16" presetID="42" presetClass="path" presetSubtype="0" accel="50000" decel="50000" fill="hold" nodeType="withEffect">
                                  <p:stCondLst>
                                    <p:cond delay="0"/>
                                  </p:stCondLst>
                                  <p:childTnLst>
                                    <p:animMotion origin="layout" path="M -1.25E-6 7.40741E-7 L 0.05625 0.00023 " pathEditMode="relative" rAng="0" ptsTypes="AA">
                                      <p:cBhvr>
                                        <p:cTn id="17" dur="2000" fill="hold"/>
                                        <p:tgtEl>
                                          <p:spTgt spid="3"/>
                                        </p:tgtEl>
                                        <p:attrNameLst>
                                          <p:attrName>ppt_x</p:attrName>
                                          <p:attrName>ppt_y</p:attrName>
                                        </p:attrNameLst>
                                      </p:cBhvr>
                                      <p:rCtr x="2812" y="0"/>
                                    </p:animMotion>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D850BD-5D6F-4FF6-86B1-81389D4C2A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322" y="2147774"/>
            <a:ext cx="2470171" cy="2557129"/>
          </a:xfrm>
          <a:prstGeom prst="rect">
            <a:avLst/>
          </a:prstGeom>
        </p:spPr>
      </p:pic>
      <p:pic>
        <p:nvPicPr>
          <p:cNvPr id="19" name="Picture 18">
            <a:extLst>
              <a:ext uri="{FF2B5EF4-FFF2-40B4-BE49-F238E27FC236}">
                <a16:creationId xmlns:a16="http://schemas.microsoft.com/office/drawing/2014/main" id="{A10D5C63-88A5-4E4D-B039-A157245C80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643" y="2147774"/>
            <a:ext cx="2470171" cy="2557129"/>
          </a:xfrm>
          <a:prstGeom prst="rect">
            <a:avLst/>
          </a:prstGeom>
        </p:spPr>
      </p:pic>
      <p:sp>
        <p:nvSpPr>
          <p:cNvPr id="6" name="Title 5">
            <a:extLst>
              <a:ext uri="{FF2B5EF4-FFF2-40B4-BE49-F238E27FC236}">
                <a16:creationId xmlns:a16="http://schemas.microsoft.com/office/drawing/2014/main" id="{97482791-F719-446E-9DFA-BD448E276D55}"/>
              </a:ext>
            </a:extLst>
          </p:cNvPr>
          <p:cNvSpPr>
            <a:spLocks noGrp="1"/>
          </p:cNvSpPr>
          <p:nvPr>
            <p:ph type="title"/>
          </p:nvPr>
        </p:nvSpPr>
        <p:spPr/>
        <p:txBody>
          <a:bodyPr/>
          <a:lstStyle/>
          <a:p>
            <a:r>
              <a:rPr lang="en-GB" dirty="0"/>
              <a:t>2AS-3 Add and subtract within 100 – part 1</a:t>
            </a:r>
          </a:p>
        </p:txBody>
      </p:sp>
      <p:sp>
        <p:nvSpPr>
          <p:cNvPr id="9" name="TextBox 8">
            <a:extLst>
              <a:ext uri="{FF2B5EF4-FFF2-40B4-BE49-F238E27FC236}">
                <a16:creationId xmlns:a16="http://schemas.microsoft.com/office/drawing/2014/main" id="{60FF591D-B6C6-41C8-A30D-BB0BDB00BD12}"/>
              </a:ext>
            </a:extLst>
          </p:cNvPr>
          <p:cNvSpPr txBox="1"/>
          <p:nvPr/>
        </p:nvSpPr>
        <p:spPr bwMode="auto">
          <a:xfrm>
            <a:off x="1073839" y="5005576"/>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a:ea typeface="Myriad Pro Semibold" charset="0"/>
                <a:cs typeface="Myriad Pro Semibold" charset="0"/>
              </a:rPr>
              <a:t>3 + 6 = 9</a:t>
            </a:r>
          </a:p>
        </p:txBody>
      </p:sp>
      <p:pic>
        <p:nvPicPr>
          <p:cNvPr id="15" name="Picture 14">
            <a:extLst>
              <a:ext uri="{FF2B5EF4-FFF2-40B4-BE49-F238E27FC236}">
                <a16:creationId xmlns:a16="http://schemas.microsoft.com/office/drawing/2014/main" id="{C44F294C-6771-492B-8DD7-64CF2990F7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2955" y="3763291"/>
            <a:ext cx="216972" cy="620991"/>
          </a:xfrm>
          <a:prstGeom prst="rect">
            <a:avLst/>
          </a:prstGeom>
        </p:spPr>
      </p:pic>
      <p:pic>
        <p:nvPicPr>
          <p:cNvPr id="17" name="Picture 16">
            <a:extLst>
              <a:ext uri="{FF2B5EF4-FFF2-40B4-BE49-F238E27FC236}">
                <a16:creationId xmlns:a16="http://schemas.microsoft.com/office/drawing/2014/main" id="{CB4C0B5A-C7E7-418E-A19F-156E4FF04E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820707" y="3715445"/>
            <a:ext cx="284008" cy="882855"/>
          </a:xfrm>
          <a:prstGeom prst="rect">
            <a:avLst/>
          </a:prstGeom>
        </p:spPr>
      </p:pic>
      <p:pic>
        <p:nvPicPr>
          <p:cNvPr id="14" name="Picture 13">
            <a:extLst>
              <a:ext uri="{FF2B5EF4-FFF2-40B4-BE49-F238E27FC236}">
                <a16:creationId xmlns:a16="http://schemas.microsoft.com/office/drawing/2014/main" id="{64FE96F9-C160-4D8E-9E7F-FDC5674810C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104715" y="3715445"/>
            <a:ext cx="112528" cy="882855"/>
          </a:xfrm>
          <a:prstGeom prst="rect">
            <a:avLst/>
          </a:prstGeom>
        </p:spPr>
      </p:pic>
      <p:pic>
        <p:nvPicPr>
          <p:cNvPr id="22" name="Picture 21">
            <a:extLst>
              <a:ext uri="{FF2B5EF4-FFF2-40B4-BE49-F238E27FC236}">
                <a16:creationId xmlns:a16="http://schemas.microsoft.com/office/drawing/2014/main" id="{A9158DEF-D897-4900-9873-1905570DFB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4031" y="3763291"/>
            <a:ext cx="216972" cy="620991"/>
          </a:xfrm>
          <a:prstGeom prst="rect">
            <a:avLst/>
          </a:prstGeom>
        </p:spPr>
      </p:pic>
      <p:pic>
        <p:nvPicPr>
          <p:cNvPr id="23" name="Picture 22">
            <a:extLst>
              <a:ext uri="{FF2B5EF4-FFF2-40B4-BE49-F238E27FC236}">
                <a16:creationId xmlns:a16="http://schemas.microsoft.com/office/drawing/2014/main" id="{A8BA37EF-52D9-445D-AF00-D26966FE4C4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165791" y="3715445"/>
            <a:ext cx="112528" cy="882855"/>
          </a:xfrm>
          <a:prstGeom prst="rect">
            <a:avLst/>
          </a:prstGeom>
        </p:spPr>
      </p:pic>
      <p:sp>
        <p:nvSpPr>
          <p:cNvPr id="24" name="TextBox 23">
            <a:extLst>
              <a:ext uri="{FF2B5EF4-FFF2-40B4-BE49-F238E27FC236}">
                <a16:creationId xmlns:a16="http://schemas.microsoft.com/office/drawing/2014/main" id="{2306992F-67C2-4568-8C73-5A9FE188F153}"/>
              </a:ext>
            </a:extLst>
          </p:cNvPr>
          <p:cNvSpPr txBox="1"/>
          <p:nvPr/>
        </p:nvSpPr>
        <p:spPr bwMode="auto">
          <a:xfrm>
            <a:off x="3917704" y="5005576"/>
            <a:ext cx="17780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a:ea typeface="Myriad Pro Semibold" charset="0"/>
                <a:cs typeface="Myriad Pro Semibold" charset="0"/>
              </a:rPr>
              <a:t>23 + 6 = 29</a:t>
            </a:r>
          </a:p>
        </p:txBody>
      </p:sp>
      <p:sp>
        <p:nvSpPr>
          <p:cNvPr id="4" name="TextBox 19">
            <a:extLst>
              <a:ext uri="{FF2B5EF4-FFF2-40B4-BE49-F238E27FC236}">
                <a16:creationId xmlns:a16="http://schemas.microsoft.com/office/drawing/2014/main" id="{93171675-7344-43D5-B842-FB54380A865D}"/>
              </a:ext>
            </a:extLst>
          </p:cNvPr>
          <p:cNvSpPr txBox="1"/>
          <p:nvPr/>
        </p:nvSpPr>
        <p:spPr>
          <a:xfrm>
            <a:off x="6096000" y="5003555"/>
            <a:ext cx="5486401" cy="70173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3</a:t>
            </a: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 plus 6 is equal to 9, so I know that</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1"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2</a:t>
            </a: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3 plus 6 is equal to </a:t>
            </a:r>
            <a:r>
              <a:rPr kumimoji="0" lang="en-GB" sz="1800" b="1"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2</a:t>
            </a: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9.</a:t>
            </a:r>
          </a:p>
        </p:txBody>
      </p:sp>
      <p:sp>
        <p:nvSpPr>
          <p:cNvPr id="5" name="Content Placeholder 2">
            <a:extLst>
              <a:ext uri="{FF2B5EF4-FFF2-40B4-BE49-F238E27FC236}">
                <a16:creationId xmlns:a16="http://schemas.microsoft.com/office/drawing/2014/main" id="{AE5AC9FC-6384-4510-BDDA-AEF81AB0B607}"/>
              </a:ext>
            </a:extLst>
          </p:cNvPr>
          <p:cNvSpPr txBox="1">
            <a:spLocks/>
          </p:cNvSpPr>
          <p:nvPr/>
        </p:nvSpPr>
        <p:spPr>
          <a:xfrm>
            <a:off x="6192012" y="1557338"/>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16" name="Content Placeholder 2">
            <a:extLst>
              <a:ext uri="{FF2B5EF4-FFF2-40B4-BE49-F238E27FC236}">
                <a16:creationId xmlns:a16="http://schemas.microsoft.com/office/drawing/2014/main" id="{D71EE41F-D689-4454-B148-3CA768B08AF7}"/>
              </a:ext>
            </a:extLst>
          </p:cNvPr>
          <p:cNvSpPr txBox="1">
            <a:spLocks/>
          </p:cNvSpPr>
          <p:nvPr/>
        </p:nvSpPr>
        <p:spPr>
          <a:xfrm flipH="1">
            <a:off x="6095999" y="1134551"/>
            <a:ext cx="5248275" cy="5259049"/>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Look at the first part-part-whole diagram. What addition equation can we write if we combine the cubes?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What’s the same and what’s different about the second part-part-whole diagram?</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 do you notice about the </a:t>
            </a:r>
            <a:r>
              <a:rPr kumimoji="0" lang="en-GB" sz="1800" b="0" i="1" u="none" strike="noStrike" kern="1200" cap="none" spc="0" normalizeH="0" baseline="0" noProof="0" dirty="0">
                <a:ln>
                  <a:noFill/>
                </a:ln>
                <a:solidFill>
                  <a:srgbClr val="585858"/>
                </a:solidFill>
                <a:effectLst/>
                <a:uLnTx/>
                <a:uFillTx/>
                <a:latin typeface="Arial"/>
                <a:ea typeface="+mn-ea"/>
                <a:cs typeface="+mn-cs"/>
              </a:rPr>
              <a:t>total</a:t>
            </a:r>
            <a:r>
              <a:rPr kumimoji="0" lang="en-GB" sz="1800" b="0" i="0" u="none" strike="noStrike" kern="1200" cap="none" spc="0" normalizeH="0" baseline="0" noProof="0" dirty="0">
                <a:ln>
                  <a:noFill/>
                </a:ln>
                <a:solidFill>
                  <a:srgbClr val="585858"/>
                </a:solidFill>
                <a:effectLst/>
                <a:uLnTx/>
                <a:uFillTx/>
                <a:latin typeface="Arial"/>
                <a:ea typeface="+mn-ea"/>
                <a:cs typeface="+mn-cs"/>
              </a:rPr>
              <a:t> when we combine the cubes?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What’s the same about the </a:t>
            </a:r>
            <a:r>
              <a:rPr kumimoji="0" lang="en-GB" sz="1800" b="0" i="1" u="none" strike="noStrike" kern="1200" cap="none" spc="0" normalizeH="0" baseline="0" noProof="0" dirty="0">
                <a:ln>
                  <a:noFill/>
                </a:ln>
                <a:solidFill>
                  <a:srgbClr val="585858"/>
                </a:solidFill>
                <a:effectLst/>
                <a:uLnTx/>
                <a:uFillTx/>
                <a:latin typeface="Arial"/>
                <a:ea typeface="+mn-ea"/>
                <a:cs typeface="+mn-cs"/>
              </a:rPr>
              <a:t>ones digits </a:t>
            </a:r>
            <a:r>
              <a:rPr kumimoji="0" lang="en-GB" sz="1800" b="0" i="0" u="none" strike="noStrike" kern="1200" cap="none" spc="0" normalizeH="0" baseline="0" noProof="0" dirty="0">
                <a:ln>
                  <a:noFill/>
                </a:ln>
                <a:solidFill>
                  <a:srgbClr val="585858"/>
                </a:solidFill>
                <a:effectLst/>
                <a:uLnTx/>
                <a:uFillTx/>
                <a:latin typeface="Arial"/>
                <a:ea typeface="+mn-ea"/>
                <a:cs typeface="+mn-cs"/>
              </a:rPr>
              <a:t>in each calculation? What’s different about the totals? Can you explain why?</a:t>
            </a: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2493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2.70833E-6 -1.48148E-6 L -0.05625 -0.21227 " pathEditMode="relative" rAng="0" ptsTypes="AA">
                                      <p:cBhvr>
                                        <p:cTn id="6" dur="2000" fill="hold"/>
                                        <p:tgtEl>
                                          <p:spTgt spid="22"/>
                                        </p:tgtEl>
                                        <p:attrNameLst>
                                          <p:attrName>ppt_x</p:attrName>
                                          <p:attrName>ppt_y</p:attrName>
                                        </p:attrNameLst>
                                      </p:cBhvr>
                                      <p:rCtr x="-2812" y="-10625"/>
                                    </p:animMotion>
                                  </p:childTnLst>
                                </p:cTn>
                              </p:par>
                              <p:par>
                                <p:cTn id="7" presetID="64" presetClass="path" presetSubtype="0" accel="50000" decel="50000" fill="hold" nodeType="withEffect">
                                  <p:stCondLst>
                                    <p:cond delay="0"/>
                                  </p:stCondLst>
                                  <p:childTnLst>
                                    <p:animMotion origin="layout" path="M -0.00039 -0.00023 L 0.06354 -0.18704 " pathEditMode="relative" rAng="0" ptsTypes="AA">
                                      <p:cBhvr>
                                        <p:cTn id="8" dur="2000" fill="hold"/>
                                        <p:tgtEl>
                                          <p:spTgt spid="23"/>
                                        </p:tgtEl>
                                        <p:attrNameLst>
                                          <p:attrName>ppt_x</p:attrName>
                                          <p:attrName>ppt_y</p:attrName>
                                        </p:attrNameLst>
                                      </p:cBhvr>
                                      <p:rCtr x="3190" y="-9352"/>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64" presetClass="path" presetSubtype="0" accel="50000" decel="50000" fill="hold" nodeType="clickEffect">
                                  <p:stCondLst>
                                    <p:cond delay="0"/>
                                  </p:stCondLst>
                                  <p:childTnLst>
                                    <p:animMotion origin="layout" path="M 0.00052 0.00046 L 0.06263 -0.21296 " pathEditMode="relative" rAng="0" ptsTypes="AA">
                                      <p:cBhvr>
                                        <p:cTn id="24" dur="2000" fill="hold"/>
                                        <p:tgtEl>
                                          <p:spTgt spid="17"/>
                                        </p:tgtEl>
                                        <p:attrNameLst>
                                          <p:attrName>ppt_x</p:attrName>
                                          <p:attrName>ppt_y</p:attrName>
                                        </p:attrNameLst>
                                      </p:cBhvr>
                                      <p:rCtr x="3099" y="-10671"/>
                                    </p:animMotion>
                                  </p:childTnLst>
                                </p:cTn>
                              </p:par>
                              <p:par>
                                <p:cTn id="25" presetID="64" presetClass="path" presetSubtype="0" accel="50000" decel="50000" fill="hold" nodeType="withEffect">
                                  <p:stCondLst>
                                    <p:cond delay="0"/>
                                  </p:stCondLst>
                                  <p:childTnLst>
                                    <p:animMotion origin="layout" path="M 1.45833E-6 -1.48148E-6 L -0.04636 -0.21967 " pathEditMode="relative" rAng="0" ptsTypes="AA">
                                      <p:cBhvr>
                                        <p:cTn id="26" dur="2000" fill="hold"/>
                                        <p:tgtEl>
                                          <p:spTgt spid="15"/>
                                        </p:tgtEl>
                                        <p:attrNameLst>
                                          <p:attrName>ppt_x</p:attrName>
                                          <p:attrName>ppt_y</p:attrName>
                                        </p:attrNameLst>
                                      </p:cBhvr>
                                      <p:rCtr x="-2318" y="-10995"/>
                                    </p:animMotion>
                                  </p:childTnLst>
                                </p:cTn>
                              </p:par>
                              <p:par>
                                <p:cTn id="27" presetID="64" presetClass="path" presetSubtype="0" accel="50000" decel="50000" fill="hold" nodeType="withEffect">
                                  <p:stCondLst>
                                    <p:cond delay="0"/>
                                  </p:stCondLst>
                                  <p:childTnLst>
                                    <p:animMotion origin="layout" path="M -0.00039 -0.00023 L 0.0733 -0.19514 " pathEditMode="relative" rAng="0" ptsTypes="AA">
                                      <p:cBhvr>
                                        <p:cTn id="28" dur="2000" fill="hold"/>
                                        <p:tgtEl>
                                          <p:spTgt spid="14"/>
                                        </p:tgtEl>
                                        <p:attrNameLst>
                                          <p:attrName>ppt_x</p:attrName>
                                          <p:attrName>ppt_y</p:attrName>
                                        </p:attrNameLst>
                                      </p:cBhvr>
                                      <p:rCtr x="3685" y="-9745"/>
                                    </p:animMotion>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4"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ECFE4A-D547-492D-9815-81C7D2DB083A}"/>
              </a:ext>
            </a:extLst>
          </p:cNvPr>
          <p:cNvSpPr>
            <a:spLocks noGrp="1"/>
          </p:cNvSpPr>
          <p:nvPr>
            <p:ph type="title"/>
          </p:nvPr>
        </p:nvSpPr>
        <p:spPr/>
        <p:txBody>
          <a:bodyPr/>
          <a:lstStyle/>
          <a:p>
            <a:r>
              <a:rPr lang="en-GB" dirty="0"/>
              <a:t>2AS-3 Add and subtract within 100 – part 1</a:t>
            </a:r>
          </a:p>
        </p:txBody>
      </p:sp>
      <p:sp>
        <p:nvSpPr>
          <p:cNvPr id="7" name="TextBox 6">
            <a:extLst>
              <a:ext uri="{FF2B5EF4-FFF2-40B4-BE49-F238E27FC236}">
                <a16:creationId xmlns:a16="http://schemas.microsoft.com/office/drawing/2014/main" id="{E39D65DF-CE1A-404E-8B40-4C28432B4E4E}"/>
              </a:ext>
            </a:extLst>
          </p:cNvPr>
          <p:cNvSpPr txBox="1"/>
          <p:nvPr/>
        </p:nvSpPr>
        <p:spPr bwMode="auto">
          <a:xfrm>
            <a:off x="2677093" y="936649"/>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500" b="0" i="0" u="none" strike="noStrike" kern="1200" cap="none" spc="0" normalizeH="0" baseline="0" noProof="0" dirty="0">
                <a:ln>
                  <a:noFill/>
                </a:ln>
                <a:solidFill>
                  <a:srgbClr val="00628C"/>
                </a:solidFill>
                <a:effectLst/>
                <a:uLnTx/>
                <a:uFillTx/>
                <a:latin typeface="Myriad Pro Semibold"/>
                <a:ea typeface="Myriad Pro Semibold" charset="0"/>
                <a:cs typeface="Myriad Pro Semibold" charset="0"/>
              </a:rPr>
              <a:t>+3</a:t>
            </a:r>
          </a:p>
        </p:txBody>
      </p:sp>
      <p:sp>
        <p:nvSpPr>
          <p:cNvPr id="8" name="Oval 7">
            <a:extLst>
              <a:ext uri="{FF2B5EF4-FFF2-40B4-BE49-F238E27FC236}">
                <a16:creationId xmlns:a16="http://schemas.microsoft.com/office/drawing/2014/main" id="{8074238C-5CDD-4AFB-9D82-FCB9148144BA}"/>
              </a:ext>
            </a:extLst>
          </p:cNvPr>
          <p:cNvSpPr>
            <a:spLocks noChangeAspect="1"/>
          </p:cNvSpPr>
          <p:nvPr/>
        </p:nvSpPr>
        <p:spPr bwMode="auto">
          <a:xfrm>
            <a:off x="2282293" y="1775552"/>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 name="Oval 8">
            <a:extLst>
              <a:ext uri="{FF2B5EF4-FFF2-40B4-BE49-F238E27FC236}">
                <a16:creationId xmlns:a16="http://schemas.microsoft.com/office/drawing/2014/main" id="{3C10A698-E4E4-42FE-AFE0-6AEBF3798768}"/>
              </a:ext>
            </a:extLst>
          </p:cNvPr>
          <p:cNvSpPr>
            <a:spLocks noChangeAspect="1"/>
          </p:cNvSpPr>
          <p:nvPr/>
        </p:nvSpPr>
        <p:spPr bwMode="auto">
          <a:xfrm>
            <a:off x="3167113" y="1775552"/>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27" name="Picture 26">
            <a:extLst>
              <a:ext uri="{FF2B5EF4-FFF2-40B4-BE49-F238E27FC236}">
                <a16:creationId xmlns:a16="http://schemas.microsoft.com/office/drawing/2014/main" id="{B9131699-E290-48A6-86AF-C4D51D3903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3554" y="1218892"/>
            <a:ext cx="935311" cy="375759"/>
          </a:xfrm>
          <a:prstGeom prst="rect">
            <a:avLst/>
          </a:prstGeom>
        </p:spPr>
      </p:pic>
      <p:pic>
        <p:nvPicPr>
          <p:cNvPr id="47" name="Picture 46">
            <a:extLst>
              <a:ext uri="{FF2B5EF4-FFF2-40B4-BE49-F238E27FC236}">
                <a16:creationId xmlns:a16="http://schemas.microsoft.com/office/drawing/2014/main" id="{3D5E1189-202C-4858-A102-668F35FA3734}"/>
              </a:ext>
            </a:extLst>
          </p:cNvPr>
          <p:cNvPicPr preferRelativeResize="0">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5829" y="1612467"/>
            <a:ext cx="3074238" cy="347092"/>
          </a:xfrm>
          <a:prstGeom prst="rect">
            <a:avLst/>
          </a:prstGeom>
        </p:spPr>
      </p:pic>
      <p:sp>
        <p:nvSpPr>
          <p:cNvPr id="48" name="TextBox 47">
            <a:extLst>
              <a:ext uri="{FF2B5EF4-FFF2-40B4-BE49-F238E27FC236}">
                <a16:creationId xmlns:a16="http://schemas.microsoft.com/office/drawing/2014/main" id="{DB3E2499-1A94-4C37-9572-1E1595556036}"/>
              </a:ext>
            </a:extLst>
          </p:cNvPr>
          <p:cNvSpPr txBox="1"/>
          <p:nvPr/>
        </p:nvSpPr>
        <p:spPr bwMode="auto">
          <a:xfrm>
            <a:off x="4563107" y="1528051"/>
            <a:ext cx="81464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500" b="0" i="0" u="none" strike="noStrike" kern="1200" cap="none" spc="0" normalizeH="0" baseline="0" noProof="0" dirty="0">
                <a:ln>
                  <a:noFill/>
                </a:ln>
                <a:solidFill>
                  <a:srgbClr val="000000"/>
                </a:solidFill>
                <a:effectLst/>
                <a:uLnTx/>
                <a:uFillTx/>
                <a:latin typeface="Myriad Pro Semibold"/>
                <a:ea typeface="Myriad Pro Semibold" charset="0"/>
                <a:cs typeface="Myriad Pro Semibold" charset="0"/>
              </a:rPr>
              <a:t>4 + 3 =</a:t>
            </a:r>
          </a:p>
        </p:txBody>
      </p:sp>
      <p:sp>
        <p:nvSpPr>
          <p:cNvPr id="49" name="TextBox 48">
            <a:extLst>
              <a:ext uri="{FF2B5EF4-FFF2-40B4-BE49-F238E27FC236}">
                <a16:creationId xmlns:a16="http://schemas.microsoft.com/office/drawing/2014/main" id="{862BA77B-FB59-4819-89F2-3E1A3C47E741}"/>
              </a:ext>
            </a:extLst>
          </p:cNvPr>
          <p:cNvSpPr txBox="1"/>
          <p:nvPr/>
        </p:nvSpPr>
        <p:spPr bwMode="auto">
          <a:xfrm>
            <a:off x="5245988" y="1528051"/>
            <a:ext cx="288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500" b="0" i="0" u="none" strike="noStrike" kern="1200" cap="none" spc="0" normalizeH="0" baseline="0" noProof="0" dirty="0">
                <a:ln>
                  <a:noFill/>
                </a:ln>
                <a:solidFill>
                  <a:srgbClr val="000000"/>
                </a:solidFill>
                <a:effectLst/>
                <a:uLnTx/>
                <a:uFillTx/>
                <a:latin typeface="Myriad Pro Semibold"/>
                <a:ea typeface="Myriad Pro Semibold" charset="0"/>
                <a:cs typeface="Myriad Pro Semibold" charset="0"/>
              </a:rPr>
              <a:t>7</a:t>
            </a:r>
          </a:p>
        </p:txBody>
      </p:sp>
      <p:pic>
        <p:nvPicPr>
          <p:cNvPr id="78" name="Picture 77">
            <a:extLst>
              <a:ext uri="{FF2B5EF4-FFF2-40B4-BE49-F238E27FC236}">
                <a16:creationId xmlns:a16="http://schemas.microsoft.com/office/drawing/2014/main" id="{90EFE95E-5AB6-49FD-B07E-3BB2718C6E61}"/>
              </a:ext>
            </a:extLst>
          </p:cNvPr>
          <p:cNvPicPr preferRelativeResize="0">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5829" y="3020240"/>
            <a:ext cx="3096000" cy="345831"/>
          </a:xfrm>
          <a:prstGeom prst="rect">
            <a:avLst/>
          </a:prstGeom>
        </p:spPr>
      </p:pic>
      <p:pic>
        <p:nvPicPr>
          <p:cNvPr id="80" name="Picture 79">
            <a:extLst>
              <a:ext uri="{FF2B5EF4-FFF2-40B4-BE49-F238E27FC236}">
                <a16:creationId xmlns:a16="http://schemas.microsoft.com/office/drawing/2014/main" id="{3EE05B73-5A7F-4960-8F1E-5330D9CC7556}"/>
              </a:ext>
            </a:extLst>
          </p:cNvPr>
          <p:cNvPicPr preferRelativeResize="0">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5829" y="4426751"/>
            <a:ext cx="3096000" cy="344913"/>
          </a:xfrm>
          <a:prstGeom prst="rect">
            <a:avLst/>
          </a:prstGeom>
        </p:spPr>
      </p:pic>
      <p:pic>
        <p:nvPicPr>
          <p:cNvPr id="82" name="Picture 81">
            <a:extLst>
              <a:ext uri="{FF2B5EF4-FFF2-40B4-BE49-F238E27FC236}">
                <a16:creationId xmlns:a16="http://schemas.microsoft.com/office/drawing/2014/main" id="{A2E5A52C-F5BB-4945-B668-6C0AFC8B24B1}"/>
              </a:ext>
            </a:extLst>
          </p:cNvPr>
          <p:cNvPicPr preferRelativeResize="0">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5829" y="5832342"/>
            <a:ext cx="3096000" cy="344456"/>
          </a:xfrm>
          <a:prstGeom prst="rect">
            <a:avLst/>
          </a:prstGeom>
        </p:spPr>
      </p:pic>
      <p:sp>
        <p:nvSpPr>
          <p:cNvPr id="83" name="TextBox 82">
            <a:extLst>
              <a:ext uri="{FF2B5EF4-FFF2-40B4-BE49-F238E27FC236}">
                <a16:creationId xmlns:a16="http://schemas.microsoft.com/office/drawing/2014/main" id="{86944CCC-0046-4EEE-910F-B86278CFA216}"/>
              </a:ext>
            </a:extLst>
          </p:cNvPr>
          <p:cNvSpPr txBox="1"/>
          <p:nvPr/>
        </p:nvSpPr>
        <p:spPr bwMode="auto">
          <a:xfrm>
            <a:off x="2671121" y="2319529"/>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500" b="0" i="0" u="none" strike="noStrike" kern="1200" cap="none" spc="0" normalizeH="0" baseline="0" noProof="0" dirty="0">
                <a:ln>
                  <a:noFill/>
                </a:ln>
                <a:solidFill>
                  <a:srgbClr val="00628C"/>
                </a:solidFill>
                <a:effectLst/>
                <a:uLnTx/>
                <a:uFillTx/>
                <a:latin typeface="Myriad Pro Semibold"/>
                <a:ea typeface="Myriad Pro Semibold" charset="0"/>
                <a:cs typeface="Myriad Pro Semibold" charset="0"/>
              </a:rPr>
              <a:t>+3</a:t>
            </a:r>
          </a:p>
        </p:txBody>
      </p:sp>
      <p:sp>
        <p:nvSpPr>
          <p:cNvPr id="84" name="Oval 83">
            <a:extLst>
              <a:ext uri="{FF2B5EF4-FFF2-40B4-BE49-F238E27FC236}">
                <a16:creationId xmlns:a16="http://schemas.microsoft.com/office/drawing/2014/main" id="{4C2360FF-7849-4BA8-BF68-5602AF613928}"/>
              </a:ext>
            </a:extLst>
          </p:cNvPr>
          <p:cNvSpPr>
            <a:spLocks noChangeAspect="1"/>
          </p:cNvSpPr>
          <p:nvPr/>
        </p:nvSpPr>
        <p:spPr bwMode="auto">
          <a:xfrm>
            <a:off x="2313434" y="3187131"/>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5" name="Oval 84">
            <a:extLst>
              <a:ext uri="{FF2B5EF4-FFF2-40B4-BE49-F238E27FC236}">
                <a16:creationId xmlns:a16="http://schemas.microsoft.com/office/drawing/2014/main" id="{D4292D76-A1F6-4ABB-AA16-DAC73CE6D396}"/>
              </a:ext>
            </a:extLst>
          </p:cNvPr>
          <p:cNvSpPr>
            <a:spLocks noChangeAspect="1"/>
          </p:cNvSpPr>
          <p:nvPr/>
        </p:nvSpPr>
        <p:spPr bwMode="auto">
          <a:xfrm>
            <a:off x="3195873" y="3187131"/>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86" name="Picture 85">
            <a:extLst>
              <a:ext uri="{FF2B5EF4-FFF2-40B4-BE49-F238E27FC236}">
                <a16:creationId xmlns:a16="http://schemas.microsoft.com/office/drawing/2014/main" id="{FAADEDDC-927A-487B-8368-53E238CF6B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9933" y="2620947"/>
            <a:ext cx="935311" cy="375759"/>
          </a:xfrm>
          <a:prstGeom prst="rect">
            <a:avLst/>
          </a:prstGeom>
        </p:spPr>
      </p:pic>
      <p:sp>
        <p:nvSpPr>
          <p:cNvPr id="87" name="TextBox 86">
            <a:extLst>
              <a:ext uri="{FF2B5EF4-FFF2-40B4-BE49-F238E27FC236}">
                <a16:creationId xmlns:a16="http://schemas.microsoft.com/office/drawing/2014/main" id="{8A8B8218-5D80-402D-8248-4D69BD9FF74E}"/>
              </a:ext>
            </a:extLst>
          </p:cNvPr>
          <p:cNvSpPr txBox="1"/>
          <p:nvPr/>
        </p:nvSpPr>
        <p:spPr bwMode="auto">
          <a:xfrm>
            <a:off x="4589487" y="2930106"/>
            <a:ext cx="9188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500" b="0" i="0" u="none" strike="noStrike" kern="1200" cap="none" spc="0" normalizeH="0" baseline="0" noProof="0" dirty="0">
                <a:ln>
                  <a:noFill/>
                </a:ln>
                <a:solidFill>
                  <a:srgbClr val="000000"/>
                </a:solidFill>
                <a:effectLst/>
                <a:uLnTx/>
                <a:uFillTx/>
                <a:latin typeface="Myriad Pro Semibold"/>
                <a:ea typeface="Myriad Pro Semibold" charset="0"/>
                <a:cs typeface="Myriad Pro Semibold" charset="0"/>
              </a:rPr>
              <a:t>14 + 3 =</a:t>
            </a:r>
          </a:p>
        </p:txBody>
      </p:sp>
      <p:sp>
        <p:nvSpPr>
          <p:cNvPr id="88" name="TextBox 87">
            <a:extLst>
              <a:ext uri="{FF2B5EF4-FFF2-40B4-BE49-F238E27FC236}">
                <a16:creationId xmlns:a16="http://schemas.microsoft.com/office/drawing/2014/main" id="{6AF91386-6CFA-445A-B7A9-EC854B168F38}"/>
              </a:ext>
            </a:extLst>
          </p:cNvPr>
          <p:cNvSpPr txBox="1"/>
          <p:nvPr/>
        </p:nvSpPr>
        <p:spPr bwMode="auto">
          <a:xfrm>
            <a:off x="5366722" y="2930106"/>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500" b="0" i="0" u="none" strike="noStrike" kern="1200" cap="none" spc="0" normalizeH="0" baseline="0" noProof="0" dirty="0">
                <a:ln>
                  <a:noFill/>
                </a:ln>
                <a:solidFill>
                  <a:srgbClr val="000000"/>
                </a:solidFill>
                <a:effectLst/>
                <a:uLnTx/>
                <a:uFillTx/>
                <a:latin typeface="Myriad Pro Semibold"/>
                <a:ea typeface="Myriad Pro Semibold" charset="0"/>
                <a:cs typeface="Myriad Pro Semibold" charset="0"/>
              </a:rPr>
              <a:t>17</a:t>
            </a:r>
          </a:p>
        </p:txBody>
      </p:sp>
      <p:sp>
        <p:nvSpPr>
          <p:cNvPr id="89" name="TextBox 88">
            <a:extLst>
              <a:ext uri="{FF2B5EF4-FFF2-40B4-BE49-F238E27FC236}">
                <a16:creationId xmlns:a16="http://schemas.microsoft.com/office/drawing/2014/main" id="{C981C960-5B29-4506-8218-99CE341A9494}"/>
              </a:ext>
            </a:extLst>
          </p:cNvPr>
          <p:cNvSpPr txBox="1"/>
          <p:nvPr/>
        </p:nvSpPr>
        <p:spPr bwMode="auto">
          <a:xfrm>
            <a:off x="2673520" y="3733552"/>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500" b="0" i="0" u="none" strike="noStrike" kern="1200" cap="none" spc="0" normalizeH="0" baseline="0" noProof="0" dirty="0">
                <a:ln>
                  <a:noFill/>
                </a:ln>
                <a:solidFill>
                  <a:srgbClr val="00628C"/>
                </a:solidFill>
                <a:effectLst/>
                <a:uLnTx/>
                <a:uFillTx/>
                <a:latin typeface="Myriad Pro Semibold"/>
                <a:ea typeface="Myriad Pro Semibold" charset="0"/>
                <a:cs typeface="Myriad Pro Semibold" charset="0"/>
              </a:rPr>
              <a:t>+3</a:t>
            </a:r>
          </a:p>
        </p:txBody>
      </p:sp>
      <p:sp>
        <p:nvSpPr>
          <p:cNvPr id="90" name="Oval 89">
            <a:extLst>
              <a:ext uri="{FF2B5EF4-FFF2-40B4-BE49-F238E27FC236}">
                <a16:creationId xmlns:a16="http://schemas.microsoft.com/office/drawing/2014/main" id="{5E129547-73D1-4520-868C-1ED2B2539ACF}"/>
              </a:ext>
            </a:extLst>
          </p:cNvPr>
          <p:cNvSpPr>
            <a:spLocks noChangeAspect="1"/>
          </p:cNvSpPr>
          <p:nvPr/>
        </p:nvSpPr>
        <p:spPr bwMode="auto">
          <a:xfrm>
            <a:off x="2313452" y="4601154"/>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1" name="Oval 90">
            <a:extLst>
              <a:ext uri="{FF2B5EF4-FFF2-40B4-BE49-F238E27FC236}">
                <a16:creationId xmlns:a16="http://schemas.microsoft.com/office/drawing/2014/main" id="{6600350B-3C5E-4725-A52B-BB025DD06DB4}"/>
              </a:ext>
            </a:extLst>
          </p:cNvPr>
          <p:cNvSpPr>
            <a:spLocks noChangeAspect="1"/>
          </p:cNvSpPr>
          <p:nvPr/>
        </p:nvSpPr>
        <p:spPr bwMode="auto">
          <a:xfrm>
            <a:off x="3186367" y="4596392"/>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92" name="Picture 91">
            <a:extLst>
              <a:ext uri="{FF2B5EF4-FFF2-40B4-BE49-F238E27FC236}">
                <a16:creationId xmlns:a16="http://schemas.microsoft.com/office/drawing/2014/main" id="{4BD343FD-C204-4BBF-893C-FB8F6C3565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2332" y="4034970"/>
            <a:ext cx="935311" cy="375759"/>
          </a:xfrm>
          <a:prstGeom prst="rect">
            <a:avLst/>
          </a:prstGeom>
        </p:spPr>
      </p:pic>
      <p:sp>
        <p:nvSpPr>
          <p:cNvPr id="93" name="TextBox 92">
            <a:extLst>
              <a:ext uri="{FF2B5EF4-FFF2-40B4-BE49-F238E27FC236}">
                <a16:creationId xmlns:a16="http://schemas.microsoft.com/office/drawing/2014/main" id="{EDB9EA95-F305-43D4-978A-2A7C84B8E6CC}"/>
              </a:ext>
            </a:extLst>
          </p:cNvPr>
          <p:cNvSpPr txBox="1"/>
          <p:nvPr/>
        </p:nvSpPr>
        <p:spPr bwMode="auto">
          <a:xfrm>
            <a:off x="4591886" y="4344129"/>
            <a:ext cx="9188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500" b="0" i="0" u="none" strike="noStrike" kern="1200" cap="none" spc="0" normalizeH="0" baseline="0" noProof="0" dirty="0">
                <a:ln>
                  <a:noFill/>
                </a:ln>
                <a:solidFill>
                  <a:srgbClr val="000000"/>
                </a:solidFill>
                <a:effectLst/>
                <a:uLnTx/>
                <a:uFillTx/>
                <a:latin typeface="Myriad Pro Semibold"/>
                <a:ea typeface="Myriad Pro Semibold" charset="0"/>
                <a:cs typeface="Myriad Pro Semibold" charset="0"/>
              </a:rPr>
              <a:t>24 + 3 =</a:t>
            </a:r>
          </a:p>
        </p:txBody>
      </p:sp>
      <p:sp>
        <p:nvSpPr>
          <p:cNvPr id="94" name="TextBox 93">
            <a:extLst>
              <a:ext uri="{FF2B5EF4-FFF2-40B4-BE49-F238E27FC236}">
                <a16:creationId xmlns:a16="http://schemas.microsoft.com/office/drawing/2014/main" id="{8E7EAA29-B66F-4373-B2CB-B8AE1A9E13CB}"/>
              </a:ext>
            </a:extLst>
          </p:cNvPr>
          <p:cNvSpPr txBox="1"/>
          <p:nvPr/>
        </p:nvSpPr>
        <p:spPr bwMode="auto">
          <a:xfrm>
            <a:off x="5369121" y="4344129"/>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500" b="0" i="0" u="none" strike="noStrike" kern="1200" cap="none" spc="0" normalizeH="0" baseline="0" noProof="0" dirty="0">
                <a:ln>
                  <a:noFill/>
                </a:ln>
                <a:solidFill>
                  <a:srgbClr val="000000"/>
                </a:solidFill>
                <a:effectLst/>
                <a:uLnTx/>
                <a:uFillTx/>
                <a:latin typeface="Myriad Pro Semibold"/>
                <a:ea typeface="Myriad Pro Semibold" charset="0"/>
                <a:cs typeface="Myriad Pro Semibold" charset="0"/>
              </a:rPr>
              <a:t>27</a:t>
            </a:r>
          </a:p>
        </p:txBody>
      </p:sp>
      <p:sp>
        <p:nvSpPr>
          <p:cNvPr id="95" name="TextBox 94">
            <a:extLst>
              <a:ext uri="{FF2B5EF4-FFF2-40B4-BE49-F238E27FC236}">
                <a16:creationId xmlns:a16="http://schemas.microsoft.com/office/drawing/2014/main" id="{F28FF414-70F0-4707-A665-2E949FAE9E2F}"/>
              </a:ext>
            </a:extLst>
          </p:cNvPr>
          <p:cNvSpPr txBox="1"/>
          <p:nvPr/>
        </p:nvSpPr>
        <p:spPr bwMode="auto">
          <a:xfrm>
            <a:off x="2677093" y="5139365"/>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500" b="0" i="0" u="none" strike="noStrike" kern="1200" cap="none" spc="0" normalizeH="0" baseline="0" noProof="0" dirty="0">
                <a:ln>
                  <a:noFill/>
                </a:ln>
                <a:solidFill>
                  <a:srgbClr val="00628C"/>
                </a:solidFill>
                <a:effectLst/>
                <a:uLnTx/>
                <a:uFillTx/>
                <a:latin typeface="Myriad Pro Semibold"/>
                <a:ea typeface="Myriad Pro Semibold" charset="0"/>
                <a:cs typeface="Myriad Pro Semibold" charset="0"/>
              </a:rPr>
              <a:t>+3</a:t>
            </a:r>
          </a:p>
        </p:txBody>
      </p:sp>
      <p:sp>
        <p:nvSpPr>
          <p:cNvPr id="96" name="Oval 95">
            <a:extLst>
              <a:ext uri="{FF2B5EF4-FFF2-40B4-BE49-F238E27FC236}">
                <a16:creationId xmlns:a16="http://schemas.microsoft.com/office/drawing/2014/main" id="{E60A07C6-5C70-487D-A4A7-DD1A61AF169F}"/>
              </a:ext>
            </a:extLst>
          </p:cNvPr>
          <p:cNvSpPr>
            <a:spLocks noChangeAspect="1"/>
          </p:cNvSpPr>
          <p:nvPr/>
        </p:nvSpPr>
        <p:spPr bwMode="auto">
          <a:xfrm>
            <a:off x="2309882" y="6002205"/>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7" name="Oval 96">
            <a:extLst>
              <a:ext uri="{FF2B5EF4-FFF2-40B4-BE49-F238E27FC236}">
                <a16:creationId xmlns:a16="http://schemas.microsoft.com/office/drawing/2014/main" id="{FC1C86CB-03B0-4C90-9F66-91CCC1E1C741}"/>
              </a:ext>
            </a:extLst>
          </p:cNvPr>
          <p:cNvSpPr>
            <a:spLocks noChangeAspect="1"/>
          </p:cNvSpPr>
          <p:nvPr/>
        </p:nvSpPr>
        <p:spPr bwMode="auto">
          <a:xfrm>
            <a:off x="3189940" y="6002205"/>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98" name="Picture 97">
            <a:extLst>
              <a:ext uri="{FF2B5EF4-FFF2-40B4-BE49-F238E27FC236}">
                <a16:creationId xmlns:a16="http://schemas.microsoft.com/office/drawing/2014/main" id="{F4D1A6BC-AF20-4738-BF72-15E854B539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5905" y="5440783"/>
            <a:ext cx="935311" cy="375759"/>
          </a:xfrm>
          <a:prstGeom prst="rect">
            <a:avLst/>
          </a:prstGeom>
        </p:spPr>
      </p:pic>
      <p:sp>
        <p:nvSpPr>
          <p:cNvPr id="99" name="TextBox 98">
            <a:extLst>
              <a:ext uri="{FF2B5EF4-FFF2-40B4-BE49-F238E27FC236}">
                <a16:creationId xmlns:a16="http://schemas.microsoft.com/office/drawing/2014/main" id="{3CC76389-3832-4538-8AFD-85BF320FCBA7}"/>
              </a:ext>
            </a:extLst>
          </p:cNvPr>
          <p:cNvSpPr txBox="1"/>
          <p:nvPr/>
        </p:nvSpPr>
        <p:spPr bwMode="auto">
          <a:xfrm>
            <a:off x="4595459" y="5749942"/>
            <a:ext cx="9188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500" b="0" i="0" u="none" strike="noStrike" kern="1200" cap="none" spc="0" normalizeH="0" baseline="0" noProof="0" dirty="0">
                <a:ln>
                  <a:noFill/>
                </a:ln>
                <a:solidFill>
                  <a:srgbClr val="000000"/>
                </a:solidFill>
                <a:effectLst/>
                <a:uLnTx/>
                <a:uFillTx/>
                <a:latin typeface="Myriad Pro Semibold"/>
                <a:ea typeface="Myriad Pro Semibold" charset="0"/>
                <a:cs typeface="Myriad Pro Semibold" charset="0"/>
              </a:rPr>
              <a:t>34 + 3 =</a:t>
            </a:r>
          </a:p>
        </p:txBody>
      </p:sp>
      <p:sp>
        <p:nvSpPr>
          <p:cNvPr id="100" name="TextBox 99">
            <a:extLst>
              <a:ext uri="{FF2B5EF4-FFF2-40B4-BE49-F238E27FC236}">
                <a16:creationId xmlns:a16="http://schemas.microsoft.com/office/drawing/2014/main" id="{87D77EA1-E6F5-4E86-A359-217629822F67}"/>
              </a:ext>
            </a:extLst>
          </p:cNvPr>
          <p:cNvSpPr txBox="1"/>
          <p:nvPr/>
        </p:nvSpPr>
        <p:spPr bwMode="auto">
          <a:xfrm>
            <a:off x="5372694" y="5749942"/>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500" b="0" i="0" u="none" strike="noStrike" kern="1200" cap="none" spc="0" normalizeH="0" baseline="0" noProof="0" dirty="0">
                <a:ln>
                  <a:noFill/>
                </a:ln>
                <a:solidFill>
                  <a:srgbClr val="000000"/>
                </a:solidFill>
                <a:effectLst/>
                <a:uLnTx/>
                <a:uFillTx/>
                <a:latin typeface="Myriad Pro Semibold"/>
                <a:ea typeface="Myriad Pro Semibold" charset="0"/>
                <a:cs typeface="Myriad Pro Semibold" charset="0"/>
              </a:rPr>
              <a:t>37</a:t>
            </a:r>
          </a:p>
        </p:txBody>
      </p:sp>
      <p:sp>
        <p:nvSpPr>
          <p:cNvPr id="4" name="Content Placeholder 2">
            <a:extLst>
              <a:ext uri="{FF2B5EF4-FFF2-40B4-BE49-F238E27FC236}">
                <a16:creationId xmlns:a16="http://schemas.microsoft.com/office/drawing/2014/main" id="{CADC2695-C5A4-443B-B83E-4F957AE74769}"/>
              </a:ext>
            </a:extLst>
          </p:cNvPr>
          <p:cNvSpPr txBox="1">
            <a:spLocks/>
          </p:cNvSpPr>
          <p:nvPr/>
        </p:nvSpPr>
        <p:spPr>
          <a:xfrm>
            <a:off x="6174657" y="1429518"/>
            <a:ext cx="5426793"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Look carefully at each number line. What can you say about the numbers at the start and end of each line?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Look at the calculations. What’s the same about each calculation? What’s different?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If you know that 4 plus 3 is equal to 7, can you predict what some of the totals will be </a:t>
            </a:r>
            <a:r>
              <a:rPr kumimoji="0" lang="en-GB" sz="1800" b="0" i="1" u="none" strike="noStrike" kern="1200" cap="none" spc="0" normalizeH="0" baseline="0" noProof="0" dirty="0">
                <a:ln>
                  <a:noFill/>
                </a:ln>
                <a:solidFill>
                  <a:srgbClr val="585858"/>
                </a:solidFill>
                <a:effectLst/>
                <a:uLnTx/>
                <a:uFillTx/>
                <a:latin typeface="Arial"/>
                <a:ea typeface="+mn-ea"/>
                <a:cs typeface="+mn-cs"/>
              </a:rPr>
              <a:t>without counting?</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 do you notice about the totals? Can you explain why the </a:t>
            </a:r>
            <a:r>
              <a:rPr kumimoji="0" lang="en-GB" sz="1800" b="0" i="1" u="none" strike="noStrike" kern="1200" cap="none" spc="0" normalizeH="0" baseline="0" noProof="0" dirty="0">
                <a:ln>
                  <a:noFill/>
                </a:ln>
                <a:solidFill>
                  <a:srgbClr val="585858"/>
                </a:solidFill>
                <a:effectLst/>
                <a:uLnTx/>
                <a:uFillTx/>
                <a:latin typeface="Arial"/>
                <a:ea typeface="+mn-ea"/>
                <a:cs typeface="+mn-cs"/>
              </a:rPr>
              <a:t>ones digit</a:t>
            </a:r>
            <a:r>
              <a:rPr kumimoji="0" lang="en-GB" sz="1800" b="0" i="0" u="none" strike="noStrike" kern="1200" cap="none" spc="0" normalizeH="0" baseline="0" noProof="0" dirty="0">
                <a:ln>
                  <a:noFill/>
                </a:ln>
                <a:solidFill>
                  <a:srgbClr val="585858"/>
                </a:solidFill>
                <a:effectLst/>
                <a:uLnTx/>
                <a:uFillTx/>
                <a:latin typeface="Arial"/>
                <a:ea typeface="+mn-ea"/>
                <a:cs typeface="+mn-cs"/>
              </a:rPr>
              <a:t> has stayed the same? What do you notice about </a:t>
            </a:r>
            <a:r>
              <a:rPr kumimoji="0" lang="en-GB" sz="1800" b="0" i="1" u="none" strike="noStrike" kern="1200" cap="none" spc="0" normalizeH="0" baseline="0" noProof="0" dirty="0">
                <a:ln>
                  <a:noFill/>
                </a:ln>
                <a:solidFill>
                  <a:srgbClr val="585858"/>
                </a:solidFill>
                <a:effectLst/>
                <a:uLnTx/>
                <a:uFillTx/>
                <a:latin typeface="Arial"/>
                <a:ea typeface="+mn-ea"/>
                <a:cs typeface="+mn-cs"/>
              </a:rPr>
              <a:t>how</a:t>
            </a:r>
            <a:r>
              <a:rPr kumimoji="0" lang="en-GB" sz="1800" b="0" i="0" u="none" strike="noStrike" kern="1200" cap="none" spc="0" normalizeH="0" baseline="0" noProof="0" dirty="0">
                <a:ln>
                  <a:noFill/>
                </a:ln>
                <a:solidFill>
                  <a:srgbClr val="585858"/>
                </a:solidFill>
                <a:effectLst/>
                <a:uLnTx/>
                <a:uFillTx/>
                <a:latin typeface="Arial"/>
                <a:ea typeface="+mn-ea"/>
                <a:cs typeface="+mn-cs"/>
              </a:rPr>
              <a:t> the </a:t>
            </a:r>
            <a:r>
              <a:rPr kumimoji="0" lang="en-GB" sz="1800" b="0" i="1" u="none" strike="noStrike" kern="1200" cap="none" spc="0" normalizeH="0" baseline="0" noProof="0" dirty="0">
                <a:ln>
                  <a:noFill/>
                </a:ln>
                <a:solidFill>
                  <a:srgbClr val="585858"/>
                </a:solidFill>
                <a:effectLst/>
                <a:uLnTx/>
                <a:uFillTx/>
                <a:latin typeface="Arial"/>
                <a:ea typeface="+mn-ea"/>
                <a:cs typeface="+mn-cs"/>
              </a:rPr>
              <a:t>tens digit </a:t>
            </a:r>
            <a:r>
              <a:rPr kumimoji="0" lang="en-GB" sz="1800" b="0" i="0" u="none" strike="noStrike" kern="1200" cap="none" spc="0" normalizeH="0" baseline="0" noProof="0" dirty="0">
                <a:ln>
                  <a:noFill/>
                </a:ln>
                <a:solidFill>
                  <a:srgbClr val="585858"/>
                </a:solidFill>
                <a:effectLst/>
                <a:uLnTx/>
                <a:uFillTx/>
                <a:latin typeface="Arial"/>
                <a:ea typeface="+mn-ea"/>
                <a:cs typeface="+mn-cs"/>
              </a:rPr>
              <a:t>has changed? Can you explain why?</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24161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000"/>
                                        <p:tgtEl>
                                          <p:spTgt spid="8"/>
                                        </p:tgtEl>
                                      </p:cBhvr>
                                    </p:animEffect>
                                  </p:childTnLst>
                                </p:cTn>
                              </p:par>
                            </p:childTnLst>
                          </p:cTn>
                        </p:par>
                        <p:par>
                          <p:cTn id="8" fill="hold">
                            <p:stCondLst>
                              <p:cond delay="1000"/>
                            </p:stCondLst>
                            <p:childTnLst>
                              <p:par>
                                <p:cTn id="9" presetID="22" presetClass="entr" presetSubtype="8" fill="hold" nodeType="afterEffect">
                                  <p:stCondLst>
                                    <p:cond delay="25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1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84"/>
                                        </p:tgtEl>
                                        <p:attrNameLst>
                                          <p:attrName>style.visibility</p:attrName>
                                        </p:attrNameLst>
                                      </p:cBhvr>
                                      <p:to>
                                        <p:strVal val="visible"/>
                                      </p:to>
                                    </p:set>
                                    <p:animEffect transition="in" filter="wheel(1)">
                                      <p:cBhvr>
                                        <p:cTn id="29" dur="1000"/>
                                        <p:tgtEl>
                                          <p:spTgt spid="84"/>
                                        </p:tgtEl>
                                      </p:cBhvr>
                                    </p:animEffect>
                                  </p:childTnLst>
                                </p:cTn>
                              </p:par>
                            </p:childTnLst>
                          </p:cTn>
                        </p:par>
                        <p:par>
                          <p:cTn id="30" fill="hold">
                            <p:stCondLst>
                              <p:cond delay="1000"/>
                            </p:stCondLst>
                            <p:childTnLst>
                              <p:par>
                                <p:cTn id="31" presetID="22" presetClass="entr" presetSubtype="8" fill="hold" nodeType="afterEffect">
                                  <p:stCondLst>
                                    <p:cond delay="250"/>
                                  </p:stCondLst>
                                  <p:childTnLst>
                                    <p:set>
                                      <p:cBhvr>
                                        <p:cTn id="32" dur="1" fill="hold">
                                          <p:stCondLst>
                                            <p:cond delay="0"/>
                                          </p:stCondLst>
                                        </p:cTn>
                                        <p:tgtEl>
                                          <p:spTgt spid="86"/>
                                        </p:tgtEl>
                                        <p:attrNameLst>
                                          <p:attrName>style.visibility</p:attrName>
                                        </p:attrNameLst>
                                      </p:cBhvr>
                                      <p:to>
                                        <p:strVal val="visible"/>
                                      </p:to>
                                    </p:set>
                                    <p:animEffect transition="in" filter="wipe(left)">
                                      <p:cBhvr>
                                        <p:cTn id="33" dur="500"/>
                                        <p:tgtEl>
                                          <p:spTgt spid="86"/>
                                        </p:tgtEl>
                                      </p:cBhvr>
                                    </p:animEffect>
                                  </p:childTnLst>
                                </p:cTn>
                              </p:par>
                              <p:par>
                                <p:cTn id="34" presetID="10" presetClass="entr" presetSubtype="0" fill="hold" grpId="0" nodeType="withEffect">
                                  <p:stCondLst>
                                    <p:cond delay="250"/>
                                  </p:stCondLst>
                                  <p:childTnLst>
                                    <p:set>
                                      <p:cBhvr>
                                        <p:cTn id="35" dur="1" fill="hold">
                                          <p:stCondLst>
                                            <p:cond delay="0"/>
                                          </p:stCondLst>
                                        </p:cTn>
                                        <p:tgtEl>
                                          <p:spTgt spid="83"/>
                                        </p:tgtEl>
                                        <p:attrNameLst>
                                          <p:attrName>style.visibility</p:attrName>
                                        </p:attrNameLst>
                                      </p:cBhvr>
                                      <p:to>
                                        <p:strVal val="visible"/>
                                      </p:to>
                                    </p:set>
                                    <p:animEffect transition="in" filter="fade">
                                      <p:cBhvr>
                                        <p:cTn id="36" dur="500"/>
                                        <p:tgtEl>
                                          <p:spTgt spid="83"/>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wheel(1)">
                                      <p:cBhvr>
                                        <p:cTn id="41" dur="1000"/>
                                        <p:tgtEl>
                                          <p:spTgt spid="8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8"/>
                                        </p:tgtEl>
                                        <p:attrNameLst>
                                          <p:attrName>style.visibility</p:attrName>
                                        </p:attrNameLst>
                                      </p:cBhvr>
                                      <p:to>
                                        <p:strVal val="visible"/>
                                      </p:to>
                                    </p:set>
                                    <p:animEffect transition="in" filter="fade">
                                      <p:cBhvr>
                                        <p:cTn id="46" dur="500"/>
                                        <p:tgtEl>
                                          <p:spTgt spid="88"/>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90"/>
                                        </p:tgtEl>
                                        <p:attrNameLst>
                                          <p:attrName>style.visibility</p:attrName>
                                        </p:attrNameLst>
                                      </p:cBhvr>
                                      <p:to>
                                        <p:strVal val="visible"/>
                                      </p:to>
                                    </p:set>
                                    <p:animEffect transition="in" filter="wheel(1)">
                                      <p:cBhvr>
                                        <p:cTn id="51" dur="1000"/>
                                        <p:tgtEl>
                                          <p:spTgt spid="90"/>
                                        </p:tgtEl>
                                      </p:cBhvr>
                                    </p:animEffect>
                                  </p:childTnLst>
                                </p:cTn>
                              </p:par>
                            </p:childTnLst>
                          </p:cTn>
                        </p:par>
                        <p:par>
                          <p:cTn id="52" fill="hold">
                            <p:stCondLst>
                              <p:cond delay="1000"/>
                            </p:stCondLst>
                            <p:childTnLst>
                              <p:par>
                                <p:cTn id="53" presetID="22" presetClass="entr" presetSubtype="8" fill="hold" nodeType="afterEffect">
                                  <p:stCondLst>
                                    <p:cond delay="250"/>
                                  </p:stCondLst>
                                  <p:childTnLst>
                                    <p:set>
                                      <p:cBhvr>
                                        <p:cTn id="54" dur="1" fill="hold">
                                          <p:stCondLst>
                                            <p:cond delay="0"/>
                                          </p:stCondLst>
                                        </p:cTn>
                                        <p:tgtEl>
                                          <p:spTgt spid="92"/>
                                        </p:tgtEl>
                                        <p:attrNameLst>
                                          <p:attrName>style.visibility</p:attrName>
                                        </p:attrNameLst>
                                      </p:cBhvr>
                                      <p:to>
                                        <p:strVal val="visible"/>
                                      </p:to>
                                    </p:set>
                                    <p:animEffect transition="in" filter="wipe(left)">
                                      <p:cBhvr>
                                        <p:cTn id="55" dur="500"/>
                                        <p:tgtEl>
                                          <p:spTgt spid="92"/>
                                        </p:tgtEl>
                                      </p:cBhvr>
                                    </p:animEffect>
                                  </p:childTnLst>
                                </p:cTn>
                              </p:par>
                              <p:par>
                                <p:cTn id="56" presetID="10" presetClass="entr" presetSubtype="0" fill="hold" grpId="0" nodeType="withEffect">
                                  <p:stCondLst>
                                    <p:cond delay="250"/>
                                  </p:stCondLst>
                                  <p:childTnLst>
                                    <p:set>
                                      <p:cBhvr>
                                        <p:cTn id="57" dur="1" fill="hold">
                                          <p:stCondLst>
                                            <p:cond delay="0"/>
                                          </p:stCondLst>
                                        </p:cTn>
                                        <p:tgtEl>
                                          <p:spTgt spid="89"/>
                                        </p:tgtEl>
                                        <p:attrNameLst>
                                          <p:attrName>style.visibility</p:attrName>
                                        </p:attrNameLst>
                                      </p:cBhvr>
                                      <p:to>
                                        <p:strVal val="visible"/>
                                      </p:to>
                                    </p:set>
                                    <p:animEffect transition="in" filter="fade">
                                      <p:cBhvr>
                                        <p:cTn id="58" dur="500"/>
                                        <p:tgtEl>
                                          <p:spTgt spid="89"/>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91"/>
                                        </p:tgtEl>
                                        <p:attrNameLst>
                                          <p:attrName>style.visibility</p:attrName>
                                        </p:attrNameLst>
                                      </p:cBhvr>
                                      <p:to>
                                        <p:strVal val="visible"/>
                                      </p:to>
                                    </p:set>
                                    <p:animEffect transition="in" filter="wheel(1)">
                                      <p:cBhvr>
                                        <p:cTn id="63" dur="1000"/>
                                        <p:tgtEl>
                                          <p:spTgt spid="9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94"/>
                                        </p:tgtEl>
                                        <p:attrNameLst>
                                          <p:attrName>style.visibility</p:attrName>
                                        </p:attrNameLst>
                                      </p:cBhvr>
                                      <p:to>
                                        <p:strVal val="visible"/>
                                      </p:to>
                                    </p:set>
                                    <p:animEffect transition="in" filter="fade">
                                      <p:cBhvr>
                                        <p:cTn id="68" dur="500"/>
                                        <p:tgtEl>
                                          <p:spTgt spid="94"/>
                                        </p:tgtEl>
                                      </p:cBhvr>
                                    </p:animEffect>
                                  </p:childTnLst>
                                </p:cTn>
                              </p:par>
                            </p:childTnLst>
                          </p:cTn>
                        </p:par>
                      </p:childTnLst>
                    </p:cTn>
                  </p:par>
                  <p:par>
                    <p:cTn id="69" fill="hold">
                      <p:stCondLst>
                        <p:cond delay="indefinite"/>
                      </p:stCondLst>
                      <p:childTnLst>
                        <p:par>
                          <p:cTn id="70" fill="hold">
                            <p:stCondLst>
                              <p:cond delay="0"/>
                            </p:stCondLst>
                            <p:childTnLst>
                              <p:par>
                                <p:cTn id="71" presetID="21" presetClass="entr" presetSubtype="1" fill="hold" grpId="0" nodeType="click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wheel(1)">
                                      <p:cBhvr>
                                        <p:cTn id="73" dur="1000"/>
                                        <p:tgtEl>
                                          <p:spTgt spid="96"/>
                                        </p:tgtEl>
                                      </p:cBhvr>
                                    </p:animEffect>
                                  </p:childTnLst>
                                </p:cTn>
                              </p:par>
                            </p:childTnLst>
                          </p:cTn>
                        </p:par>
                        <p:par>
                          <p:cTn id="74" fill="hold">
                            <p:stCondLst>
                              <p:cond delay="1000"/>
                            </p:stCondLst>
                            <p:childTnLst>
                              <p:par>
                                <p:cTn id="75" presetID="22" presetClass="entr" presetSubtype="8" fill="hold" nodeType="afterEffect">
                                  <p:stCondLst>
                                    <p:cond delay="250"/>
                                  </p:stCondLst>
                                  <p:childTnLst>
                                    <p:set>
                                      <p:cBhvr>
                                        <p:cTn id="76" dur="1" fill="hold">
                                          <p:stCondLst>
                                            <p:cond delay="0"/>
                                          </p:stCondLst>
                                        </p:cTn>
                                        <p:tgtEl>
                                          <p:spTgt spid="98"/>
                                        </p:tgtEl>
                                        <p:attrNameLst>
                                          <p:attrName>style.visibility</p:attrName>
                                        </p:attrNameLst>
                                      </p:cBhvr>
                                      <p:to>
                                        <p:strVal val="visible"/>
                                      </p:to>
                                    </p:set>
                                    <p:animEffect transition="in" filter="wipe(left)">
                                      <p:cBhvr>
                                        <p:cTn id="77" dur="500"/>
                                        <p:tgtEl>
                                          <p:spTgt spid="98"/>
                                        </p:tgtEl>
                                      </p:cBhvr>
                                    </p:animEffect>
                                  </p:childTnLst>
                                </p:cTn>
                              </p:par>
                              <p:par>
                                <p:cTn id="78" presetID="10" presetClass="entr" presetSubtype="0" fill="hold" grpId="0" nodeType="withEffect">
                                  <p:stCondLst>
                                    <p:cond delay="250"/>
                                  </p:stCondLst>
                                  <p:childTnLst>
                                    <p:set>
                                      <p:cBhvr>
                                        <p:cTn id="79" dur="1" fill="hold">
                                          <p:stCondLst>
                                            <p:cond delay="0"/>
                                          </p:stCondLst>
                                        </p:cTn>
                                        <p:tgtEl>
                                          <p:spTgt spid="95"/>
                                        </p:tgtEl>
                                        <p:attrNameLst>
                                          <p:attrName>style.visibility</p:attrName>
                                        </p:attrNameLst>
                                      </p:cBhvr>
                                      <p:to>
                                        <p:strVal val="visible"/>
                                      </p:to>
                                    </p:set>
                                    <p:animEffect transition="in" filter="fade">
                                      <p:cBhvr>
                                        <p:cTn id="80" dur="500"/>
                                        <p:tgtEl>
                                          <p:spTgt spid="95"/>
                                        </p:tgtEl>
                                      </p:cBhvr>
                                    </p:animEffect>
                                  </p:childTnLst>
                                </p:cTn>
                              </p:par>
                            </p:childTnLst>
                          </p:cTn>
                        </p:par>
                      </p:childTnLst>
                    </p:cTn>
                  </p:par>
                  <p:par>
                    <p:cTn id="81" fill="hold">
                      <p:stCondLst>
                        <p:cond delay="indefinite"/>
                      </p:stCondLst>
                      <p:childTnLst>
                        <p:par>
                          <p:cTn id="82" fill="hold">
                            <p:stCondLst>
                              <p:cond delay="0"/>
                            </p:stCondLst>
                            <p:childTnLst>
                              <p:par>
                                <p:cTn id="83" presetID="21" presetClass="entr" presetSubtype="1" fill="hold" grpId="0" nodeType="clickEffect">
                                  <p:stCondLst>
                                    <p:cond delay="0"/>
                                  </p:stCondLst>
                                  <p:childTnLst>
                                    <p:set>
                                      <p:cBhvr>
                                        <p:cTn id="84" dur="1" fill="hold">
                                          <p:stCondLst>
                                            <p:cond delay="0"/>
                                          </p:stCondLst>
                                        </p:cTn>
                                        <p:tgtEl>
                                          <p:spTgt spid="97"/>
                                        </p:tgtEl>
                                        <p:attrNameLst>
                                          <p:attrName>style.visibility</p:attrName>
                                        </p:attrNameLst>
                                      </p:cBhvr>
                                      <p:to>
                                        <p:strVal val="visible"/>
                                      </p:to>
                                    </p:set>
                                    <p:animEffect transition="in" filter="wheel(1)">
                                      <p:cBhvr>
                                        <p:cTn id="85" dur="1000"/>
                                        <p:tgtEl>
                                          <p:spTgt spid="97"/>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00"/>
                                        </p:tgtEl>
                                        <p:attrNameLst>
                                          <p:attrName>style.visibility</p:attrName>
                                        </p:attrNameLst>
                                      </p:cBhvr>
                                      <p:to>
                                        <p:strVal val="visible"/>
                                      </p:to>
                                    </p:set>
                                    <p:animEffect transition="in" filter="fade">
                                      <p:cBhvr>
                                        <p:cTn id="90"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9" grpId="0"/>
      <p:bldP spid="83" grpId="0"/>
      <p:bldP spid="84" grpId="0" animBg="1"/>
      <p:bldP spid="85" grpId="0" animBg="1"/>
      <p:bldP spid="88" grpId="0"/>
      <p:bldP spid="89" grpId="0"/>
      <p:bldP spid="90" grpId="0" animBg="1"/>
      <p:bldP spid="91" grpId="0" animBg="1"/>
      <p:bldP spid="94" grpId="0"/>
      <p:bldP spid="95" grpId="0"/>
      <p:bldP spid="96" grpId="0" animBg="1"/>
      <p:bldP spid="97" grpId="0" animBg="1"/>
      <p:bldP spid="10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4FD945-3E64-4032-862D-B3D9F85E38CF}"/>
              </a:ext>
            </a:extLst>
          </p:cNvPr>
          <p:cNvSpPr>
            <a:spLocks noGrp="1"/>
          </p:cNvSpPr>
          <p:nvPr>
            <p:ph type="title"/>
          </p:nvPr>
        </p:nvSpPr>
        <p:spPr/>
        <p:txBody>
          <a:bodyPr/>
          <a:lstStyle/>
          <a:p>
            <a:r>
              <a:rPr lang="en-GB" dirty="0"/>
              <a:t>2AS-3 Add and subtract within 100 – part 1</a:t>
            </a:r>
          </a:p>
        </p:txBody>
      </p:sp>
      <p:sp>
        <p:nvSpPr>
          <p:cNvPr id="7" name="TextBox 6">
            <a:extLst>
              <a:ext uri="{FF2B5EF4-FFF2-40B4-BE49-F238E27FC236}">
                <a16:creationId xmlns:a16="http://schemas.microsoft.com/office/drawing/2014/main" id="{E39D65DF-CE1A-404E-8B40-4C28432B4E4E}"/>
              </a:ext>
            </a:extLst>
          </p:cNvPr>
          <p:cNvSpPr txBox="1"/>
          <p:nvPr/>
        </p:nvSpPr>
        <p:spPr bwMode="auto">
          <a:xfrm>
            <a:off x="2751080" y="922137"/>
            <a:ext cx="36580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500" b="0" i="0" u="none" strike="noStrike" kern="1200" cap="none" spc="0" normalizeH="0" baseline="0" noProof="0" dirty="0">
                <a:ln>
                  <a:noFill/>
                </a:ln>
                <a:solidFill>
                  <a:srgbClr val="00628C"/>
                </a:solidFill>
                <a:effectLst/>
                <a:uLnTx/>
                <a:uFillTx/>
                <a:latin typeface="Myriad Pro Semibold"/>
                <a:ea typeface="Myriad Pro Semibold" charset="0"/>
                <a:cs typeface="Myriad Pro Semibold" charset="0"/>
              </a:rPr>
              <a:t>-3</a:t>
            </a:r>
          </a:p>
        </p:txBody>
      </p:sp>
      <p:sp>
        <p:nvSpPr>
          <p:cNvPr id="8" name="Oval 7">
            <a:extLst>
              <a:ext uri="{FF2B5EF4-FFF2-40B4-BE49-F238E27FC236}">
                <a16:creationId xmlns:a16="http://schemas.microsoft.com/office/drawing/2014/main" id="{8074238C-5CDD-4AFB-9D82-FCB9148144BA}"/>
              </a:ext>
            </a:extLst>
          </p:cNvPr>
          <p:cNvSpPr>
            <a:spLocks noChangeAspect="1"/>
          </p:cNvSpPr>
          <p:nvPr/>
        </p:nvSpPr>
        <p:spPr bwMode="auto">
          <a:xfrm>
            <a:off x="2309544" y="1811505"/>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 name="Oval 8">
            <a:extLst>
              <a:ext uri="{FF2B5EF4-FFF2-40B4-BE49-F238E27FC236}">
                <a16:creationId xmlns:a16="http://schemas.microsoft.com/office/drawing/2014/main" id="{3C10A698-E4E4-42FE-AFE0-6AEBF3798768}"/>
              </a:ext>
            </a:extLst>
          </p:cNvPr>
          <p:cNvSpPr>
            <a:spLocks noChangeAspect="1"/>
          </p:cNvSpPr>
          <p:nvPr/>
        </p:nvSpPr>
        <p:spPr bwMode="auto">
          <a:xfrm>
            <a:off x="3194364" y="1811505"/>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27" name="Picture 26">
            <a:extLst>
              <a:ext uri="{FF2B5EF4-FFF2-40B4-BE49-F238E27FC236}">
                <a16:creationId xmlns:a16="http://schemas.microsoft.com/office/drawing/2014/main" id="{B9131699-E290-48A6-86AF-C4D51D3903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410805" y="1254845"/>
            <a:ext cx="935311" cy="375759"/>
          </a:xfrm>
          <a:prstGeom prst="rect">
            <a:avLst/>
          </a:prstGeom>
        </p:spPr>
      </p:pic>
      <p:pic>
        <p:nvPicPr>
          <p:cNvPr id="47" name="Picture 46">
            <a:extLst>
              <a:ext uri="{FF2B5EF4-FFF2-40B4-BE49-F238E27FC236}">
                <a16:creationId xmlns:a16="http://schemas.microsoft.com/office/drawing/2014/main" id="{3D5E1189-202C-4858-A102-668F35FA3734}"/>
              </a:ext>
            </a:extLst>
          </p:cNvPr>
          <p:cNvPicPr preferRelativeResize="0">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3080" y="1648420"/>
            <a:ext cx="3074238" cy="347092"/>
          </a:xfrm>
          <a:prstGeom prst="rect">
            <a:avLst/>
          </a:prstGeom>
        </p:spPr>
      </p:pic>
      <p:sp>
        <p:nvSpPr>
          <p:cNvPr id="48" name="TextBox 47">
            <a:extLst>
              <a:ext uri="{FF2B5EF4-FFF2-40B4-BE49-F238E27FC236}">
                <a16:creationId xmlns:a16="http://schemas.microsoft.com/office/drawing/2014/main" id="{DB3E2499-1A94-4C37-9572-1E1595556036}"/>
              </a:ext>
            </a:extLst>
          </p:cNvPr>
          <p:cNvSpPr txBox="1"/>
          <p:nvPr/>
        </p:nvSpPr>
        <p:spPr bwMode="auto">
          <a:xfrm>
            <a:off x="4581542" y="1564004"/>
            <a:ext cx="83228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500" b="0" i="0" u="none" strike="noStrike" kern="1200" cap="none" spc="0" normalizeH="0" baseline="0" noProof="0" dirty="0">
                <a:ln>
                  <a:noFill/>
                </a:ln>
                <a:solidFill>
                  <a:srgbClr val="000000"/>
                </a:solidFill>
                <a:effectLst/>
                <a:uLnTx/>
                <a:uFillTx/>
                <a:latin typeface="Myriad Pro Semibold"/>
                <a:ea typeface="Myriad Pro Semibold" charset="0"/>
                <a:cs typeface="Myriad Pro Semibold" charset="0"/>
              </a:rPr>
              <a:t>7 – 3 = </a:t>
            </a:r>
          </a:p>
        </p:txBody>
      </p:sp>
      <p:sp>
        <p:nvSpPr>
          <p:cNvPr id="49" name="TextBox 48">
            <a:extLst>
              <a:ext uri="{FF2B5EF4-FFF2-40B4-BE49-F238E27FC236}">
                <a16:creationId xmlns:a16="http://schemas.microsoft.com/office/drawing/2014/main" id="{862BA77B-FB59-4819-89F2-3E1A3C47E741}"/>
              </a:ext>
            </a:extLst>
          </p:cNvPr>
          <p:cNvSpPr txBox="1"/>
          <p:nvPr/>
        </p:nvSpPr>
        <p:spPr bwMode="auto">
          <a:xfrm>
            <a:off x="5239351" y="1564004"/>
            <a:ext cx="288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500" b="0" i="0" u="none" strike="noStrike" kern="1200" cap="none" spc="0" normalizeH="0" baseline="0" noProof="0" dirty="0">
                <a:ln>
                  <a:noFill/>
                </a:ln>
                <a:solidFill>
                  <a:srgbClr val="000000"/>
                </a:solidFill>
                <a:effectLst/>
                <a:uLnTx/>
                <a:uFillTx/>
                <a:latin typeface="Myriad Pro Semibold"/>
                <a:ea typeface="Myriad Pro Semibold" charset="0"/>
                <a:cs typeface="Myriad Pro Semibold" charset="0"/>
              </a:rPr>
              <a:t>4</a:t>
            </a:r>
          </a:p>
        </p:txBody>
      </p:sp>
      <p:pic>
        <p:nvPicPr>
          <p:cNvPr id="78" name="Picture 77">
            <a:extLst>
              <a:ext uri="{FF2B5EF4-FFF2-40B4-BE49-F238E27FC236}">
                <a16:creationId xmlns:a16="http://schemas.microsoft.com/office/drawing/2014/main" id="{90EFE95E-5AB6-49FD-B07E-3BB2718C6E61}"/>
              </a:ext>
            </a:extLst>
          </p:cNvPr>
          <p:cNvPicPr preferRelativeResize="0">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3080" y="3056193"/>
            <a:ext cx="3096000" cy="345831"/>
          </a:xfrm>
          <a:prstGeom prst="rect">
            <a:avLst/>
          </a:prstGeom>
        </p:spPr>
      </p:pic>
      <p:pic>
        <p:nvPicPr>
          <p:cNvPr id="80" name="Picture 79">
            <a:extLst>
              <a:ext uri="{FF2B5EF4-FFF2-40B4-BE49-F238E27FC236}">
                <a16:creationId xmlns:a16="http://schemas.microsoft.com/office/drawing/2014/main" id="{3EE05B73-5A7F-4960-8F1E-5330D9CC7556}"/>
              </a:ext>
            </a:extLst>
          </p:cNvPr>
          <p:cNvPicPr preferRelativeResize="0">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3080" y="4462704"/>
            <a:ext cx="3096000" cy="344913"/>
          </a:xfrm>
          <a:prstGeom prst="rect">
            <a:avLst/>
          </a:prstGeom>
        </p:spPr>
      </p:pic>
      <p:pic>
        <p:nvPicPr>
          <p:cNvPr id="82" name="Picture 81">
            <a:extLst>
              <a:ext uri="{FF2B5EF4-FFF2-40B4-BE49-F238E27FC236}">
                <a16:creationId xmlns:a16="http://schemas.microsoft.com/office/drawing/2014/main" id="{A2E5A52C-F5BB-4945-B668-6C0AFC8B24B1}"/>
              </a:ext>
            </a:extLst>
          </p:cNvPr>
          <p:cNvPicPr preferRelativeResize="0">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03080" y="5868295"/>
            <a:ext cx="3096000" cy="344456"/>
          </a:xfrm>
          <a:prstGeom prst="rect">
            <a:avLst/>
          </a:prstGeom>
        </p:spPr>
      </p:pic>
      <p:sp>
        <p:nvSpPr>
          <p:cNvPr id="83" name="TextBox 82">
            <a:extLst>
              <a:ext uri="{FF2B5EF4-FFF2-40B4-BE49-F238E27FC236}">
                <a16:creationId xmlns:a16="http://schemas.microsoft.com/office/drawing/2014/main" id="{86944CCC-0046-4EEE-910F-B86278CFA216}"/>
              </a:ext>
            </a:extLst>
          </p:cNvPr>
          <p:cNvSpPr txBox="1"/>
          <p:nvPr/>
        </p:nvSpPr>
        <p:spPr bwMode="auto">
          <a:xfrm>
            <a:off x="2725623" y="2355482"/>
            <a:ext cx="36580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500" b="0" i="0" u="none" strike="noStrike" kern="1200" cap="none" spc="0" normalizeH="0" baseline="0" noProof="0" dirty="0">
                <a:ln>
                  <a:noFill/>
                </a:ln>
                <a:solidFill>
                  <a:srgbClr val="00628C"/>
                </a:solidFill>
                <a:effectLst/>
                <a:uLnTx/>
                <a:uFillTx/>
                <a:latin typeface="Myriad Pro Semibold"/>
                <a:ea typeface="Myriad Pro Semibold" charset="0"/>
                <a:cs typeface="Myriad Pro Semibold" charset="0"/>
              </a:rPr>
              <a:t>-3</a:t>
            </a:r>
          </a:p>
        </p:txBody>
      </p:sp>
      <p:sp>
        <p:nvSpPr>
          <p:cNvPr id="84" name="Oval 83">
            <a:extLst>
              <a:ext uri="{FF2B5EF4-FFF2-40B4-BE49-F238E27FC236}">
                <a16:creationId xmlns:a16="http://schemas.microsoft.com/office/drawing/2014/main" id="{4C2360FF-7849-4BA8-BF68-5602AF613928}"/>
              </a:ext>
            </a:extLst>
          </p:cNvPr>
          <p:cNvSpPr>
            <a:spLocks noChangeAspect="1"/>
          </p:cNvSpPr>
          <p:nvPr/>
        </p:nvSpPr>
        <p:spPr bwMode="auto">
          <a:xfrm>
            <a:off x="2340685" y="3223084"/>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5" name="Oval 84">
            <a:extLst>
              <a:ext uri="{FF2B5EF4-FFF2-40B4-BE49-F238E27FC236}">
                <a16:creationId xmlns:a16="http://schemas.microsoft.com/office/drawing/2014/main" id="{D4292D76-A1F6-4ABB-AA16-DAC73CE6D396}"/>
              </a:ext>
            </a:extLst>
          </p:cNvPr>
          <p:cNvSpPr>
            <a:spLocks noChangeAspect="1"/>
          </p:cNvSpPr>
          <p:nvPr/>
        </p:nvSpPr>
        <p:spPr bwMode="auto">
          <a:xfrm>
            <a:off x="3223124" y="3223084"/>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86" name="Picture 85">
            <a:extLst>
              <a:ext uri="{FF2B5EF4-FFF2-40B4-BE49-F238E27FC236}">
                <a16:creationId xmlns:a16="http://schemas.microsoft.com/office/drawing/2014/main" id="{FAADEDDC-927A-487B-8368-53E238CF6B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437184" y="2656900"/>
            <a:ext cx="935311" cy="375759"/>
          </a:xfrm>
          <a:prstGeom prst="rect">
            <a:avLst/>
          </a:prstGeom>
        </p:spPr>
      </p:pic>
      <p:sp>
        <p:nvSpPr>
          <p:cNvPr id="87" name="TextBox 86">
            <a:extLst>
              <a:ext uri="{FF2B5EF4-FFF2-40B4-BE49-F238E27FC236}">
                <a16:creationId xmlns:a16="http://schemas.microsoft.com/office/drawing/2014/main" id="{8A8B8218-5D80-402D-8248-4D69BD9FF74E}"/>
              </a:ext>
            </a:extLst>
          </p:cNvPr>
          <p:cNvSpPr txBox="1"/>
          <p:nvPr/>
        </p:nvSpPr>
        <p:spPr bwMode="auto">
          <a:xfrm>
            <a:off x="4616738" y="2966059"/>
            <a:ext cx="8835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500" b="0" i="0" u="none" strike="noStrike" kern="1200" cap="none" spc="0" normalizeH="0" baseline="0" noProof="0" dirty="0">
                <a:ln>
                  <a:noFill/>
                </a:ln>
                <a:solidFill>
                  <a:srgbClr val="000000"/>
                </a:solidFill>
                <a:effectLst/>
                <a:uLnTx/>
                <a:uFillTx/>
                <a:latin typeface="Myriad Pro Semibold"/>
                <a:ea typeface="Myriad Pro Semibold" charset="0"/>
                <a:cs typeface="Myriad Pro Semibold" charset="0"/>
              </a:rPr>
              <a:t>17 – 3 =</a:t>
            </a:r>
          </a:p>
        </p:txBody>
      </p:sp>
      <p:sp>
        <p:nvSpPr>
          <p:cNvPr id="88" name="TextBox 87">
            <a:extLst>
              <a:ext uri="{FF2B5EF4-FFF2-40B4-BE49-F238E27FC236}">
                <a16:creationId xmlns:a16="http://schemas.microsoft.com/office/drawing/2014/main" id="{6AF91386-6CFA-445A-B7A9-EC854B168F38}"/>
              </a:ext>
            </a:extLst>
          </p:cNvPr>
          <p:cNvSpPr txBox="1"/>
          <p:nvPr/>
        </p:nvSpPr>
        <p:spPr bwMode="auto">
          <a:xfrm>
            <a:off x="5393973" y="2966059"/>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500" b="0" i="0" u="none" strike="noStrike" kern="1200" cap="none" spc="0" normalizeH="0" baseline="0" noProof="0" dirty="0">
                <a:ln>
                  <a:noFill/>
                </a:ln>
                <a:solidFill>
                  <a:srgbClr val="000000"/>
                </a:solidFill>
                <a:effectLst/>
                <a:uLnTx/>
                <a:uFillTx/>
                <a:latin typeface="Myriad Pro Semibold"/>
                <a:ea typeface="Myriad Pro Semibold" charset="0"/>
                <a:cs typeface="Myriad Pro Semibold" charset="0"/>
              </a:rPr>
              <a:t>14</a:t>
            </a:r>
          </a:p>
        </p:txBody>
      </p:sp>
      <p:sp>
        <p:nvSpPr>
          <p:cNvPr id="89" name="TextBox 88">
            <a:extLst>
              <a:ext uri="{FF2B5EF4-FFF2-40B4-BE49-F238E27FC236}">
                <a16:creationId xmlns:a16="http://schemas.microsoft.com/office/drawing/2014/main" id="{C981C960-5B29-4506-8218-99CE341A9494}"/>
              </a:ext>
            </a:extLst>
          </p:cNvPr>
          <p:cNvSpPr txBox="1"/>
          <p:nvPr/>
        </p:nvSpPr>
        <p:spPr bwMode="auto">
          <a:xfrm>
            <a:off x="2728022" y="3769505"/>
            <a:ext cx="36580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500" b="0" i="0" u="none" strike="noStrike" kern="1200" cap="none" spc="0" normalizeH="0" baseline="0" noProof="0" dirty="0">
                <a:ln>
                  <a:noFill/>
                </a:ln>
                <a:solidFill>
                  <a:srgbClr val="00628C"/>
                </a:solidFill>
                <a:effectLst/>
                <a:uLnTx/>
                <a:uFillTx/>
                <a:latin typeface="Myriad Pro Semibold"/>
                <a:ea typeface="Myriad Pro Semibold" charset="0"/>
                <a:cs typeface="Myriad Pro Semibold" charset="0"/>
              </a:rPr>
              <a:t>-3</a:t>
            </a:r>
          </a:p>
        </p:txBody>
      </p:sp>
      <p:sp>
        <p:nvSpPr>
          <p:cNvPr id="90" name="Oval 89">
            <a:extLst>
              <a:ext uri="{FF2B5EF4-FFF2-40B4-BE49-F238E27FC236}">
                <a16:creationId xmlns:a16="http://schemas.microsoft.com/office/drawing/2014/main" id="{5E129547-73D1-4520-868C-1ED2B2539ACF}"/>
              </a:ext>
            </a:extLst>
          </p:cNvPr>
          <p:cNvSpPr>
            <a:spLocks noChangeAspect="1"/>
          </p:cNvSpPr>
          <p:nvPr/>
        </p:nvSpPr>
        <p:spPr bwMode="auto">
          <a:xfrm>
            <a:off x="2340703" y="4637107"/>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1" name="Oval 90">
            <a:extLst>
              <a:ext uri="{FF2B5EF4-FFF2-40B4-BE49-F238E27FC236}">
                <a16:creationId xmlns:a16="http://schemas.microsoft.com/office/drawing/2014/main" id="{6600350B-3C5E-4725-A52B-BB025DD06DB4}"/>
              </a:ext>
            </a:extLst>
          </p:cNvPr>
          <p:cNvSpPr>
            <a:spLocks noChangeAspect="1"/>
          </p:cNvSpPr>
          <p:nvPr/>
        </p:nvSpPr>
        <p:spPr bwMode="auto">
          <a:xfrm>
            <a:off x="3213618" y="4632345"/>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92" name="Picture 91">
            <a:extLst>
              <a:ext uri="{FF2B5EF4-FFF2-40B4-BE49-F238E27FC236}">
                <a16:creationId xmlns:a16="http://schemas.microsoft.com/office/drawing/2014/main" id="{4BD343FD-C204-4BBF-893C-FB8F6C3565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439583" y="4070923"/>
            <a:ext cx="935311" cy="375759"/>
          </a:xfrm>
          <a:prstGeom prst="rect">
            <a:avLst/>
          </a:prstGeom>
        </p:spPr>
      </p:pic>
      <p:sp>
        <p:nvSpPr>
          <p:cNvPr id="93" name="TextBox 92">
            <a:extLst>
              <a:ext uri="{FF2B5EF4-FFF2-40B4-BE49-F238E27FC236}">
                <a16:creationId xmlns:a16="http://schemas.microsoft.com/office/drawing/2014/main" id="{EDB9EA95-F305-43D4-978A-2A7C84B8E6CC}"/>
              </a:ext>
            </a:extLst>
          </p:cNvPr>
          <p:cNvSpPr txBox="1"/>
          <p:nvPr/>
        </p:nvSpPr>
        <p:spPr bwMode="auto">
          <a:xfrm>
            <a:off x="4619137" y="4380082"/>
            <a:ext cx="8835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500" b="0" i="0" u="none" strike="noStrike" kern="1200" cap="none" spc="0" normalizeH="0" baseline="0" noProof="0" dirty="0">
                <a:ln>
                  <a:noFill/>
                </a:ln>
                <a:solidFill>
                  <a:srgbClr val="000000"/>
                </a:solidFill>
                <a:effectLst/>
                <a:uLnTx/>
                <a:uFillTx/>
                <a:latin typeface="Myriad Pro Semibold"/>
                <a:ea typeface="Myriad Pro Semibold" charset="0"/>
                <a:cs typeface="Myriad Pro Semibold" charset="0"/>
              </a:rPr>
              <a:t>27 – 3 =</a:t>
            </a:r>
          </a:p>
        </p:txBody>
      </p:sp>
      <p:sp>
        <p:nvSpPr>
          <p:cNvPr id="94" name="TextBox 93">
            <a:extLst>
              <a:ext uri="{FF2B5EF4-FFF2-40B4-BE49-F238E27FC236}">
                <a16:creationId xmlns:a16="http://schemas.microsoft.com/office/drawing/2014/main" id="{8E7EAA29-B66F-4373-B2CB-B8AE1A9E13CB}"/>
              </a:ext>
            </a:extLst>
          </p:cNvPr>
          <p:cNvSpPr txBox="1"/>
          <p:nvPr/>
        </p:nvSpPr>
        <p:spPr bwMode="auto">
          <a:xfrm>
            <a:off x="5396372" y="4380082"/>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500" b="0" i="0" u="none" strike="noStrike" kern="1200" cap="none" spc="0" normalizeH="0" baseline="0" noProof="0" dirty="0">
                <a:ln>
                  <a:noFill/>
                </a:ln>
                <a:solidFill>
                  <a:srgbClr val="000000"/>
                </a:solidFill>
                <a:effectLst/>
                <a:uLnTx/>
                <a:uFillTx/>
                <a:latin typeface="Myriad Pro Semibold"/>
                <a:ea typeface="Myriad Pro Semibold" charset="0"/>
                <a:cs typeface="Myriad Pro Semibold" charset="0"/>
              </a:rPr>
              <a:t>24</a:t>
            </a:r>
          </a:p>
        </p:txBody>
      </p:sp>
      <p:sp>
        <p:nvSpPr>
          <p:cNvPr id="95" name="TextBox 94">
            <a:extLst>
              <a:ext uri="{FF2B5EF4-FFF2-40B4-BE49-F238E27FC236}">
                <a16:creationId xmlns:a16="http://schemas.microsoft.com/office/drawing/2014/main" id="{F28FF414-70F0-4707-A665-2E949FAE9E2F}"/>
              </a:ext>
            </a:extLst>
          </p:cNvPr>
          <p:cNvSpPr txBox="1"/>
          <p:nvPr/>
        </p:nvSpPr>
        <p:spPr bwMode="auto">
          <a:xfrm>
            <a:off x="2731595" y="5175318"/>
            <a:ext cx="36580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500" b="0" i="0" u="none" strike="noStrike" kern="1200" cap="none" spc="0" normalizeH="0" baseline="0" noProof="0" dirty="0">
                <a:ln>
                  <a:noFill/>
                </a:ln>
                <a:solidFill>
                  <a:srgbClr val="00628C"/>
                </a:solidFill>
                <a:effectLst/>
                <a:uLnTx/>
                <a:uFillTx/>
                <a:latin typeface="Myriad Pro Semibold"/>
                <a:ea typeface="Myriad Pro Semibold" charset="0"/>
                <a:cs typeface="Myriad Pro Semibold" charset="0"/>
              </a:rPr>
              <a:t>-3</a:t>
            </a:r>
          </a:p>
        </p:txBody>
      </p:sp>
      <p:sp>
        <p:nvSpPr>
          <p:cNvPr id="96" name="Oval 95">
            <a:extLst>
              <a:ext uri="{FF2B5EF4-FFF2-40B4-BE49-F238E27FC236}">
                <a16:creationId xmlns:a16="http://schemas.microsoft.com/office/drawing/2014/main" id="{E60A07C6-5C70-487D-A4A7-DD1A61AF169F}"/>
              </a:ext>
            </a:extLst>
          </p:cNvPr>
          <p:cNvSpPr>
            <a:spLocks noChangeAspect="1"/>
          </p:cNvSpPr>
          <p:nvPr/>
        </p:nvSpPr>
        <p:spPr bwMode="auto">
          <a:xfrm>
            <a:off x="2337133" y="6038158"/>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7" name="Oval 96">
            <a:extLst>
              <a:ext uri="{FF2B5EF4-FFF2-40B4-BE49-F238E27FC236}">
                <a16:creationId xmlns:a16="http://schemas.microsoft.com/office/drawing/2014/main" id="{FC1C86CB-03B0-4C90-9F66-91CCC1E1C741}"/>
              </a:ext>
            </a:extLst>
          </p:cNvPr>
          <p:cNvSpPr>
            <a:spLocks noChangeAspect="1"/>
          </p:cNvSpPr>
          <p:nvPr/>
        </p:nvSpPr>
        <p:spPr bwMode="auto">
          <a:xfrm>
            <a:off x="3217191" y="6038158"/>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98" name="Picture 97">
            <a:extLst>
              <a:ext uri="{FF2B5EF4-FFF2-40B4-BE49-F238E27FC236}">
                <a16:creationId xmlns:a16="http://schemas.microsoft.com/office/drawing/2014/main" id="{F4D1A6BC-AF20-4738-BF72-15E854B539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443156" y="5476736"/>
            <a:ext cx="935311" cy="375759"/>
          </a:xfrm>
          <a:prstGeom prst="rect">
            <a:avLst/>
          </a:prstGeom>
        </p:spPr>
      </p:pic>
      <p:sp>
        <p:nvSpPr>
          <p:cNvPr id="99" name="TextBox 98">
            <a:extLst>
              <a:ext uri="{FF2B5EF4-FFF2-40B4-BE49-F238E27FC236}">
                <a16:creationId xmlns:a16="http://schemas.microsoft.com/office/drawing/2014/main" id="{3CC76389-3832-4538-8AFD-85BF320FCBA7}"/>
              </a:ext>
            </a:extLst>
          </p:cNvPr>
          <p:cNvSpPr txBox="1"/>
          <p:nvPr/>
        </p:nvSpPr>
        <p:spPr bwMode="auto">
          <a:xfrm>
            <a:off x="4622710" y="5785895"/>
            <a:ext cx="8835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500" b="0" i="0" u="none" strike="noStrike" kern="1200" cap="none" spc="0" normalizeH="0" baseline="0" noProof="0" dirty="0">
                <a:ln>
                  <a:noFill/>
                </a:ln>
                <a:solidFill>
                  <a:srgbClr val="000000"/>
                </a:solidFill>
                <a:effectLst/>
                <a:uLnTx/>
                <a:uFillTx/>
                <a:latin typeface="Myriad Pro Semibold"/>
                <a:ea typeface="Myriad Pro Semibold" charset="0"/>
                <a:cs typeface="Myriad Pro Semibold" charset="0"/>
              </a:rPr>
              <a:t>37 – 3 =</a:t>
            </a:r>
          </a:p>
        </p:txBody>
      </p:sp>
      <p:sp>
        <p:nvSpPr>
          <p:cNvPr id="100" name="TextBox 99">
            <a:extLst>
              <a:ext uri="{FF2B5EF4-FFF2-40B4-BE49-F238E27FC236}">
                <a16:creationId xmlns:a16="http://schemas.microsoft.com/office/drawing/2014/main" id="{87D77EA1-E6F5-4E86-A359-217629822F67}"/>
              </a:ext>
            </a:extLst>
          </p:cNvPr>
          <p:cNvSpPr txBox="1"/>
          <p:nvPr/>
        </p:nvSpPr>
        <p:spPr bwMode="auto">
          <a:xfrm>
            <a:off x="5399945" y="5785895"/>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500" b="0" i="0" u="none" strike="noStrike" kern="1200" cap="none" spc="0" normalizeH="0" baseline="0" noProof="0" dirty="0">
                <a:ln>
                  <a:noFill/>
                </a:ln>
                <a:solidFill>
                  <a:srgbClr val="000000"/>
                </a:solidFill>
                <a:effectLst/>
                <a:uLnTx/>
                <a:uFillTx/>
                <a:latin typeface="Myriad Pro Semibold"/>
                <a:ea typeface="Myriad Pro Semibold" charset="0"/>
                <a:cs typeface="Myriad Pro Semibold" charset="0"/>
              </a:rPr>
              <a:t>34</a:t>
            </a:r>
          </a:p>
        </p:txBody>
      </p:sp>
      <p:sp>
        <p:nvSpPr>
          <p:cNvPr id="4" name="Content Placeholder 2">
            <a:extLst>
              <a:ext uri="{FF2B5EF4-FFF2-40B4-BE49-F238E27FC236}">
                <a16:creationId xmlns:a16="http://schemas.microsoft.com/office/drawing/2014/main" id="{84C2CB59-88BB-41B6-B0B9-ABED61E89535}"/>
              </a:ext>
            </a:extLst>
          </p:cNvPr>
          <p:cNvSpPr txBox="1">
            <a:spLocks/>
          </p:cNvSpPr>
          <p:nvPr/>
        </p:nvSpPr>
        <p:spPr>
          <a:xfrm>
            <a:off x="6192012" y="1301702"/>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Look carefully at each number line. What can you say about the numbers at the start and end of each line?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Look at the calculations. What’s the same about each calculation? What’s different?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If you know that 7 minus 3 is equal to 4, can you predict what the </a:t>
            </a:r>
            <a:r>
              <a:rPr kumimoji="0" lang="en-GB" sz="1800" b="0" u="none" strike="noStrike" kern="1200" cap="none" spc="0" normalizeH="0" baseline="0" noProof="0" dirty="0">
                <a:ln>
                  <a:noFill/>
                </a:ln>
                <a:solidFill>
                  <a:srgbClr val="585858"/>
                </a:solidFill>
                <a:effectLst/>
                <a:uLnTx/>
                <a:uFillTx/>
                <a:latin typeface="Arial"/>
                <a:ea typeface="+mn-ea"/>
                <a:cs typeface="+mn-cs"/>
              </a:rPr>
              <a:t>differences </a:t>
            </a:r>
            <a:r>
              <a:rPr kumimoji="0" lang="en-GB" sz="1800" b="0" i="0" u="none" strike="noStrike" kern="1200" cap="none" spc="0" normalizeH="0" baseline="0" noProof="0" dirty="0">
                <a:ln>
                  <a:noFill/>
                </a:ln>
                <a:solidFill>
                  <a:srgbClr val="585858"/>
                </a:solidFill>
                <a:effectLst/>
                <a:uLnTx/>
                <a:uFillTx/>
                <a:latin typeface="Arial"/>
                <a:ea typeface="+mn-ea"/>
                <a:cs typeface="+mn-cs"/>
              </a:rPr>
              <a:t>will be </a:t>
            </a:r>
            <a:r>
              <a:rPr kumimoji="0" lang="en-GB" sz="1800" b="0" i="1" u="none" strike="noStrike" kern="1200" cap="none" spc="0" normalizeH="0" baseline="0" noProof="0" dirty="0">
                <a:ln>
                  <a:noFill/>
                </a:ln>
                <a:solidFill>
                  <a:srgbClr val="585858"/>
                </a:solidFill>
                <a:effectLst/>
                <a:uLnTx/>
                <a:uFillTx/>
                <a:latin typeface="Arial"/>
                <a:ea typeface="+mn-ea"/>
                <a:cs typeface="+mn-cs"/>
              </a:rPr>
              <a:t>without counting?</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 do you notice about the </a:t>
            </a:r>
            <a:r>
              <a:rPr kumimoji="0" lang="en-GB" sz="1800" b="0" i="1" u="none" strike="noStrike" kern="1200" cap="none" spc="0" normalizeH="0" baseline="0" noProof="0" dirty="0">
                <a:ln>
                  <a:noFill/>
                </a:ln>
                <a:solidFill>
                  <a:srgbClr val="585858"/>
                </a:solidFill>
                <a:effectLst/>
                <a:uLnTx/>
                <a:uFillTx/>
                <a:latin typeface="Arial"/>
                <a:ea typeface="+mn-ea"/>
                <a:cs typeface="+mn-cs"/>
              </a:rPr>
              <a:t>differences</a:t>
            </a:r>
            <a:r>
              <a:rPr kumimoji="0" lang="en-GB" sz="1800" b="0" i="0" u="none" strike="noStrike" kern="1200" cap="none" spc="0" normalizeH="0" baseline="0" noProof="0" dirty="0">
                <a:ln>
                  <a:noFill/>
                </a:ln>
                <a:solidFill>
                  <a:srgbClr val="585858"/>
                </a:solidFill>
                <a:effectLst/>
                <a:uLnTx/>
                <a:uFillTx/>
                <a:latin typeface="Arial"/>
                <a:ea typeface="+mn-ea"/>
                <a:cs typeface="+mn-cs"/>
              </a:rPr>
              <a:t>? Can you explain why the </a:t>
            </a:r>
            <a:r>
              <a:rPr kumimoji="0" lang="en-GB" sz="1800" b="0" i="1" u="none" strike="noStrike" kern="1200" cap="none" spc="0" normalizeH="0" baseline="0" noProof="0" dirty="0">
                <a:ln>
                  <a:noFill/>
                </a:ln>
                <a:solidFill>
                  <a:srgbClr val="585858"/>
                </a:solidFill>
                <a:effectLst/>
                <a:uLnTx/>
                <a:uFillTx/>
                <a:latin typeface="Arial"/>
                <a:ea typeface="+mn-ea"/>
                <a:cs typeface="+mn-cs"/>
              </a:rPr>
              <a:t>ones digit</a:t>
            </a:r>
            <a:r>
              <a:rPr kumimoji="0" lang="en-GB" sz="1800" b="0" i="0" u="none" strike="noStrike" kern="1200" cap="none" spc="0" normalizeH="0" baseline="0" noProof="0" dirty="0">
                <a:ln>
                  <a:noFill/>
                </a:ln>
                <a:solidFill>
                  <a:srgbClr val="585858"/>
                </a:solidFill>
                <a:effectLst/>
                <a:uLnTx/>
                <a:uFillTx/>
                <a:latin typeface="Arial"/>
                <a:ea typeface="+mn-ea"/>
                <a:cs typeface="+mn-cs"/>
              </a:rPr>
              <a:t> has stayed the same? What do you notice about how the </a:t>
            </a:r>
            <a:r>
              <a:rPr kumimoji="0" lang="en-GB" sz="1800" b="0" i="1" u="none" strike="noStrike" kern="1200" cap="none" spc="0" normalizeH="0" baseline="0" noProof="0" dirty="0">
                <a:ln>
                  <a:noFill/>
                </a:ln>
                <a:solidFill>
                  <a:srgbClr val="585858"/>
                </a:solidFill>
                <a:effectLst/>
                <a:uLnTx/>
                <a:uFillTx/>
                <a:latin typeface="Arial"/>
                <a:ea typeface="+mn-ea"/>
                <a:cs typeface="+mn-cs"/>
              </a:rPr>
              <a:t>tens digit </a:t>
            </a:r>
            <a:r>
              <a:rPr kumimoji="0" lang="en-GB" sz="1800" b="0" i="0" u="none" strike="noStrike" kern="1200" cap="none" spc="0" normalizeH="0" baseline="0" noProof="0" dirty="0">
                <a:ln>
                  <a:noFill/>
                </a:ln>
                <a:solidFill>
                  <a:srgbClr val="585858"/>
                </a:solidFill>
                <a:effectLst/>
                <a:uLnTx/>
                <a:uFillTx/>
                <a:latin typeface="Arial"/>
                <a:ea typeface="+mn-ea"/>
                <a:cs typeface="+mn-cs"/>
              </a:rPr>
              <a:t>has changed?</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80347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1000"/>
                                        <p:tgtEl>
                                          <p:spTgt spid="9"/>
                                        </p:tgtEl>
                                      </p:cBhvr>
                                    </p:animEffect>
                                  </p:childTnLst>
                                </p:cTn>
                              </p:par>
                            </p:childTnLst>
                          </p:cTn>
                        </p:par>
                        <p:par>
                          <p:cTn id="8" fill="hold">
                            <p:stCondLst>
                              <p:cond delay="1000"/>
                            </p:stCondLst>
                            <p:childTnLst>
                              <p:par>
                                <p:cTn id="9" presetID="22" presetClass="entr" presetSubtype="2" fill="hold" nodeType="afterEffect">
                                  <p:stCondLst>
                                    <p:cond delay="250"/>
                                  </p:stCondLst>
                                  <p:childTnLst>
                                    <p:set>
                                      <p:cBhvr>
                                        <p:cTn id="10" dur="1" fill="hold">
                                          <p:stCondLst>
                                            <p:cond delay="0"/>
                                          </p:stCondLst>
                                        </p:cTn>
                                        <p:tgtEl>
                                          <p:spTgt spid="27"/>
                                        </p:tgtEl>
                                        <p:attrNameLst>
                                          <p:attrName>style.visibility</p:attrName>
                                        </p:attrNameLst>
                                      </p:cBhvr>
                                      <p:to>
                                        <p:strVal val="visible"/>
                                      </p:to>
                                    </p:set>
                                    <p:animEffect transition="in" filter="wipe(right)">
                                      <p:cBhvr>
                                        <p:cTn id="11" dur="500"/>
                                        <p:tgtEl>
                                          <p:spTgt spid="27"/>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85"/>
                                        </p:tgtEl>
                                        <p:attrNameLst>
                                          <p:attrName>style.visibility</p:attrName>
                                        </p:attrNameLst>
                                      </p:cBhvr>
                                      <p:to>
                                        <p:strVal val="visible"/>
                                      </p:to>
                                    </p:set>
                                    <p:animEffect transition="in" filter="wheel(1)">
                                      <p:cBhvr>
                                        <p:cTn id="29" dur="1000"/>
                                        <p:tgtEl>
                                          <p:spTgt spid="85"/>
                                        </p:tgtEl>
                                      </p:cBhvr>
                                    </p:animEffect>
                                  </p:childTnLst>
                                </p:cTn>
                              </p:par>
                            </p:childTnLst>
                          </p:cTn>
                        </p:par>
                        <p:par>
                          <p:cTn id="30" fill="hold">
                            <p:stCondLst>
                              <p:cond delay="1000"/>
                            </p:stCondLst>
                            <p:childTnLst>
                              <p:par>
                                <p:cTn id="31" presetID="22" presetClass="entr" presetSubtype="2" fill="hold" nodeType="afterEffect">
                                  <p:stCondLst>
                                    <p:cond delay="250"/>
                                  </p:stCondLst>
                                  <p:childTnLst>
                                    <p:set>
                                      <p:cBhvr>
                                        <p:cTn id="32" dur="1" fill="hold">
                                          <p:stCondLst>
                                            <p:cond delay="0"/>
                                          </p:stCondLst>
                                        </p:cTn>
                                        <p:tgtEl>
                                          <p:spTgt spid="86"/>
                                        </p:tgtEl>
                                        <p:attrNameLst>
                                          <p:attrName>style.visibility</p:attrName>
                                        </p:attrNameLst>
                                      </p:cBhvr>
                                      <p:to>
                                        <p:strVal val="visible"/>
                                      </p:to>
                                    </p:set>
                                    <p:animEffect transition="in" filter="wipe(right)">
                                      <p:cBhvr>
                                        <p:cTn id="33" dur="500"/>
                                        <p:tgtEl>
                                          <p:spTgt spid="86"/>
                                        </p:tgtEl>
                                      </p:cBhvr>
                                    </p:animEffect>
                                  </p:childTnLst>
                                </p:cTn>
                              </p:par>
                              <p:par>
                                <p:cTn id="34" presetID="10" presetClass="entr" presetSubtype="0" fill="hold" grpId="0" nodeType="withEffect">
                                  <p:stCondLst>
                                    <p:cond delay="250"/>
                                  </p:stCondLst>
                                  <p:childTnLst>
                                    <p:set>
                                      <p:cBhvr>
                                        <p:cTn id="35" dur="1" fill="hold">
                                          <p:stCondLst>
                                            <p:cond delay="0"/>
                                          </p:stCondLst>
                                        </p:cTn>
                                        <p:tgtEl>
                                          <p:spTgt spid="83"/>
                                        </p:tgtEl>
                                        <p:attrNameLst>
                                          <p:attrName>style.visibility</p:attrName>
                                        </p:attrNameLst>
                                      </p:cBhvr>
                                      <p:to>
                                        <p:strVal val="visible"/>
                                      </p:to>
                                    </p:set>
                                    <p:animEffect transition="in" filter="fade">
                                      <p:cBhvr>
                                        <p:cTn id="36" dur="500"/>
                                        <p:tgtEl>
                                          <p:spTgt spid="83"/>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84"/>
                                        </p:tgtEl>
                                        <p:attrNameLst>
                                          <p:attrName>style.visibility</p:attrName>
                                        </p:attrNameLst>
                                      </p:cBhvr>
                                      <p:to>
                                        <p:strVal val="visible"/>
                                      </p:to>
                                    </p:set>
                                    <p:animEffect transition="in" filter="wheel(1)">
                                      <p:cBhvr>
                                        <p:cTn id="41" dur="1000"/>
                                        <p:tgtEl>
                                          <p:spTgt spid="8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8"/>
                                        </p:tgtEl>
                                        <p:attrNameLst>
                                          <p:attrName>style.visibility</p:attrName>
                                        </p:attrNameLst>
                                      </p:cBhvr>
                                      <p:to>
                                        <p:strVal val="visible"/>
                                      </p:to>
                                    </p:set>
                                    <p:animEffect transition="in" filter="fade">
                                      <p:cBhvr>
                                        <p:cTn id="46" dur="500"/>
                                        <p:tgtEl>
                                          <p:spTgt spid="88"/>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heel(1)">
                                      <p:cBhvr>
                                        <p:cTn id="51" dur="1000"/>
                                        <p:tgtEl>
                                          <p:spTgt spid="91"/>
                                        </p:tgtEl>
                                      </p:cBhvr>
                                    </p:animEffect>
                                  </p:childTnLst>
                                </p:cTn>
                              </p:par>
                            </p:childTnLst>
                          </p:cTn>
                        </p:par>
                        <p:par>
                          <p:cTn id="52" fill="hold">
                            <p:stCondLst>
                              <p:cond delay="1000"/>
                            </p:stCondLst>
                            <p:childTnLst>
                              <p:par>
                                <p:cTn id="53" presetID="22" presetClass="entr" presetSubtype="2" fill="hold" nodeType="afterEffect">
                                  <p:stCondLst>
                                    <p:cond delay="250"/>
                                  </p:stCondLst>
                                  <p:childTnLst>
                                    <p:set>
                                      <p:cBhvr>
                                        <p:cTn id="54" dur="1" fill="hold">
                                          <p:stCondLst>
                                            <p:cond delay="0"/>
                                          </p:stCondLst>
                                        </p:cTn>
                                        <p:tgtEl>
                                          <p:spTgt spid="92"/>
                                        </p:tgtEl>
                                        <p:attrNameLst>
                                          <p:attrName>style.visibility</p:attrName>
                                        </p:attrNameLst>
                                      </p:cBhvr>
                                      <p:to>
                                        <p:strVal val="visible"/>
                                      </p:to>
                                    </p:set>
                                    <p:animEffect transition="in" filter="wipe(right)">
                                      <p:cBhvr>
                                        <p:cTn id="55" dur="500"/>
                                        <p:tgtEl>
                                          <p:spTgt spid="92"/>
                                        </p:tgtEl>
                                      </p:cBhvr>
                                    </p:animEffect>
                                  </p:childTnLst>
                                </p:cTn>
                              </p:par>
                              <p:par>
                                <p:cTn id="56" presetID="10" presetClass="entr" presetSubtype="0" fill="hold" grpId="0" nodeType="withEffect">
                                  <p:stCondLst>
                                    <p:cond delay="250"/>
                                  </p:stCondLst>
                                  <p:childTnLst>
                                    <p:set>
                                      <p:cBhvr>
                                        <p:cTn id="57" dur="1" fill="hold">
                                          <p:stCondLst>
                                            <p:cond delay="0"/>
                                          </p:stCondLst>
                                        </p:cTn>
                                        <p:tgtEl>
                                          <p:spTgt spid="89"/>
                                        </p:tgtEl>
                                        <p:attrNameLst>
                                          <p:attrName>style.visibility</p:attrName>
                                        </p:attrNameLst>
                                      </p:cBhvr>
                                      <p:to>
                                        <p:strVal val="visible"/>
                                      </p:to>
                                    </p:set>
                                    <p:animEffect transition="in" filter="fade">
                                      <p:cBhvr>
                                        <p:cTn id="58" dur="500"/>
                                        <p:tgtEl>
                                          <p:spTgt spid="89"/>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90"/>
                                        </p:tgtEl>
                                        <p:attrNameLst>
                                          <p:attrName>style.visibility</p:attrName>
                                        </p:attrNameLst>
                                      </p:cBhvr>
                                      <p:to>
                                        <p:strVal val="visible"/>
                                      </p:to>
                                    </p:set>
                                    <p:animEffect transition="in" filter="wheel(1)">
                                      <p:cBhvr>
                                        <p:cTn id="63" dur="1000"/>
                                        <p:tgtEl>
                                          <p:spTgt spid="9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94"/>
                                        </p:tgtEl>
                                        <p:attrNameLst>
                                          <p:attrName>style.visibility</p:attrName>
                                        </p:attrNameLst>
                                      </p:cBhvr>
                                      <p:to>
                                        <p:strVal val="visible"/>
                                      </p:to>
                                    </p:set>
                                    <p:animEffect transition="in" filter="fade">
                                      <p:cBhvr>
                                        <p:cTn id="68" dur="500"/>
                                        <p:tgtEl>
                                          <p:spTgt spid="94"/>
                                        </p:tgtEl>
                                      </p:cBhvr>
                                    </p:animEffect>
                                  </p:childTnLst>
                                </p:cTn>
                              </p:par>
                            </p:childTnLst>
                          </p:cTn>
                        </p:par>
                      </p:childTnLst>
                    </p:cTn>
                  </p:par>
                  <p:par>
                    <p:cTn id="69" fill="hold">
                      <p:stCondLst>
                        <p:cond delay="indefinite"/>
                      </p:stCondLst>
                      <p:childTnLst>
                        <p:par>
                          <p:cTn id="70" fill="hold">
                            <p:stCondLst>
                              <p:cond delay="0"/>
                            </p:stCondLst>
                            <p:childTnLst>
                              <p:par>
                                <p:cTn id="71" presetID="21" presetClass="entr" presetSubtype="1" fill="hold" grpId="0" nodeType="clickEffect">
                                  <p:stCondLst>
                                    <p:cond delay="0"/>
                                  </p:stCondLst>
                                  <p:childTnLst>
                                    <p:set>
                                      <p:cBhvr>
                                        <p:cTn id="72" dur="1" fill="hold">
                                          <p:stCondLst>
                                            <p:cond delay="0"/>
                                          </p:stCondLst>
                                        </p:cTn>
                                        <p:tgtEl>
                                          <p:spTgt spid="97"/>
                                        </p:tgtEl>
                                        <p:attrNameLst>
                                          <p:attrName>style.visibility</p:attrName>
                                        </p:attrNameLst>
                                      </p:cBhvr>
                                      <p:to>
                                        <p:strVal val="visible"/>
                                      </p:to>
                                    </p:set>
                                    <p:animEffect transition="in" filter="wheel(1)">
                                      <p:cBhvr>
                                        <p:cTn id="73" dur="1000"/>
                                        <p:tgtEl>
                                          <p:spTgt spid="97"/>
                                        </p:tgtEl>
                                      </p:cBhvr>
                                    </p:animEffect>
                                  </p:childTnLst>
                                </p:cTn>
                              </p:par>
                            </p:childTnLst>
                          </p:cTn>
                        </p:par>
                        <p:par>
                          <p:cTn id="74" fill="hold">
                            <p:stCondLst>
                              <p:cond delay="1000"/>
                            </p:stCondLst>
                            <p:childTnLst>
                              <p:par>
                                <p:cTn id="75" presetID="22" presetClass="entr" presetSubtype="2" fill="hold" nodeType="afterEffect">
                                  <p:stCondLst>
                                    <p:cond delay="250"/>
                                  </p:stCondLst>
                                  <p:childTnLst>
                                    <p:set>
                                      <p:cBhvr>
                                        <p:cTn id="76" dur="1" fill="hold">
                                          <p:stCondLst>
                                            <p:cond delay="0"/>
                                          </p:stCondLst>
                                        </p:cTn>
                                        <p:tgtEl>
                                          <p:spTgt spid="98"/>
                                        </p:tgtEl>
                                        <p:attrNameLst>
                                          <p:attrName>style.visibility</p:attrName>
                                        </p:attrNameLst>
                                      </p:cBhvr>
                                      <p:to>
                                        <p:strVal val="visible"/>
                                      </p:to>
                                    </p:set>
                                    <p:animEffect transition="in" filter="wipe(right)">
                                      <p:cBhvr>
                                        <p:cTn id="77" dur="500"/>
                                        <p:tgtEl>
                                          <p:spTgt spid="98"/>
                                        </p:tgtEl>
                                      </p:cBhvr>
                                    </p:animEffect>
                                  </p:childTnLst>
                                </p:cTn>
                              </p:par>
                              <p:par>
                                <p:cTn id="78" presetID="10" presetClass="entr" presetSubtype="0" fill="hold" grpId="0" nodeType="withEffect">
                                  <p:stCondLst>
                                    <p:cond delay="250"/>
                                  </p:stCondLst>
                                  <p:childTnLst>
                                    <p:set>
                                      <p:cBhvr>
                                        <p:cTn id="79" dur="1" fill="hold">
                                          <p:stCondLst>
                                            <p:cond delay="0"/>
                                          </p:stCondLst>
                                        </p:cTn>
                                        <p:tgtEl>
                                          <p:spTgt spid="95"/>
                                        </p:tgtEl>
                                        <p:attrNameLst>
                                          <p:attrName>style.visibility</p:attrName>
                                        </p:attrNameLst>
                                      </p:cBhvr>
                                      <p:to>
                                        <p:strVal val="visible"/>
                                      </p:to>
                                    </p:set>
                                    <p:animEffect transition="in" filter="fade">
                                      <p:cBhvr>
                                        <p:cTn id="80" dur="500"/>
                                        <p:tgtEl>
                                          <p:spTgt spid="95"/>
                                        </p:tgtEl>
                                      </p:cBhvr>
                                    </p:animEffect>
                                  </p:childTnLst>
                                </p:cTn>
                              </p:par>
                            </p:childTnLst>
                          </p:cTn>
                        </p:par>
                      </p:childTnLst>
                    </p:cTn>
                  </p:par>
                  <p:par>
                    <p:cTn id="81" fill="hold">
                      <p:stCondLst>
                        <p:cond delay="indefinite"/>
                      </p:stCondLst>
                      <p:childTnLst>
                        <p:par>
                          <p:cTn id="82" fill="hold">
                            <p:stCondLst>
                              <p:cond delay="0"/>
                            </p:stCondLst>
                            <p:childTnLst>
                              <p:par>
                                <p:cTn id="83" presetID="21" presetClass="entr" presetSubtype="1" fill="hold" grpId="0" nodeType="clickEffect">
                                  <p:stCondLst>
                                    <p:cond delay="0"/>
                                  </p:stCondLst>
                                  <p:childTnLst>
                                    <p:set>
                                      <p:cBhvr>
                                        <p:cTn id="84" dur="1" fill="hold">
                                          <p:stCondLst>
                                            <p:cond delay="0"/>
                                          </p:stCondLst>
                                        </p:cTn>
                                        <p:tgtEl>
                                          <p:spTgt spid="96"/>
                                        </p:tgtEl>
                                        <p:attrNameLst>
                                          <p:attrName>style.visibility</p:attrName>
                                        </p:attrNameLst>
                                      </p:cBhvr>
                                      <p:to>
                                        <p:strVal val="visible"/>
                                      </p:to>
                                    </p:set>
                                    <p:animEffect transition="in" filter="wheel(1)">
                                      <p:cBhvr>
                                        <p:cTn id="85" dur="1000"/>
                                        <p:tgtEl>
                                          <p:spTgt spid="96"/>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00"/>
                                        </p:tgtEl>
                                        <p:attrNameLst>
                                          <p:attrName>style.visibility</p:attrName>
                                        </p:attrNameLst>
                                      </p:cBhvr>
                                      <p:to>
                                        <p:strVal val="visible"/>
                                      </p:to>
                                    </p:set>
                                    <p:animEffect transition="in" filter="fade">
                                      <p:cBhvr>
                                        <p:cTn id="90"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9" grpId="0"/>
      <p:bldP spid="83" grpId="0"/>
      <p:bldP spid="84" grpId="0" animBg="1"/>
      <p:bldP spid="85" grpId="0" animBg="1"/>
      <p:bldP spid="88" grpId="0"/>
      <p:bldP spid="89" grpId="0"/>
      <p:bldP spid="90" grpId="0" animBg="1"/>
      <p:bldP spid="91" grpId="0" animBg="1"/>
      <p:bldP spid="94" grpId="0"/>
      <p:bldP spid="95" grpId="0"/>
      <p:bldP spid="96" grpId="0" animBg="1"/>
      <p:bldP spid="97" grpId="0" animBg="1"/>
      <p:bldP spid="10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6864CC-987E-41C0-B740-EA1C1F5F9C44}"/>
              </a:ext>
            </a:extLst>
          </p:cNvPr>
          <p:cNvSpPr>
            <a:spLocks noGrp="1"/>
          </p:cNvSpPr>
          <p:nvPr>
            <p:ph type="title"/>
          </p:nvPr>
        </p:nvSpPr>
        <p:spPr/>
        <p:txBody>
          <a:bodyPr/>
          <a:lstStyle/>
          <a:p>
            <a:r>
              <a:rPr lang="en-GB" dirty="0"/>
              <a:t>2AS-3 Add and subtract within 100 – part 1</a:t>
            </a:r>
          </a:p>
        </p:txBody>
      </p:sp>
      <p:grpSp>
        <p:nvGrpSpPr>
          <p:cNvPr id="8" name="Group 7">
            <a:extLst>
              <a:ext uri="{FF2B5EF4-FFF2-40B4-BE49-F238E27FC236}">
                <a16:creationId xmlns:a16="http://schemas.microsoft.com/office/drawing/2014/main" id="{1E612A8B-46A5-4EAC-82F3-B90939422676}"/>
              </a:ext>
            </a:extLst>
          </p:cNvPr>
          <p:cNvGrpSpPr/>
          <p:nvPr/>
        </p:nvGrpSpPr>
        <p:grpSpPr>
          <a:xfrm>
            <a:off x="623888" y="1099520"/>
            <a:ext cx="5099226" cy="3583568"/>
            <a:chOff x="2872525" y="1421587"/>
            <a:chExt cx="3398949" cy="3076092"/>
          </a:xfrm>
        </p:grpSpPr>
        <p:grpSp>
          <p:nvGrpSpPr>
            <p:cNvPr id="9" name="Group 8">
              <a:extLst>
                <a:ext uri="{FF2B5EF4-FFF2-40B4-BE49-F238E27FC236}">
                  <a16:creationId xmlns:a16="http://schemas.microsoft.com/office/drawing/2014/main" id="{3CEC528E-5160-46EF-BFBA-FA8E852F5BE3}"/>
                </a:ext>
              </a:extLst>
            </p:cNvPr>
            <p:cNvGrpSpPr>
              <a:grpSpLocks noChangeAspect="1"/>
            </p:cNvGrpSpPr>
            <p:nvPr/>
          </p:nvGrpSpPr>
          <p:grpSpPr>
            <a:xfrm>
              <a:off x="2872525" y="1421587"/>
              <a:ext cx="3398949" cy="3076092"/>
              <a:chOff x="917216" y="1641314"/>
              <a:chExt cx="3654784" cy="3307625"/>
            </a:xfrm>
          </p:grpSpPr>
          <p:sp>
            <p:nvSpPr>
              <p:cNvPr id="11" name="Oval 10">
                <a:extLst>
                  <a:ext uri="{FF2B5EF4-FFF2-40B4-BE49-F238E27FC236}">
                    <a16:creationId xmlns:a16="http://schemas.microsoft.com/office/drawing/2014/main" id="{1F7944A5-CA2B-4A8C-8737-994EACA80F2D}"/>
                  </a:ext>
                </a:extLst>
              </p:cNvPr>
              <p:cNvSpPr>
                <a:spLocks noChangeAspect="1"/>
              </p:cNvSpPr>
              <p:nvPr/>
            </p:nvSpPr>
            <p:spPr bwMode="auto">
              <a:xfrm>
                <a:off x="2066519" y="1641314"/>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2" name="Oval 11">
                <a:extLst>
                  <a:ext uri="{FF2B5EF4-FFF2-40B4-BE49-F238E27FC236}">
                    <a16:creationId xmlns:a16="http://schemas.microsoft.com/office/drawing/2014/main" id="{A596881D-EDC6-45AF-A438-F2A883C56DC3}"/>
                  </a:ext>
                </a:extLst>
              </p:cNvPr>
              <p:cNvSpPr>
                <a:spLocks noChangeAspect="1"/>
              </p:cNvSpPr>
              <p:nvPr/>
            </p:nvSpPr>
            <p:spPr bwMode="auto">
              <a:xfrm>
                <a:off x="917216" y="3587428"/>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3" name="Oval 12">
                <a:extLst>
                  <a:ext uri="{FF2B5EF4-FFF2-40B4-BE49-F238E27FC236}">
                    <a16:creationId xmlns:a16="http://schemas.microsoft.com/office/drawing/2014/main" id="{27F0FB6F-596D-492C-B1C6-B8E99D7974BA}"/>
                  </a:ext>
                </a:extLst>
              </p:cNvPr>
              <p:cNvSpPr>
                <a:spLocks noChangeAspect="1"/>
              </p:cNvSpPr>
              <p:nvPr/>
            </p:nvSpPr>
            <p:spPr bwMode="auto">
              <a:xfrm>
                <a:off x="3215822" y="3576700"/>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cxnSp>
            <p:nvCxnSpPr>
              <p:cNvPr id="14" name="Straight Connector 13">
                <a:extLst>
                  <a:ext uri="{FF2B5EF4-FFF2-40B4-BE49-F238E27FC236}">
                    <a16:creationId xmlns:a16="http://schemas.microsoft.com/office/drawing/2014/main" id="{CDF32F5A-51FD-4147-9759-C38F6F2BB460}"/>
                  </a:ext>
                </a:extLst>
              </p:cNvPr>
              <p:cNvCxnSpPr>
                <a:cxnSpLocks noChangeAspect="1"/>
                <a:stCxn id="11" idx="3"/>
              </p:cNvCxnSpPr>
              <p:nvPr/>
            </p:nvCxnSpPr>
            <p:spPr bwMode="auto">
              <a:xfrm rot="5400000">
                <a:off x="1598369" y="2939248"/>
                <a:ext cx="802569" cy="53094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0" name="Straight Connector 9">
              <a:extLst>
                <a:ext uri="{FF2B5EF4-FFF2-40B4-BE49-F238E27FC236}">
                  <a16:creationId xmlns:a16="http://schemas.microsoft.com/office/drawing/2014/main" id="{C4A6DBAF-CAEC-4EEE-84C6-42BC98C8EDE9}"/>
                </a:ext>
              </a:extLst>
            </p:cNvPr>
            <p:cNvCxnSpPr>
              <a:cxnSpLocks noChangeAspect="1"/>
            </p:cNvCxnSpPr>
            <p:nvPr/>
          </p:nvCxnSpPr>
          <p:spPr bwMode="auto">
            <a:xfrm rot="16200000" flipH="1">
              <a:off x="4891613" y="2628665"/>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9" name="Group 38">
            <a:extLst>
              <a:ext uri="{FF2B5EF4-FFF2-40B4-BE49-F238E27FC236}">
                <a16:creationId xmlns:a16="http://schemas.microsoft.com/office/drawing/2014/main" id="{D440046F-6987-490F-8B1B-AA3C709C79B2}"/>
              </a:ext>
            </a:extLst>
          </p:cNvPr>
          <p:cNvGrpSpPr/>
          <p:nvPr/>
        </p:nvGrpSpPr>
        <p:grpSpPr>
          <a:xfrm>
            <a:off x="6033868" y="1728749"/>
            <a:ext cx="1746773" cy="1580851"/>
            <a:chOff x="425452" y="4800410"/>
            <a:chExt cx="1708264" cy="1546000"/>
          </a:xfrm>
        </p:grpSpPr>
        <p:grpSp>
          <p:nvGrpSpPr>
            <p:cNvPr id="15" name="Group 14">
              <a:extLst>
                <a:ext uri="{FF2B5EF4-FFF2-40B4-BE49-F238E27FC236}">
                  <a16:creationId xmlns:a16="http://schemas.microsoft.com/office/drawing/2014/main" id="{E210A099-6125-4ED6-87D8-4178D6280781}"/>
                </a:ext>
              </a:extLst>
            </p:cNvPr>
            <p:cNvGrpSpPr>
              <a:grpSpLocks noChangeAspect="1"/>
            </p:cNvGrpSpPr>
            <p:nvPr/>
          </p:nvGrpSpPr>
          <p:grpSpPr>
            <a:xfrm>
              <a:off x="425452" y="4800410"/>
              <a:ext cx="1708264" cy="1546000"/>
              <a:chOff x="2872525" y="1421587"/>
              <a:chExt cx="3398949" cy="3076092"/>
            </a:xfrm>
          </p:grpSpPr>
          <p:grpSp>
            <p:nvGrpSpPr>
              <p:cNvPr id="16" name="Group 15">
                <a:extLst>
                  <a:ext uri="{FF2B5EF4-FFF2-40B4-BE49-F238E27FC236}">
                    <a16:creationId xmlns:a16="http://schemas.microsoft.com/office/drawing/2014/main" id="{C7C3CD90-01BA-4BC0-B2C3-613E6CCDDE58}"/>
                  </a:ext>
                </a:extLst>
              </p:cNvPr>
              <p:cNvGrpSpPr>
                <a:grpSpLocks noChangeAspect="1"/>
              </p:cNvGrpSpPr>
              <p:nvPr/>
            </p:nvGrpSpPr>
            <p:grpSpPr>
              <a:xfrm>
                <a:off x="2872525" y="1421587"/>
                <a:ext cx="3398949" cy="3076092"/>
                <a:chOff x="917216" y="1641314"/>
                <a:chExt cx="3654784" cy="3307625"/>
              </a:xfrm>
            </p:grpSpPr>
            <p:sp>
              <p:nvSpPr>
                <p:cNvPr id="18" name="Oval 17">
                  <a:extLst>
                    <a:ext uri="{FF2B5EF4-FFF2-40B4-BE49-F238E27FC236}">
                      <a16:creationId xmlns:a16="http://schemas.microsoft.com/office/drawing/2014/main" id="{1FB486F6-541B-4889-83C0-47A46785D28E}"/>
                    </a:ext>
                  </a:extLst>
                </p:cNvPr>
                <p:cNvSpPr>
                  <a:spLocks noChangeAspect="1"/>
                </p:cNvSpPr>
                <p:nvPr/>
              </p:nvSpPr>
              <p:spPr bwMode="auto">
                <a:xfrm>
                  <a:off x="2066519" y="1641314"/>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9" name="Oval 18">
                  <a:extLst>
                    <a:ext uri="{FF2B5EF4-FFF2-40B4-BE49-F238E27FC236}">
                      <a16:creationId xmlns:a16="http://schemas.microsoft.com/office/drawing/2014/main" id="{E9A3A0FE-E212-4D7F-9AEB-E9754DCB0C57}"/>
                    </a:ext>
                  </a:extLst>
                </p:cNvPr>
                <p:cNvSpPr>
                  <a:spLocks noChangeAspect="1"/>
                </p:cNvSpPr>
                <p:nvPr/>
              </p:nvSpPr>
              <p:spPr bwMode="auto">
                <a:xfrm>
                  <a:off x="917216" y="3587428"/>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0" name="Oval 19">
                  <a:extLst>
                    <a:ext uri="{FF2B5EF4-FFF2-40B4-BE49-F238E27FC236}">
                      <a16:creationId xmlns:a16="http://schemas.microsoft.com/office/drawing/2014/main" id="{207BDCAD-BCE8-43AD-977D-13064532A416}"/>
                    </a:ext>
                  </a:extLst>
                </p:cNvPr>
                <p:cNvSpPr>
                  <a:spLocks noChangeAspect="1"/>
                </p:cNvSpPr>
                <p:nvPr/>
              </p:nvSpPr>
              <p:spPr bwMode="auto">
                <a:xfrm>
                  <a:off x="3215822" y="3576700"/>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cxnSp>
              <p:nvCxnSpPr>
                <p:cNvPr id="21" name="Straight Connector 20">
                  <a:extLst>
                    <a:ext uri="{FF2B5EF4-FFF2-40B4-BE49-F238E27FC236}">
                      <a16:creationId xmlns:a16="http://schemas.microsoft.com/office/drawing/2014/main" id="{38FE3781-883A-4216-8362-66F08ED672E0}"/>
                    </a:ext>
                  </a:extLst>
                </p:cNvPr>
                <p:cNvCxnSpPr>
                  <a:cxnSpLocks noChangeAspect="1"/>
                  <a:stCxn id="18" idx="3"/>
                </p:cNvCxnSpPr>
                <p:nvPr/>
              </p:nvCxnSpPr>
              <p:spPr bwMode="auto">
                <a:xfrm rot="5400000">
                  <a:off x="1598369" y="2939248"/>
                  <a:ext cx="802569" cy="53094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7" name="Straight Connector 16">
                <a:extLst>
                  <a:ext uri="{FF2B5EF4-FFF2-40B4-BE49-F238E27FC236}">
                    <a16:creationId xmlns:a16="http://schemas.microsoft.com/office/drawing/2014/main" id="{4131CD28-724B-4FE8-A796-2D358D1B69CF}"/>
                  </a:ext>
                </a:extLst>
              </p:cNvPr>
              <p:cNvCxnSpPr>
                <a:cxnSpLocks noChangeAspect="1"/>
              </p:cNvCxnSpPr>
              <p:nvPr/>
            </p:nvCxnSpPr>
            <p:spPr bwMode="auto">
              <a:xfrm rot="16200000" flipH="1">
                <a:off x="4891613" y="2628665"/>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2" name="TextBox 21">
              <a:extLst>
                <a:ext uri="{FF2B5EF4-FFF2-40B4-BE49-F238E27FC236}">
                  <a16:creationId xmlns:a16="http://schemas.microsoft.com/office/drawing/2014/main" id="{1FF2C580-54D7-4B55-B052-CF848DC985D4}"/>
                </a:ext>
              </a:extLst>
            </p:cNvPr>
            <p:cNvSpPr txBox="1"/>
            <p:nvPr/>
          </p:nvSpPr>
          <p:spPr bwMode="auto">
            <a:xfrm>
              <a:off x="1023644" y="488804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73</a:t>
              </a:r>
            </a:p>
          </p:txBody>
        </p:sp>
        <p:sp>
          <p:nvSpPr>
            <p:cNvPr id="37" name="TextBox 36">
              <a:extLst>
                <a:ext uri="{FF2B5EF4-FFF2-40B4-BE49-F238E27FC236}">
                  <a16:creationId xmlns:a16="http://schemas.microsoft.com/office/drawing/2014/main" id="{8C24C033-0B5D-4ED6-A3F1-6F2232F85017}"/>
                </a:ext>
              </a:extLst>
            </p:cNvPr>
            <p:cNvSpPr txBox="1"/>
            <p:nvPr/>
          </p:nvSpPr>
          <p:spPr bwMode="auto">
            <a:xfrm>
              <a:off x="480715" y="579929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63</a:t>
              </a:r>
            </a:p>
          </p:txBody>
        </p:sp>
        <p:sp>
          <p:nvSpPr>
            <p:cNvPr id="38" name="TextBox 37">
              <a:extLst>
                <a:ext uri="{FF2B5EF4-FFF2-40B4-BE49-F238E27FC236}">
                  <a16:creationId xmlns:a16="http://schemas.microsoft.com/office/drawing/2014/main" id="{F849111E-7466-4875-8CEF-ED9A4B04D89E}"/>
                </a:ext>
              </a:extLst>
            </p:cNvPr>
            <p:cNvSpPr txBox="1"/>
            <p:nvPr/>
          </p:nvSpPr>
          <p:spPr bwMode="auto">
            <a:xfrm>
              <a:off x="1565620" y="579929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a:t>
              </a:r>
            </a:p>
          </p:txBody>
        </p:sp>
      </p:grpSp>
      <p:grpSp>
        <p:nvGrpSpPr>
          <p:cNvPr id="40" name="Group 39">
            <a:extLst>
              <a:ext uri="{FF2B5EF4-FFF2-40B4-BE49-F238E27FC236}">
                <a16:creationId xmlns:a16="http://schemas.microsoft.com/office/drawing/2014/main" id="{59CB1ED3-D27A-428C-AA86-9B0090A9A25D}"/>
              </a:ext>
            </a:extLst>
          </p:cNvPr>
          <p:cNvGrpSpPr/>
          <p:nvPr/>
        </p:nvGrpSpPr>
        <p:grpSpPr>
          <a:xfrm>
            <a:off x="7923354" y="1728749"/>
            <a:ext cx="1746773" cy="1580851"/>
            <a:chOff x="425452" y="4800410"/>
            <a:chExt cx="1708264" cy="1546000"/>
          </a:xfrm>
        </p:grpSpPr>
        <p:grpSp>
          <p:nvGrpSpPr>
            <p:cNvPr id="41" name="Group 40">
              <a:extLst>
                <a:ext uri="{FF2B5EF4-FFF2-40B4-BE49-F238E27FC236}">
                  <a16:creationId xmlns:a16="http://schemas.microsoft.com/office/drawing/2014/main" id="{FAD4A1E2-5931-47D7-A6EF-141C5A98441A}"/>
                </a:ext>
              </a:extLst>
            </p:cNvPr>
            <p:cNvGrpSpPr>
              <a:grpSpLocks noChangeAspect="1"/>
            </p:cNvGrpSpPr>
            <p:nvPr/>
          </p:nvGrpSpPr>
          <p:grpSpPr>
            <a:xfrm>
              <a:off x="425452" y="4800410"/>
              <a:ext cx="1708264" cy="1546000"/>
              <a:chOff x="2872525" y="1421587"/>
              <a:chExt cx="3398949" cy="3076092"/>
            </a:xfrm>
          </p:grpSpPr>
          <p:grpSp>
            <p:nvGrpSpPr>
              <p:cNvPr id="45" name="Group 44">
                <a:extLst>
                  <a:ext uri="{FF2B5EF4-FFF2-40B4-BE49-F238E27FC236}">
                    <a16:creationId xmlns:a16="http://schemas.microsoft.com/office/drawing/2014/main" id="{71E65C61-802C-40E7-A33A-517494C22C7A}"/>
                  </a:ext>
                </a:extLst>
              </p:cNvPr>
              <p:cNvGrpSpPr>
                <a:grpSpLocks noChangeAspect="1"/>
              </p:cNvGrpSpPr>
              <p:nvPr/>
            </p:nvGrpSpPr>
            <p:grpSpPr>
              <a:xfrm>
                <a:off x="2872525" y="1421587"/>
                <a:ext cx="3398949" cy="3076092"/>
                <a:chOff x="917216" y="1641314"/>
                <a:chExt cx="3654784" cy="3307625"/>
              </a:xfrm>
            </p:grpSpPr>
            <p:sp>
              <p:nvSpPr>
                <p:cNvPr id="47" name="Oval 46">
                  <a:extLst>
                    <a:ext uri="{FF2B5EF4-FFF2-40B4-BE49-F238E27FC236}">
                      <a16:creationId xmlns:a16="http://schemas.microsoft.com/office/drawing/2014/main" id="{2B6D0EFA-187E-415D-A20D-F632EF8E94B8}"/>
                    </a:ext>
                  </a:extLst>
                </p:cNvPr>
                <p:cNvSpPr>
                  <a:spLocks noChangeAspect="1"/>
                </p:cNvSpPr>
                <p:nvPr/>
              </p:nvSpPr>
              <p:spPr bwMode="auto">
                <a:xfrm>
                  <a:off x="2066519" y="1641314"/>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8" name="Oval 47">
                  <a:extLst>
                    <a:ext uri="{FF2B5EF4-FFF2-40B4-BE49-F238E27FC236}">
                      <a16:creationId xmlns:a16="http://schemas.microsoft.com/office/drawing/2014/main" id="{A63CA62A-47DF-4ABA-9FB0-B158D2E5AA26}"/>
                    </a:ext>
                  </a:extLst>
                </p:cNvPr>
                <p:cNvSpPr>
                  <a:spLocks noChangeAspect="1"/>
                </p:cNvSpPr>
                <p:nvPr/>
              </p:nvSpPr>
              <p:spPr bwMode="auto">
                <a:xfrm>
                  <a:off x="917216" y="3587428"/>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9" name="Oval 48">
                  <a:extLst>
                    <a:ext uri="{FF2B5EF4-FFF2-40B4-BE49-F238E27FC236}">
                      <a16:creationId xmlns:a16="http://schemas.microsoft.com/office/drawing/2014/main" id="{9989CCA7-85A3-4BE4-8B64-35D7581676C9}"/>
                    </a:ext>
                  </a:extLst>
                </p:cNvPr>
                <p:cNvSpPr>
                  <a:spLocks noChangeAspect="1"/>
                </p:cNvSpPr>
                <p:nvPr/>
              </p:nvSpPr>
              <p:spPr bwMode="auto">
                <a:xfrm>
                  <a:off x="3215822" y="3576700"/>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cxnSp>
              <p:nvCxnSpPr>
                <p:cNvPr id="50" name="Straight Connector 49">
                  <a:extLst>
                    <a:ext uri="{FF2B5EF4-FFF2-40B4-BE49-F238E27FC236}">
                      <a16:creationId xmlns:a16="http://schemas.microsoft.com/office/drawing/2014/main" id="{7BBE78C0-1287-47CD-9D2E-3444CCF93828}"/>
                    </a:ext>
                  </a:extLst>
                </p:cNvPr>
                <p:cNvCxnSpPr>
                  <a:cxnSpLocks noChangeAspect="1"/>
                  <a:stCxn id="47" idx="3"/>
                </p:cNvCxnSpPr>
                <p:nvPr/>
              </p:nvCxnSpPr>
              <p:spPr bwMode="auto">
                <a:xfrm rot="5400000">
                  <a:off x="1598369" y="2939248"/>
                  <a:ext cx="802569" cy="53094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46" name="Straight Connector 45">
                <a:extLst>
                  <a:ext uri="{FF2B5EF4-FFF2-40B4-BE49-F238E27FC236}">
                    <a16:creationId xmlns:a16="http://schemas.microsoft.com/office/drawing/2014/main" id="{5D33C862-FC4B-435F-BC6F-731153A9A3F0}"/>
                  </a:ext>
                </a:extLst>
              </p:cNvPr>
              <p:cNvCxnSpPr>
                <a:cxnSpLocks noChangeAspect="1"/>
              </p:cNvCxnSpPr>
              <p:nvPr/>
            </p:nvCxnSpPr>
            <p:spPr bwMode="auto">
              <a:xfrm rot="16200000" flipH="1">
                <a:off x="4891613" y="2628665"/>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2" name="TextBox 41">
              <a:extLst>
                <a:ext uri="{FF2B5EF4-FFF2-40B4-BE49-F238E27FC236}">
                  <a16:creationId xmlns:a16="http://schemas.microsoft.com/office/drawing/2014/main" id="{B46D8544-ACB4-467E-8AD5-D40AAB18F15F}"/>
                </a:ext>
              </a:extLst>
            </p:cNvPr>
            <p:cNvSpPr txBox="1"/>
            <p:nvPr/>
          </p:nvSpPr>
          <p:spPr bwMode="auto">
            <a:xfrm>
              <a:off x="1023644" y="488804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73</a:t>
              </a:r>
            </a:p>
          </p:txBody>
        </p:sp>
        <p:sp>
          <p:nvSpPr>
            <p:cNvPr id="43" name="TextBox 42">
              <a:extLst>
                <a:ext uri="{FF2B5EF4-FFF2-40B4-BE49-F238E27FC236}">
                  <a16:creationId xmlns:a16="http://schemas.microsoft.com/office/drawing/2014/main" id="{34DE198E-DEBF-45D0-8CD1-D6F1ACAD6572}"/>
                </a:ext>
              </a:extLst>
            </p:cNvPr>
            <p:cNvSpPr txBox="1"/>
            <p:nvPr/>
          </p:nvSpPr>
          <p:spPr bwMode="auto">
            <a:xfrm>
              <a:off x="480715" y="579929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53</a:t>
              </a:r>
            </a:p>
          </p:txBody>
        </p:sp>
        <p:sp>
          <p:nvSpPr>
            <p:cNvPr id="44" name="TextBox 43">
              <a:extLst>
                <a:ext uri="{FF2B5EF4-FFF2-40B4-BE49-F238E27FC236}">
                  <a16:creationId xmlns:a16="http://schemas.microsoft.com/office/drawing/2014/main" id="{E22559F0-1C21-4DC9-B952-1B0D1509F68B}"/>
                </a:ext>
              </a:extLst>
            </p:cNvPr>
            <p:cNvSpPr txBox="1"/>
            <p:nvPr/>
          </p:nvSpPr>
          <p:spPr bwMode="auto">
            <a:xfrm>
              <a:off x="1565620" y="579929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20</a:t>
              </a:r>
            </a:p>
          </p:txBody>
        </p:sp>
      </p:grpSp>
      <p:grpSp>
        <p:nvGrpSpPr>
          <p:cNvPr id="51" name="Group 50">
            <a:extLst>
              <a:ext uri="{FF2B5EF4-FFF2-40B4-BE49-F238E27FC236}">
                <a16:creationId xmlns:a16="http://schemas.microsoft.com/office/drawing/2014/main" id="{876F6DC8-34BA-44AC-B8CC-D6822629839D}"/>
              </a:ext>
            </a:extLst>
          </p:cNvPr>
          <p:cNvGrpSpPr/>
          <p:nvPr/>
        </p:nvGrpSpPr>
        <p:grpSpPr>
          <a:xfrm>
            <a:off x="9797861" y="1697418"/>
            <a:ext cx="1746773" cy="1580851"/>
            <a:chOff x="425452" y="4800410"/>
            <a:chExt cx="1708264" cy="1546000"/>
          </a:xfrm>
        </p:grpSpPr>
        <p:grpSp>
          <p:nvGrpSpPr>
            <p:cNvPr id="52" name="Group 51">
              <a:extLst>
                <a:ext uri="{FF2B5EF4-FFF2-40B4-BE49-F238E27FC236}">
                  <a16:creationId xmlns:a16="http://schemas.microsoft.com/office/drawing/2014/main" id="{562D605C-AFAA-45FE-8721-242EBF992251}"/>
                </a:ext>
              </a:extLst>
            </p:cNvPr>
            <p:cNvGrpSpPr>
              <a:grpSpLocks noChangeAspect="1"/>
            </p:cNvGrpSpPr>
            <p:nvPr/>
          </p:nvGrpSpPr>
          <p:grpSpPr>
            <a:xfrm>
              <a:off x="425452" y="4800410"/>
              <a:ext cx="1708264" cy="1546000"/>
              <a:chOff x="2872525" y="1421587"/>
              <a:chExt cx="3398949" cy="3076092"/>
            </a:xfrm>
          </p:grpSpPr>
          <p:grpSp>
            <p:nvGrpSpPr>
              <p:cNvPr id="56" name="Group 55">
                <a:extLst>
                  <a:ext uri="{FF2B5EF4-FFF2-40B4-BE49-F238E27FC236}">
                    <a16:creationId xmlns:a16="http://schemas.microsoft.com/office/drawing/2014/main" id="{2C4A0308-E0A3-4DB9-A817-7B4EF79226DA}"/>
                  </a:ext>
                </a:extLst>
              </p:cNvPr>
              <p:cNvGrpSpPr>
                <a:grpSpLocks noChangeAspect="1"/>
              </p:cNvGrpSpPr>
              <p:nvPr/>
            </p:nvGrpSpPr>
            <p:grpSpPr>
              <a:xfrm>
                <a:off x="2872525" y="1421587"/>
                <a:ext cx="3398949" cy="3076092"/>
                <a:chOff x="917216" y="1641314"/>
                <a:chExt cx="3654784" cy="3307625"/>
              </a:xfrm>
            </p:grpSpPr>
            <p:sp>
              <p:nvSpPr>
                <p:cNvPr id="58" name="Oval 57">
                  <a:extLst>
                    <a:ext uri="{FF2B5EF4-FFF2-40B4-BE49-F238E27FC236}">
                      <a16:creationId xmlns:a16="http://schemas.microsoft.com/office/drawing/2014/main" id="{6D7F691B-B6FA-47BB-8E58-BB8E0E8BB1C1}"/>
                    </a:ext>
                  </a:extLst>
                </p:cNvPr>
                <p:cNvSpPr>
                  <a:spLocks noChangeAspect="1"/>
                </p:cNvSpPr>
                <p:nvPr/>
              </p:nvSpPr>
              <p:spPr bwMode="auto">
                <a:xfrm>
                  <a:off x="2066519" y="1641314"/>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9" name="Oval 58">
                  <a:extLst>
                    <a:ext uri="{FF2B5EF4-FFF2-40B4-BE49-F238E27FC236}">
                      <a16:creationId xmlns:a16="http://schemas.microsoft.com/office/drawing/2014/main" id="{490EE83B-6CAF-4574-AFA3-3518276A78C2}"/>
                    </a:ext>
                  </a:extLst>
                </p:cNvPr>
                <p:cNvSpPr>
                  <a:spLocks noChangeAspect="1"/>
                </p:cNvSpPr>
                <p:nvPr/>
              </p:nvSpPr>
              <p:spPr bwMode="auto">
                <a:xfrm>
                  <a:off x="917216" y="3587428"/>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0" name="Oval 59">
                  <a:extLst>
                    <a:ext uri="{FF2B5EF4-FFF2-40B4-BE49-F238E27FC236}">
                      <a16:creationId xmlns:a16="http://schemas.microsoft.com/office/drawing/2014/main" id="{A5EFE2FF-1D8B-41DC-8287-A690B251C6FC}"/>
                    </a:ext>
                  </a:extLst>
                </p:cNvPr>
                <p:cNvSpPr>
                  <a:spLocks noChangeAspect="1"/>
                </p:cNvSpPr>
                <p:nvPr/>
              </p:nvSpPr>
              <p:spPr bwMode="auto">
                <a:xfrm>
                  <a:off x="3215822" y="3576700"/>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cxnSp>
              <p:nvCxnSpPr>
                <p:cNvPr id="61" name="Straight Connector 60">
                  <a:extLst>
                    <a:ext uri="{FF2B5EF4-FFF2-40B4-BE49-F238E27FC236}">
                      <a16:creationId xmlns:a16="http://schemas.microsoft.com/office/drawing/2014/main" id="{E913A7F4-E875-4AE3-85D2-ECBCDC9F1ADF}"/>
                    </a:ext>
                  </a:extLst>
                </p:cNvPr>
                <p:cNvCxnSpPr>
                  <a:cxnSpLocks noChangeAspect="1"/>
                  <a:stCxn id="58" idx="3"/>
                </p:cNvCxnSpPr>
                <p:nvPr/>
              </p:nvCxnSpPr>
              <p:spPr bwMode="auto">
                <a:xfrm rot="5400000">
                  <a:off x="1598369" y="2939248"/>
                  <a:ext cx="802569" cy="53094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57" name="Straight Connector 56">
                <a:extLst>
                  <a:ext uri="{FF2B5EF4-FFF2-40B4-BE49-F238E27FC236}">
                    <a16:creationId xmlns:a16="http://schemas.microsoft.com/office/drawing/2014/main" id="{D0AF0122-682F-4B55-BEF2-E2AF163FB325}"/>
                  </a:ext>
                </a:extLst>
              </p:cNvPr>
              <p:cNvCxnSpPr>
                <a:cxnSpLocks noChangeAspect="1"/>
              </p:cNvCxnSpPr>
              <p:nvPr/>
            </p:nvCxnSpPr>
            <p:spPr bwMode="auto">
              <a:xfrm rot="16200000" flipH="1">
                <a:off x="4891613" y="2628665"/>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3" name="TextBox 52">
              <a:extLst>
                <a:ext uri="{FF2B5EF4-FFF2-40B4-BE49-F238E27FC236}">
                  <a16:creationId xmlns:a16="http://schemas.microsoft.com/office/drawing/2014/main" id="{26F66BDE-E063-4B3A-8A77-8363B2EB7090}"/>
                </a:ext>
              </a:extLst>
            </p:cNvPr>
            <p:cNvSpPr txBox="1"/>
            <p:nvPr/>
          </p:nvSpPr>
          <p:spPr bwMode="auto">
            <a:xfrm>
              <a:off x="1023644" y="488804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73</a:t>
              </a:r>
            </a:p>
          </p:txBody>
        </p:sp>
        <p:sp>
          <p:nvSpPr>
            <p:cNvPr id="54" name="TextBox 53">
              <a:extLst>
                <a:ext uri="{FF2B5EF4-FFF2-40B4-BE49-F238E27FC236}">
                  <a16:creationId xmlns:a16="http://schemas.microsoft.com/office/drawing/2014/main" id="{3AA49E0B-8DC1-4EF4-8660-E7D563A3B937}"/>
                </a:ext>
              </a:extLst>
            </p:cNvPr>
            <p:cNvSpPr txBox="1"/>
            <p:nvPr/>
          </p:nvSpPr>
          <p:spPr bwMode="auto">
            <a:xfrm>
              <a:off x="480715" y="579929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43</a:t>
              </a:r>
            </a:p>
          </p:txBody>
        </p:sp>
        <p:sp>
          <p:nvSpPr>
            <p:cNvPr id="55" name="TextBox 54">
              <a:extLst>
                <a:ext uri="{FF2B5EF4-FFF2-40B4-BE49-F238E27FC236}">
                  <a16:creationId xmlns:a16="http://schemas.microsoft.com/office/drawing/2014/main" id="{9D67713A-F670-433B-B1B6-739057BC6F9A}"/>
                </a:ext>
              </a:extLst>
            </p:cNvPr>
            <p:cNvSpPr txBox="1"/>
            <p:nvPr/>
          </p:nvSpPr>
          <p:spPr bwMode="auto">
            <a:xfrm>
              <a:off x="1565620" y="579929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30</a:t>
              </a:r>
            </a:p>
          </p:txBody>
        </p:sp>
      </p:grpSp>
      <p:sp>
        <p:nvSpPr>
          <p:cNvPr id="63" name="TextBox 62" hidden="1">
            <a:extLst>
              <a:ext uri="{FF2B5EF4-FFF2-40B4-BE49-F238E27FC236}">
                <a16:creationId xmlns:a16="http://schemas.microsoft.com/office/drawing/2014/main" id="{B1316A27-4770-485E-B849-99B7ED5239C5}"/>
              </a:ext>
            </a:extLst>
          </p:cNvPr>
          <p:cNvSpPr txBox="1"/>
          <p:nvPr/>
        </p:nvSpPr>
        <p:spPr bwMode="auto">
          <a:xfrm>
            <a:off x="2361435" y="322930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53</a:t>
            </a:r>
          </a:p>
        </p:txBody>
      </p:sp>
      <p:sp>
        <p:nvSpPr>
          <p:cNvPr id="64" name="TextBox 63" hidden="1">
            <a:extLst>
              <a:ext uri="{FF2B5EF4-FFF2-40B4-BE49-F238E27FC236}">
                <a16:creationId xmlns:a16="http://schemas.microsoft.com/office/drawing/2014/main" id="{534FD20B-2773-4A48-A49E-9FAC37E95809}"/>
              </a:ext>
            </a:extLst>
          </p:cNvPr>
          <p:cNvSpPr txBox="1"/>
          <p:nvPr/>
        </p:nvSpPr>
        <p:spPr bwMode="auto">
          <a:xfrm>
            <a:off x="1756081" y="284087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43</a:t>
            </a:r>
          </a:p>
        </p:txBody>
      </p:sp>
      <p:sp>
        <p:nvSpPr>
          <p:cNvPr id="65" name="TextBox 64" hidden="1">
            <a:extLst>
              <a:ext uri="{FF2B5EF4-FFF2-40B4-BE49-F238E27FC236}">
                <a16:creationId xmlns:a16="http://schemas.microsoft.com/office/drawing/2014/main" id="{23664E56-B08A-447C-ADDB-1175FBD5AC40}"/>
              </a:ext>
            </a:extLst>
          </p:cNvPr>
          <p:cNvSpPr txBox="1"/>
          <p:nvPr/>
        </p:nvSpPr>
        <p:spPr bwMode="auto">
          <a:xfrm>
            <a:off x="9091468" y="278242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20</a:t>
            </a:r>
          </a:p>
        </p:txBody>
      </p:sp>
      <p:sp>
        <p:nvSpPr>
          <p:cNvPr id="66" name="TextBox 65" hidden="1">
            <a:extLst>
              <a:ext uri="{FF2B5EF4-FFF2-40B4-BE49-F238E27FC236}">
                <a16:creationId xmlns:a16="http://schemas.microsoft.com/office/drawing/2014/main" id="{58701217-006A-400A-A580-E20EF2C0D397}"/>
              </a:ext>
            </a:extLst>
          </p:cNvPr>
          <p:cNvSpPr txBox="1"/>
          <p:nvPr/>
        </p:nvSpPr>
        <p:spPr bwMode="auto">
          <a:xfrm>
            <a:off x="9860661" y="249829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30</a:t>
            </a:r>
          </a:p>
        </p:txBody>
      </p:sp>
      <p:pic>
        <p:nvPicPr>
          <p:cNvPr id="80" name="Picture 79">
            <a:extLst>
              <a:ext uri="{FF2B5EF4-FFF2-40B4-BE49-F238E27FC236}">
                <a16:creationId xmlns:a16="http://schemas.microsoft.com/office/drawing/2014/main" id="{A72F562D-3BE4-4460-A9CD-F664AFEF7FEF}"/>
              </a:ext>
            </a:extLst>
          </p:cNvPr>
          <p:cNvPicPr preferRelativeResize="0">
            <a:picLocks noChangeAspect="1"/>
          </p:cNvPicPr>
          <p:nvPr/>
        </p:nvPicPr>
        <p:blipFill>
          <a:blip r:embed="rId2">
            <a:extLst>
              <a:ext uri="{28A0092B-C50C-407E-A947-70E740481C1C}">
                <a14:useLocalDpi xmlns:a14="http://schemas.microsoft.com/office/drawing/2010/main" val="0"/>
              </a:ext>
            </a:extLst>
          </a:blip>
          <a:stretch>
            <a:fillRect/>
          </a:stretch>
        </p:blipFill>
        <p:spPr>
          <a:xfrm>
            <a:off x="3566017" y="1340470"/>
            <a:ext cx="95603" cy="338273"/>
          </a:xfrm>
          <a:prstGeom prst="rect">
            <a:avLst/>
          </a:prstGeom>
        </p:spPr>
      </p:pic>
      <p:pic>
        <p:nvPicPr>
          <p:cNvPr id="78" name="Picture 77">
            <a:extLst>
              <a:ext uri="{FF2B5EF4-FFF2-40B4-BE49-F238E27FC236}">
                <a16:creationId xmlns:a16="http://schemas.microsoft.com/office/drawing/2014/main" id="{17C9A8FC-D424-40F4-A705-87309D521E8C}"/>
              </a:ext>
            </a:extLst>
          </p:cNvPr>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440605" y="1340470"/>
            <a:ext cx="95603" cy="830997"/>
          </a:xfrm>
          <a:prstGeom prst="rect">
            <a:avLst/>
          </a:prstGeom>
        </p:spPr>
      </p:pic>
      <p:pic>
        <p:nvPicPr>
          <p:cNvPr id="76" name="Picture 75">
            <a:extLst>
              <a:ext uri="{FF2B5EF4-FFF2-40B4-BE49-F238E27FC236}">
                <a16:creationId xmlns:a16="http://schemas.microsoft.com/office/drawing/2014/main" id="{9EF4817A-D95F-411D-AA56-401615214645}"/>
              </a:ext>
            </a:extLst>
          </p:cNvPr>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2695583" y="1340470"/>
            <a:ext cx="713335" cy="830997"/>
          </a:xfrm>
          <a:prstGeom prst="rect">
            <a:avLst/>
          </a:prstGeom>
        </p:spPr>
      </p:pic>
      <p:pic>
        <p:nvPicPr>
          <p:cNvPr id="92" name="Picture 91">
            <a:extLst>
              <a:ext uri="{FF2B5EF4-FFF2-40B4-BE49-F238E27FC236}">
                <a16:creationId xmlns:a16="http://schemas.microsoft.com/office/drawing/2014/main" id="{D442603D-B48C-4CEF-A814-7DD343C9EA1C}"/>
              </a:ext>
            </a:extLst>
          </p:cNvPr>
          <p:cNvPicPr preferRelativeResize="0">
            <a:picLocks noChangeAspect="1"/>
          </p:cNvPicPr>
          <p:nvPr/>
        </p:nvPicPr>
        <p:blipFill>
          <a:blip r:embed="rId2">
            <a:extLst>
              <a:ext uri="{28A0092B-C50C-407E-A947-70E740481C1C}">
                <a14:useLocalDpi xmlns:a14="http://schemas.microsoft.com/office/drawing/2010/main" val="0"/>
              </a:ext>
            </a:extLst>
          </a:blip>
          <a:stretch>
            <a:fillRect/>
          </a:stretch>
        </p:blipFill>
        <p:spPr>
          <a:xfrm>
            <a:off x="3566017" y="1340470"/>
            <a:ext cx="95603" cy="338273"/>
          </a:xfrm>
          <a:prstGeom prst="rect">
            <a:avLst/>
          </a:prstGeom>
        </p:spPr>
      </p:pic>
      <p:pic>
        <p:nvPicPr>
          <p:cNvPr id="91" name="Picture 90">
            <a:extLst>
              <a:ext uri="{FF2B5EF4-FFF2-40B4-BE49-F238E27FC236}">
                <a16:creationId xmlns:a16="http://schemas.microsoft.com/office/drawing/2014/main" id="{52149D3E-32C9-4B01-96F2-2880673217BA}"/>
              </a:ext>
            </a:extLst>
          </p:cNvPr>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440605" y="1340470"/>
            <a:ext cx="95603" cy="830997"/>
          </a:xfrm>
          <a:prstGeom prst="rect">
            <a:avLst/>
          </a:prstGeom>
        </p:spPr>
      </p:pic>
      <p:pic>
        <p:nvPicPr>
          <p:cNvPr id="90" name="Picture 89">
            <a:extLst>
              <a:ext uri="{FF2B5EF4-FFF2-40B4-BE49-F238E27FC236}">
                <a16:creationId xmlns:a16="http://schemas.microsoft.com/office/drawing/2014/main" id="{C859BA96-B911-4C1B-8697-C6B0D76C6E44}"/>
              </a:ext>
            </a:extLst>
          </p:cNvPr>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2695583" y="1340470"/>
            <a:ext cx="713335" cy="830997"/>
          </a:xfrm>
          <a:prstGeom prst="rect">
            <a:avLst/>
          </a:prstGeom>
        </p:spPr>
      </p:pic>
      <p:pic>
        <p:nvPicPr>
          <p:cNvPr id="100" name="Picture 99">
            <a:extLst>
              <a:ext uri="{FF2B5EF4-FFF2-40B4-BE49-F238E27FC236}">
                <a16:creationId xmlns:a16="http://schemas.microsoft.com/office/drawing/2014/main" id="{6DF4DEF6-292C-4EBA-AB19-1B4B4086C85E}"/>
              </a:ext>
            </a:extLst>
          </p:cNvPr>
          <p:cNvPicPr preferRelativeResize="0">
            <a:picLocks noChangeAspect="1"/>
          </p:cNvPicPr>
          <p:nvPr/>
        </p:nvPicPr>
        <p:blipFill>
          <a:blip r:embed="rId2">
            <a:extLst>
              <a:ext uri="{28A0092B-C50C-407E-A947-70E740481C1C}">
                <a14:useLocalDpi xmlns:a14="http://schemas.microsoft.com/office/drawing/2010/main" val="0"/>
              </a:ext>
            </a:extLst>
          </a:blip>
          <a:stretch>
            <a:fillRect/>
          </a:stretch>
        </p:blipFill>
        <p:spPr>
          <a:xfrm>
            <a:off x="3566017" y="1340470"/>
            <a:ext cx="95603" cy="338273"/>
          </a:xfrm>
          <a:prstGeom prst="rect">
            <a:avLst/>
          </a:prstGeom>
        </p:spPr>
      </p:pic>
      <p:pic>
        <p:nvPicPr>
          <p:cNvPr id="97" name="Picture 96">
            <a:extLst>
              <a:ext uri="{FF2B5EF4-FFF2-40B4-BE49-F238E27FC236}">
                <a16:creationId xmlns:a16="http://schemas.microsoft.com/office/drawing/2014/main" id="{C2132130-4C17-4C53-86EE-B728C942B100}"/>
              </a:ext>
            </a:extLst>
          </p:cNvPr>
          <p:cNvPicPr preferRelativeResize="0">
            <a:picLocks noChangeAspect="1"/>
          </p:cNvPicPr>
          <p:nvPr/>
        </p:nvPicPr>
        <p:blipFill>
          <a:blip r:embed="rId5">
            <a:extLst>
              <a:ext uri="{28A0092B-C50C-407E-A947-70E740481C1C}">
                <a14:useLocalDpi xmlns:a14="http://schemas.microsoft.com/office/drawing/2010/main" val="0"/>
              </a:ext>
            </a:extLst>
          </a:blip>
          <a:stretch>
            <a:fillRect/>
          </a:stretch>
        </p:blipFill>
        <p:spPr>
          <a:xfrm>
            <a:off x="3319614" y="1340469"/>
            <a:ext cx="213419" cy="831600"/>
          </a:xfrm>
          <a:prstGeom prst="rect">
            <a:avLst/>
          </a:prstGeom>
        </p:spPr>
      </p:pic>
      <p:pic>
        <p:nvPicPr>
          <p:cNvPr id="95" name="Picture 94">
            <a:extLst>
              <a:ext uri="{FF2B5EF4-FFF2-40B4-BE49-F238E27FC236}">
                <a16:creationId xmlns:a16="http://schemas.microsoft.com/office/drawing/2014/main" id="{70CD97D9-E43C-43CF-8FB1-7D8BFBD0B5A2}"/>
              </a:ext>
            </a:extLst>
          </p:cNvPr>
          <p:cNvPicPr preferRelativeResize="0">
            <a:picLocks noChangeAspect="1"/>
          </p:cNvPicPr>
          <p:nvPr/>
        </p:nvPicPr>
        <p:blipFill>
          <a:blip r:embed="rId6">
            <a:extLst>
              <a:ext uri="{28A0092B-C50C-407E-A947-70E740481C1C}">
                <a14:useLocalDpi xmlns:a14="http://schemas.microsoft.com/office/drawing/2010/main" val="0"/>
              </a:ext>
            </a:extLst>
          </a:blip>
          <a:stretch>
            <a:fillRect/>
          </a:stretch>
        </p:blipFill>
        <p:spPr>
          <a:xfrm>
            <a:off x="2695583" y="1340469"/>
            <a:ext cx="588741" cy="831600"/>
          </a:xfrm>
          <a:prstGeom prst="rect">
            <a:avLst/>
          </a:prstGeom>
        </p:spPr>
      </p:pic>
      <p:pic>
        <p:nvPicPr>
          <p:cNvPr id="113" name="Picture 112">
            <a:extLst>
              <a:ext uri="{FF2B5EF4-FFF2-40B4-BE49-F238E27FC236}">
                <a16:creationId xmlns:a16="http://schemas.microsoft.com/office/drawing/2014/main" id="{C0418AF7-235D-468D-BF41-1DE344C12052}"/>
              </a:ext>
            </a:extLst>
          </p:cNvPr>
          <p:cNvPicPr preferRelativeResize="0">
            <a:picLocks noChangeAspect="1"/>
          </p:cNvPicPr>
          <p:nvPr/>
        </p:nvPicPr>
        <p:blipFill>
          <a:blip r:embed="rId2">
            <a:extLst>
              <a:ext uri="{28A0092B-C50C-407E-A947-70E740481C1C}">
                <a14:useLocalDpi xmlns:a14="http://schemas.microsoft.com/office/drawing/2010/main" val="0"/>
              </a:ext>
            </a:extLst>
          </a:blip>
          <a:stretch>
            <a:fillRect/>
          </a:stretch>
        </p:blipFill>
        <p:spPr>
          <a:xfrm>
            <a:off x="3566017" y="1340470"/>
            <a:ext cx="95603" cy="338273"/>
          </a:xfrm>
          <a:prstGeom prst="rect">
            <a:avLst/>
          </a:prstGeom>
        </p:spPr>
      </p:pic>
      <p:pic>
        <p:nvPicPr>
          <p:cNvPr id="111" name="Picture 110">
            <a:extLst>
              <a:ext uri="{FF2B5EF4-FFF2-40B4-BE49-F238E27FC236}">
                <a16:creationId xmlns:a16="http://schemas.microsoft.com/office/drawing/2014/main" id="{2EFC630B-695E-46A5-AD73-75F08148A5FE}"/>
              </a:ext>
            </a:extLst>
          </p:cNvPr>
          <p:cNvPicPr preferRelativeResize="0">
            <a:picLocks noChangeAspect="1"/>
          </p:cNvPicPr>
          <p:nvPr/>
        </p:nvPicPr>
        <p:blipFill>
          <a:blip r:embed="rId6">
            <a:extLst>
              <a:ext uri="{28A0092B-C50C-407E-A947-70E740481C1C}">
                <a14:useLocalDpi xmlns:a14="http://schemas.microsoft.com/office/drawing/2010/main" val="0"/>
              </a:ext>
            </a:extLst>
          </a:blip>
          <a:stretch>
            <a:fillRect/>
          </a:stretch>
        </p:blipFill>
        <p:spPr>
          <a:xfrm>
            <a:off x="2695583" y="1340469"/>
            <a:ext cx="588741" cy="831600"/>
          </a:xfrm>
          <a:prstGeom prst="rect">
            <a:avLst/>
          </a:prstGeom>
        </p:spPr>
      </p:pic>
      <p:pic>
        <p:nvPicPr>
          <p:cNvPr id="71" name="Picture 70">
            <a:extLst>
              <a:ext uri="{FF2B5EF4-FFF2-40B4-BE49-F238E27FC236}">
                <a16:creationId xmlns:a16="http://schemas.microsoft.com/office/drawing/2014/main" id="{A031A22D-A58C-47B5-9CEA-C4E3A063596B}"/>
              </a:ext>
            </a:extLst>
          </p:cNvPr>
          <p:cNvPicPr preferRelativeResize="0">
            <a:picLocks noChangeAspect="1"/>
          </p:cNvPicPr>
          <p:nvPr/>
        </p:nvPicPr>
        <p:blipFill>
          <a:blip r:embed="rId5">
            <a:extLst>
              <a:ext uri="{28A0092B-C50C-407E-A947-70E740481C1C}">
                <a14:useLocalDpi xmlns:a14="http://schemas.microsoft.com/office/drawing/2010/main" val="0"/>
              </a:ext>
            </a:extLst>
          </a:blip>
          <a:stretch>
            <a:fillRect/>
          </a:stretch>
        </p:blipFill>
        <p:spPr>
          <a:xfrm>
            <a:off x="3319614" y="1340469"/>
            <a:ext cx="213419" cy="831600"/>
          </a:xfrm>
          <a:prstGeom prst="rect">
            <a:avLst/>
          </a:prstGeom>
        </p:spPr>
      </p:pic>
      <p:pic>
        <p:nvPicPr>
          <p:cNvPr id="120" name="Picture 119">
            <a:extLst>
              <a:ext uri="{FF2B5EF4-FFF2-40B4-BE49-F238E27FC236}">
                <a16:creationId xmlns:a16="http://schemas.microsoft.com/office/drawing/2014/main" id="{DBFD74B9-C583-4BDF-AB8D-17F0D4B9D3B6}"/>
              </a:ext>
            </a:extLst>
          </p:cNvPr>
          <p:cNvPicPr preferRelativeResize="0">
            <a:picLocks noChangeAspect="1"/>
          </p:cNvPicPr>
          <p:nvPr/>
        </p:nvPicPr>
        <p:blipFill>
          <a:blip r:embed="rId7">
            <a:extLst>
              <a:ext uri="{28A0092B-C50C-407E-A947-70E740481C1C}">
                <a14:useLocalDpi xmlns:a14="http://schemas.microsoft.com/office/drawing/2010/main" val="0"/>
              </a:ext>
            </a:extLst>
          </a:blip>
          <a:stretch>
            <a:fillRect/>
          </a:stretch>
        </p:blipFill>
        <p:spPr>
          <a:xfrm>
            <a:off x="3194506" y="1340469"/>
            <a:ext cx="338526" cy="831600"/>
          </a:xfrm>
          <a:prstGeom prst="rect">
            <a:avLst/>
          </a:prstGeom>
        </p:spPr>
      </p:pic>
      <p:pic>
        <p:nvPicPr>
          <p:cNvPr id="119" name="Picture 118">
            <a:extLst>
              <a:ext uri="{FF2B5EF4-FFF2-40B4-BE49-F238E27FC236}">
                <a16:creationId xmlns:a16="http://schemas.microsoft.com/office/drawing/2014/main" id="{583DAF38-4D54-48FF-A6CC-9A043A5EEAF1}"/>
              </a:ext>
            </a:extLst>
          </p:cNvPr>
          <p:cNvPicPr preferRelativeResize="0">
            <a:picLocks noChangeAspect="1"/>
          </p:cNvPicPr>
          <p:nvPr/>
        </p:nvPicPr>
        <p:blipFill>
          <a:blip r:embed="rId8">
            <a:extLst>
              <a:ext uri="{28A0092B-C50C-407E-A947-70E740481C1C}">
                <a14:useLocalDpi xmlns:a14="http://schemas.microsoft.com/office/drawing/2010/main" val="0"/>
              </a:ext>
            </a:extLst>
          </a:blip>
          <a:stretch>
            <a:fillRect/>
          </a:stretch>
        </p:blipFill>
        <p:spPr>
          <a:xfrm>
            <a:off x="2695582" y="1340469"/>
            <a:ext cx="463634" cy="831600"/>
          </a:xfrm>
          <a:prstGeom prst="rect">
            <a:avLst/>
          </a:prstGeom>
        </p:spPr>
      </p:pic>
      <p:pic>
        <p:nvPicPr>
          <p:cNvPr id="117" name="Picture 116">
            <a:extLst>
              <a:ext uri="{FF2B5EF4-FFF2-40B4-BE49-F238E27FC236}">
                <a16:creationId xmlns:a16="http://schemas.microsoft.com/office/drawing/2014/main" id="{B7B5B1DA-5BA1-4D4C-BE3D-0CA33982BE64}"/>
              </a:ext>
            </a:extLst>
          </p:cNvPr>
          <p:cNvPicPr preferRelativeResize="0">
            <a:picLocks noChangeAspect="1"/>
          </p:cNvPicPr>
          <p:nvPr/>
        </p:nvPicPr>
        <p:blipFill>
          <a:blip r:embed="rId2">
            <a:extLst>
              <a:ext uri="{28A0092B-C50C-407E-A947-70E740481C1C}">
                <a14:useLocalDpi xmlns:a14="http://schemas.microsoft.com/office/drawing/2010/main" val="0"/>
              </a:ext>
            </a:extLst>
          </a:blip>
          <a:stretch>
            <a:fillRect/>
          </a:stretch>
        </p:blipFill>
        <p:spPr>
          <a:xfrm>
            <a:off x="3566017" y="1340470"/>
            <a:ext cx="95603" cy="338273"/>
          </a:xfrm>
          <a:prstGeom prst="rect">
            <a:avLst/>
          </a:prstGeom>
        </p:spPr>
      </p:pic>
      <p:pic>
        <p:nvPicPr>
          <p:cNvPr id="122" name="Picture 121">
            <a:extLst>
              <a:ext uri="{FF2B5EF4-FFF2-40B4-BE49-F238E27FC236}">
                <a16:creationId xmlns:a16="http://schemas.microsoft.com/office/drawing/2014/main" id="{155E063B-3290-4AFD-8D8E-865EB1CA5090}"/>
              </a:ext>
            </a:extLst>
          </p:cNvPr>
          <p:cNvPicPr preferRelativeResize="0">
            <a:picLocks noChangeAspect="1"/>
          </p:cNvPicPr>
          <p:nvPr/>
        </p:nvPicPr>
        <p:blipFill>
          <a:blip r:embed="rId8">
            <a:extLst>
              <a:ext uri="{28A0092B-C50C-407E-A947-70E740481C1C}">
                <a14:useLocalDpi xmlns:a14="http://schemas.microsoft.com/office/drawing/2010/main" val="0"/>
              </a:ext>
            </a:extLst>
          </a:blip>
          <a:stretch>
            <a:fillRect/>
          </a:stretch>
        </p:blipFill>
        <p:spPr>
          <a:xfrm>
            <a:off x="2695582" y="1340469"/>
            <a:ext cx="463634" cy="831600"/>
          </a:xfrm>
          <a:prstGeom prst="rect">
            <a:avLst/>
          </a:prstGeom>
        </p:spPr>
      </p:pic>
      <p:pic>
        <p:nvPicPr>
          <p:cNvPr id="121" name="Picture 120">
            <a:extLst>
              <a:ext uri="{FF2B5EF4-FFF2-40B4-BE49-F238E27FC236}">
                <a16:creationId xmlns:a16="http://schemas.microsoft.com/office/drawing/2014/main" id="{D270C503-ABCA-41CB-8F5E-7EFC14815E0C}"/>
              </a:ext>
            </a:extLst>
          </p:cNvPr>
          <p:cNvPicPr preferRelativeResize="0">
            <a:picLocks noChangeAspect="1"/>
          </p:cNvPicPr>
          <p:nvPr/>
        </p:nvPicPr>
        <p:blipFill>
          <a:blip r:embed="rId2">
            <a:extLst>
              <a:ext uri="{28A0092B-C50C-407E-A947-70E740481C1C}">
                <a14:useLocalDpi xmlns:a14="http://schemas.microsoft.com/office/drawing/2010/main" val="0"/>
              </a:ext>
            </a:extLst>
          </a:blip>
          <a:stretch>
            <a:fillRect/>
          </a:stretch>
        </p:blipFill>
        <p:spPr>
          <a:xfrm>
            <a:off x="3566017" y="1340470"/>
            <a:ext cx="95603" cy="338273"/>
          </a:xfrm>
          <a:prstGeom prst="rect">
            <a:avLst/>
          </a:prstGeom>
        </p:spPr>
      </p:pic>
      <p:pic>
        <p:nvPicPr>
          <p:cNvPr id="70" name="Picture 69">
            <a:extLst>
              <a:ext uri="{FF2B5EF4-FFF2-40B4-BE49-F238E27FC236}">
                <a16:creationId xmlns:a16="http://schemas.microsoft.com/office/drawing/2014/main" id="{CE3E70D4-72D2-41BF-9C0F-B65BE713F651}"/>
              </a:ext>
            </a:extLst>
          </p:cNvPr>
          <p:cNvPicPr preferRelativeResize="0">
            <a:picLocks noChangeAspect="1"/>
          </p:cNvPicPr>
          <p:nvPr/>
        </p:nvPicPr>
        <p:blipFill>
          <a:blip r:embed="rId7">
            <a:extLst>
              <a:ext uri="{28A0092B-C50C-407E-A947-70E740481C1C}">
                <a14:useLocalDpi xmlns:a14="http://schemas.microsoft.com/office/drawing/2010/main" val="0"/>
              </a:ext>
            </a:extLst>
          </a:blip>
          <a:stretch>
            <a:fillRect/>
          </a:stretch>
        </p:blipFill>
        <p:spPr>
          <a:xfrm>
            <a:off x="3194506" y="1340469"/>
            <a:ext cx="338526" cy="831600"/>
          </a:xfrm>
          <a:prstGeom prst="rect">
            <a:avLst/>
          </a:prstGeom>
        </p:spPr>
      </p:pic>
      <p:sp>
        <p:nvSpPr>
          <p:cNvPr id="3" name="Oval 2">
            <a:extLst>
              <a:ext uri="{FF2B5EF4-FFF2-40B4-BE49-F238E27FC236}">
                <a16:creationId xmlns:a16="http://schemas.microsoft.com/office/drawing/2014/main" id="{2586792A-3CF0-414A-BBAC-40BF88A4B121}"/>
              </a:ext>
            </a:extLst>
          </p:cNvPr>
          <p:cNvSpPr>
            <a:spLocks noChangeAspect="1"/>
          </p:cNvSpPr>
          <p:nvPr/>
        </p:nvSpPr>
        <p:spPr bwMode="auto">
          <a:xfrm>
            <a:off x="2398738" y="973729"/>
            <a:ext cx="1548000" cy="1548000"/>
          </a:xfrm>
          <a:prstGeom prst="ellipse">
            <a:avLst/>
          </a:prstGeom>
          <a:solidFill>
            <a:srgbClr val="FFFFFF">
              <a:alpha val="55000"/>
            </a:srgbClr>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TextBox 4">
            <a:extLst>
              <a:ext uri="{FF2B5EF4-FFF2-40B4-BE49-F238E27FC236}">
                <a16:creationId xmlns:a16="http://schemas.microsoft.com/office/drawing/2014/main" id="{B17C2FA5-33C2-482E-A519-E0CDD684E534}"/>
              </a:ext>
            </a:extLst>
          </p:cNvPr>
          <p:cNvSpPr txBox="1"/>
          <p:nvPr/>
        </p:nvSpPr>
        <p:spPr bwMode="auto">
          <a:xfrm>
            <a:off x="2919144" y="1502385"/>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73</a:t>
            </a:r>
          </a:p>
        </p:txBody>
      </p:sp>
      <p:sp>
        <p:nvSpPr>
          <p:cNvPr id="6" name="Content Placeholder 2">
            <a:extLst>
              <a:ext uri="{FF2B5EF4-FFF2-40B4-BE49-F238E27FC236}">
                <a16:creationId xmlns:a16="http://schemas.microsoft.com/office/drawing/2014/main" id="{AF135F20-6D1D-4CCC-A3FC-030E47132CCF}"/>
              </a:ext>
            </a:extLst>
          </p:cNvPr>
          <p:cNvSpPr txBox="1">
            <a:spLocks/>
          </p:cNvSpPr>
          <p:nvPr/>
        </p:nvSpPr>
        <p:spPr>
          <a:xfrm>
            <a:off x="623888" y="4827527"/>
            <a:ext cx="10315421" cy="133032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Watch the blocks as they </a:t>
            </a:r>
            <a:r>
              <a:rPr kumimoji="0" lang="en-GB" sz="1800" b="0" i="1" u="none" strike="noStrike" kern="1200" cap="none" spc="0" normalizeH="0" baseline="0" noProof="0" dirty="0">
                <a:ln>
                  <a:noFill/>
                </a:ln>
                <a:solidFill>
                  <a:srgbClr val="585858"/>
                </a:solidFill>
                <a:effectLst/>
                <a:uLnTx/>
                <a:uFillTx/>
                <a:latin typeface="Arial"/>
                <a:ea typeface="+mn-ea"/>
                <a:cs typeface="+mn-cs"/>
              </a:rPr>
              <a:t>partition </a:t>
            </a:r>
            <a:r>
              <a:rPr kumimoji="0" lang="en-GB" sz="1800" b="0" i="0" u="none" strike="noStrike" kern="1200" cap="none" spc="0" normalizeH="0" baseline="0" noProof="0" dirty="0">
                <a:ln>
                  <a:noFill/>
                </a:ln>
                <a:solidFill>
                  <a:srgbClr val="585858"/>
                </a:solidFill>
                <a:effectLst/>
                <a:uLnTx/>
                <a:uFillTx/>
                <a:latin typeface="Arial"/>
                <a:ea typeface="+mn-ea"/>
                <a:cs typeface="+mn-cs"/>
              </a:rPr>
              <a:t>and </a:t>
            </a:r>
            <a:r>
              <a:rPr kumimoji="0" lang="en-GB" sz="1800" b="0" i="1" u="none" strike="noStrike" kern="1200" cap="none" spc="0" normalizeH="0" baseline="0" noProof="0" dirty="0">
                <a:ln>
                  <a:noFill/>
                </a:ln>
                <a:solidFill>
                  <a:srgbClr val="585858"/>
                </a:solidFill>
                <a:effectLst/>
                <a:uLnTx/>
                <a:uFillTx/>
                <a:latin typeface="Arial"/>
                <a:ea typeface="+mn-ea"/>
                <a:cs typeface="+mn-cs"/>
              </a:rPr>
              <a:t>combine. </a:t>
            </a:r>
            <a:r>
              <a:rPr kumimoji="0" lang="en-GB" sz="1800" b="0" i="0" u="none" strike="noStrike" kern="1200" cap="none" spc="0" normalizeH="0" baseline="0" noProof="0" dirty="0">
                <a:ln>
                  <a:noFill/>
                </a:ln>
                <a:solidFill>
                  <a:srgbClr val="585858"/>
                </a:solidFill>
                <a:effectLst/>
                <a:uLnTx/>
                <a:uFillTx/>
                <a:latin typeface="Arial"/>
                <a:ea typeface="+mn-ea"/>
                <a:cs typeface="+mn-cs"/>
              </a:rPr>
              <a:t>What changes each time, the </a:t>
            </a:r>
            <a:r>
              <a:rPr kumimoji="0" lang="en-GB" sz="1800" b="0" i="1" u="none" strike="noStrike" kern="1200" cap="none" spc="0" normalizeH="0" baseline="0" noProof="0" dirty="0">
                <a:ln>
                  <a:noFill/>
                </a:ln>
                <a:solidFill>
                  <a:srgbClr val="585858"/>
                </a:solidFill>
                <a:effectLst/>
                <a:uLnTx/>
                <a:uFillTx/>
                <a:latin typeface="Arial"/>
                <a:ea typeface="+mn-ea"/>
                <a:cs typeface="+mn-cs"/>
              </a:rPr>
              <a:t>ones </a:t>
            </a:r>
            <a:r>
              <a:rPr kumimoji="0" lang="en-GB" sz="1800" b="0" i="0" u="none" strike="noStrike" kern="1200" cap="none" spc="0" normalizeH="0" baseline="0" noProof="0" dirty="0">
                <a:ln>
                  <a:noFill/>
                </a:ln>
                <a:solidFill>
                  <a:srgbClr val="585858"/>
                </a:solidFill>
                <a:effectLst/>
                <a:uLnTx/>
                <a:uFillTx/>
                <a:latin typeface="Arial"/>
                <a:ea typeface="+mn-ea"/>
                <a:cs typeface="+mn-cs"/>
              </a:rPr>
              <a:t>or the </a:t>
            </a:r>
            <a:r>
              <a:rPr kumimoji="0" lang="en-GB" sz="1800" b="0" i="1" u="none" strike="noStrike" kern="1200" cap="none" spc="0" normalizeH="0" baseline="0" noProof="0" dirty="0">
                <a:ln>
                  <a:noFill/>
                </a:ln>
                <a:solidFill>
                  <a:srgbClr val="585858"/>
                </a:solidFill>
                <a:effectLst/>
                <a:uLnTx/>
                <a:uFillTx/>
                <a:latin typeface="Arial"/>
                <a:ea typeface="+mn-ea"/>
                <a:cs typeface="+mn-cs"/>
              </a:rPr>
              <a:t>tens?</a:t>
            </a: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Using your own blocks and a part-part-whole diagram, can you partition and combine some numbers in the same way, making sure you keep the ones together? Can you record your partitions as a jotting?</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7335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fill="hold" nodeType="clickEffect">
                                  <p:stCondLst>
                                    <p:cond delay="0"/>
                                  </p:stCondLst>
                                  <p:childTnLst>
                                    <p:animMotion origin="layout" path="M -4.16667E-7 1.48148E-6 L -0.13945 0.33102 " pathEditMode="relative" rAng="0" ptsTypes="AA">
                                      <p:cBhvr>
                                        <p:cTn id="14" dur="2000" fill="hold"/>
                                        <p:tgtEl>
                                          <p:spTgt spid="76"/>
                                        </p:tgtEl>
                                        <p:attrNameLst>
                                          <p:attrName>ppt_x</p:attrName>
                                          <p:attrName>ppt_y</p:attrName>
                                        </p:attrNameLst>
                                      </p:cBhvr>
                                      <p:rCtr x="-6979" y="16551"/>
                                    </p:animMotion>
                                  </p:childTnLst>
                                </p:cTn>
                              </p:par>
                              <p:par>
                                <p:cTn id="15" presetID="42" presetClass="path" presetSubtype="0" accel="50000" fill="hold" nodeType="withEffect">
                                  <p:stCondLst>
                                    <p:cond delay="0"/>
                                  </p:stCondLst>
                                  <p:childTnLst>
                                    <p:animMotion origin="layout" path="M 2.29167E-6 1.48148E-6 L 0.11198 0.32847 " pathEditMode="relative" rAng="0" ptsTypes="AA">
                                      <p:cBhvr>
                                        <p:cTn id="16" dur="2000" fill="hold"/>
                                        <p:tgtEl>
                                          <p:spTgt spid="78"/>
                                        </p:tgtEl>
                                        <p:attrNameLst>
                                          <p:attrName>ppt_x</p:attrName>
                                          <p:attrName>ppt_y</p:attrName>
                                        </p:attrNameLst>
                                      </p:cBhvr>
                                      <p:rCtr x="5599" y="16412"/>
                                    </p:animMotion>
                                  </p:childTnLst>
                                </p:cTn>
                              </p:par>
                              <p:par>
                                <p:cTn id="17" presetID="42" presetClass="path" presetSubtype="0" accel="50000" fill="hold" nodeType="withEffect">
                                  <p:stCondLst>
                                    <p:cond delay="0"/>
                                  </p:stCondLst>
                                  <p:childTnLst>
                                    <p:animMotion origin="layout" path="M -4.16667E-6 2.59259E-6 L -0.13072 0.32615 " pathEditMode="relative" rAng="0" ptsTypes="AA">
                                      <p:cBhvr>
                                        <p:cTn id="18" dur="2000" fill="hold"/>
                                        <p:tgtEl>
                                          <p:spTgt spid="80"/>
                                        </p:tgtEl>
                                        <p:attrNameLst>
                                          <p:attrName>ppt_x</p:attrName>
                                          <p:attrName>ppt_y</p:attrName>
                                        </p:attrNameLst>
                                      </p:cBhvr>
                                      <p:rCtr x="-6536" y="16296"/>
                                    </p:animMotion>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76"/>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78"/>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80"/>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90"/>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91"/>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92"/>
                                        </p:tgtEl>
                                        <p:attrNameLst>
                                          <p:attrName>style.visibility</p:attrName>
                                        </p:attrNameLst>
                                      </p:cBhvr>
                                      <p:to>
                                        <p:strVal val="visible"/>
                                      </p:to>
                                    </p:set>
                                  </p:childTnLst>
                                </p:cTn>
                              </p:par>
                            </p:childTnLst>
                          </p:cTn>
                        </p:par>
                        <p:par>
                          <p:cTn id="38" fill="hold">
                            <p:stCondLst>
                              <p:cond delay="0"/>
                            </p:stCondLst>
                            <p:childTnLst>
                              <p:par>
                                <p:cTn id="39" presetID="42" presetClass="path" presetSubtype="0" accel="50000" fill="hold" nodeType="afterEffect">
                                  <p:stCondLst>
                                    <p:cond delay="0"/>
                                  </p:stCondLst>
                                  <p:childTnLst>
                                    <p:animMotion origin="layout" path="M -4.16667E-7 1.48148E-6 L -0.13945 0.33102 " pathEditMode="relative" rAng="0" ptsTypes="AA">
                                      <p:cBhvr>
                                        <p:cTn id="40" dur="2000" spd="-100000" fill="hold"/>
                                        <p:tgtEl>
                                          <p:spTgt spid="90"/>
                                        </p:tgtEl>
                                        <p:attrNameLst>
                                          <p:attrName>ppt_x</p:attrName>
                                          <p:attrName>ppt_y</p:attrName>
                                        </p:attrNameLst>
                                      </p:cBhvr>
                                      <p:rCtr x="-6979" y="16551"/>
                                    </p:animMotion>
                                  </p:childTnLst>
                                </p:cTn>
                              </p:par>
                              <p:par>
                                <p:cTn id="41" presetID="42" presetClass="path" presetSubtype="0" accel="50000" fill="hold" nodeType="withEffect">
                                  <p:stCondLst>
                                    <p:cond delay="0"/>
                                  </p:stCondLst>
                                  <p:childTnLst>
                                    <p:animMotion origin="layout" path="M 2.29167E-6 1.48148E-6 L 0.11198 0.32847 " pathEditMode="relative" rAng="0" ptsTypes="AA">
                                      <p:cBhvr>
                                        <p:cTn id="42" dur="2000" spd="-100000" fill="hold"/>
                                        <p:tgtEl>
                                          <p:spTgt spid="91"/>
                                        </p:tgtEl>
                                        <p:attrNameLst>
                                          <p:attrName>ppt_x</p:attrName>
                                          <p:attrName>ppt_y</p:attrName>
                                        </p:attrNameLst>
                                      </p:cBhvr>
                                      <p:rCtr x="5599" y="16412"/>
                                    </p:animMotion>
                                  </p:childTnLst>
                                </p:cTn>
                              </p:par>
                              <p:par>
                                <p:cTn id="43" presetID="42" presetClass="path" presetSubtype="0" accel="50000" fill="hold" nodeType="withEffect">
                                  <p:stCondLst>
                                    <p:cond delay="0"/>
                                  </p:stCondLst>
                                  <p:childTnLst>
                                    <p:animMotion origin="layout" path="M -4.16667E-6 2.59259E-6 L -0.13294 0.33194 " pathEditMode="relative" rAng="0" ptsTypes="AA">
                                      <p:cBhvr>
                                        <p:cTn id="44" dur="2000" spd="-100000" fill="hold"/>
                                        <p:tgtEl>
                                          <p:spTgt spid="92"/>
                                        </p:tgtEl>
                                        <p:attrNameLst>
                                          <p:attrName>ppt_x</p:attrName>
                                          <p:attrName>ppt_y</p:attrName>
                                        </p:attrNameLst>
                                      </p:cBhvr>
                                      <p:rCtr x="-6654" y="16597"/>
                                    </p:animMotion>
                                  </p:childTnLst>
                                </p:cTn>
                              </p:par>
                            </p:childTnLst>
                          </p:cTn>
                        </p:par>
                        <p:par>
                          <p:cTn id="45" fill="hold">
                            <p:stCondLst>
                              <p:cond delay="2000"/>
                            </p:stCondLst>
                            <p:childTnLst>
                              <p:par>
                                <p:cTn id="46" presetID="1" presetClass="exit" presetSubtype="0" fill="hold" nodeType="afterEffect">
                                  <p:stCondLst>
                                    <p:cond delay="0"/>
                                  </p:stCondLst>
                                  <p:childTnLst>
                                    <p:set>
                                      <p:cBhvr>
                                        <p:cTn id="47" dur="1" fill="hold">
                                          <p:stCondLst>
                                            <p:cond delay="0"/>
                                          </p:stCondLst>
                                        </p:cTn>
                                        <p:tgtEl>
                                          <p:spTgt spid="90"/>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91"/>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92"/>
                                        </p:tgtEl>
                                        <p:attrNameLst>
                                          <p:attrName>style.visibility</p:attrName>
                                        </p:attrNameLst>
                                      </p:cBhvr>
                                      <p:to>
                                        <p:strVal val="hidden"/>
                                      </p:to>
                                    </p:set>
                                  </p:childTnLst>
                                </p:cTn>
                              </p:par>
                              <p:par>
                                <p:cTn id="52" presetID="1" presetClass="entr" presetSubtype="0" fill="hold" nodeType="withEffect">
                                  <p:stCondLst>
                                    <p:cond delay="0"/>
                                  </p:stCondLst>
                                  <p:childTnLst>
                                    <p:set>
                                      <p:cBhvr>
                                        <p:cTn id="53" dur="1" fill="hold">
                                          <p:stCondLst>
                                            <p:cond delay="0"/>
                                          </p:stCondLst>
                                        </p:cTn>
                                        <p:tgtEl>
                                          <p:spTgt spid="95"/>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97"/>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100"/>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42" presetClass="path" presetSubtype="0" accel="50000" fill="hold" nodeType="clickEffect">
                                  <p:stCondLst>
                                    <p:cond delay="0"/>
                                  </p:stCondLst>
                                  <p:childTnLst>
                                    <p:animMotion origin="layout" path="M -2.29167E-6 1.48148E-6 L -0.13268 0.33102 " pathEditMode="relative" rAng="0" ptsTypes="AA">
                                      <p:cBhvr>
                                        <p:cTn id="61" dur="2000" fill="hold"/>
                                        <p:tgtEl>
                                          <p:spTgt spid="95"/>
                                        </p:tgtEl>
                                        <p:attrNameLst>
                                          <p:attrName>ppt_x</p:attrName>
                                          <p:attrName>ppt_y</p:attrName>
                                        </p:attrNameLst>
                                      </p:cBhvr>
                                      <p:rCtr x="-6641" y="16551"/>
                                    </p:animMotion>
                                  </p:childTnLst>
                                </p:cTn>
                              </p:par>
                              <p:par>
                                <p:cTn id="62" presetID="42" presetClass="path" presetSubtype="0" accel="50000" fill="hold" nodeType="withEffect">
                                  <p:stCondLst>
                                    <p:cond delay="0"/>
                                  </p:stCondLst>
                                  <p:childTnLst>
                                    <p:animMotion origin="layout" path="M 4.16667E-7 1.48148E-6 L 0.11758 0.33102 " pathEditMode="relative" rAng="0" ptsTypes="AA">
                                      <p:cBhvr>
                                        <p:cTn id="63" dur="2000" fill="hold"/>
                                        <p:tgtEl>
                                          <p:spTgt spid="97"/>
                                        </p:tgtEl>
                                        <p:attrNameLst>
                                          <p:attrName>ppt_x</p:attrName>
                                          <p:attrName>ppt_y</p:attrName>
                                        </p:attrNameLst>
                                      </p:cBhvr>
                                      <p:rCtr x="5872" y="16551"/>
                                    </p:animMotion>
                                  </p:childTnLst>
                                </p:cTn>
                              </p:par>
                              <p:par>
                                <p:cTn id="64" presetID="42" presetClass="path" presetSubtype="0" accel="50000" fill="hold" nodeType="withEffect">
                                  <p:stCondLst>
                                    <p:cond delay="0"/>
                                  </p:stCondLst>
                                  <p:childTnLst>
                                    <p:animMotion origin="layout" path="M -4.16667E-6 2.59259E-6 L -0.13059 0.32523 " pathEditMode="relative" rAng="0" ptsTypes="AA">
                                      <p:cBhvr>
                                        <p:cTn id="65" dur="2000" fill="hold"/>
                                        <p:tgtEl>
                                          <p:spTgt spid="100"/>
                                        </p:tgtEl>
                                        <p:attrNameLst>
                                          <p:attrName>ppt_x</p:attrName>
                                          <p:attrName>ppt_y</p:attrName>
                                        </p:attrNameLst>
                                      </p:cBhvr>
                                      <p:rCtr x="-6536" y="16250"/>
                                    </p:animMotion>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500"/>
                                        <p:tgtEl>
                                          <p:spTgt spid="40"/>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95"/>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97"/>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100"/>
                                        </p:tgtEl>
                                        <p:attrNameLst>
                                          <p:attrName>style.visibility</p:attrName>
                                        </p:attrNameLst>
                                      </p:cBhvr>
                                      <p:to>
                                        <p:strVal val="hidden"/>
                                      </p:to>
                                    </p:set>
                                  </p:childTnLst>
                                </p:cTn>
                              </p:par>
                              <p:par>
                                <p:cTn id="79" presetID="1" presetClass="entr" presetSubtype="0" fill="hold" nodeType="withEffect">
                                  <p:stCondLst>
                                    <p:cond delay="0"/>
                                  </p:stCondLst>
                                  <p:childTnLst>
                                    <p:set>
                                      <p:cBhvr>
                                        <p:cTn id="80" dur="1" fill="hold">
                                          <p:stCondLst>
                                            <p:cond delay="0"/>
                                          </p:stCondLst>
                                        </p:cTn>
                                        <p:tgtEl>
                                          <p:spTgt spid="71"/>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11"/>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13"/>
                                        </p:tgtEl>
                                        <p:attrNameLst>
                                          <p:attrName>style.visibility</p:attrName>
                                        </p:attrNameLst>
                                      </p:cBhvr>
                                      <p:to>
                                        <p:strVal val="visible"/>
                                      </p:to>
                                    </p:set>
                                  </p:childTnLst>
                                </p:cTn>
                              </p:par>
                            </p:childTnLst>
                          </p:cTn>
                        </p:par>
                        <p:par>
                          <p:cTn id="85" fill="hold">
                            <p:stCondLst>
                              <p:cond delay="0"/>
                            </p:stCondLst>
                            <p:childTnLst>
                              <p:par>
                                <p:cTn id="86" presetID="42" presetClass="path" presetSubtype="0" accel="50000" fill="hold" nodeType="afterEffect">
                                  <p:stCondLst>
                                    <p:cond delay="0"/>
                                  </p:stCondLst>
                                  <p:childTnLst>
                                    <p:animMotion origin="layout" path="M 4.16667E-7 1.48148E-6 L 0.11758 0.33102 " pathEditMode="relative" rAng="0" ptsTypes="AA">
                                      <p:cBhvr>
                                        <p:cTn id="87" dur="2000" spd="-100000" fill="hold"/>
                                        <p:tgtEl>
                                          <p:spTgt spid="71"/>
                                        </p:tgtEl>
                                        <p:attrNameLst>
                                          <p:attrName>ppt_x</p:attrName>
                                          <p:attrName>ppt_y</p:attrName>
                                        </p:attrNameLst>
                                      </p:cBhvr>
                                      <p:rCtr x="5872" y="16551"/>
                                    </p:animMotion>
                                  </p:childTnLst>
                                </p:cTn>
                              </p:par>
                              <p:par>
                                <p:cTn id="88" presetID="42" presetClass="path" presetSubtype="0" accel="50000" fill="hold" nodeType="withEffect">
                                  <p:stCondLst>
                                    <p:cond delay="0"/>
                                  </p:stCondLst>
                                  <p:childTnLst>
                                    <p:animMotion origin="layout" path="M -2.29167E-6 1.48148E-6 L -0.13268 0.33102 " pathEditMode="relative" rAng="0" ptsTypes="AA">
                                      <p:cBhvr>
                                        <p:cTn id="89" dur="2000" spd="-100000" fill="hold"/>
                                        <p:tgtEl>
                                          <p:spTgt spid="111"/>
                                        </p:tgtEl>
                                        <p:attrNameLst>
                                          <p:attrName>ppt_x</p:attrName>
                                          <p:attrName>ppt_y</p:attrName>
                                        </p:attrNameLst>
                                      </p:cBhvr>
                                      <p:rCtr x="-6641" y="16551"/>
                                    </p:animMotion>
                                  </p:childTnLst>
                                </p:cTn>
                              </p:par>
                              <p:par>
                                <p:cTn id="90" presetID="42" presetClass="path" presetSubtype="0" accel="50000" fill="hold" nodeType="withEffect">
                                  <p:stCondLst>
                                    <p:cond delay="0"/>
                                  </p:stCondLst>
                                  <p:childTnLst>
                                    <p:animMotion origin="layout" path="M -4.16667E-6 2.59259E-6 L -0.13216 0.32523 " pathEditMode="relative" rAng="0" ptsTypes="AA">
                                      <p:cBhvr>
                                        <p:cTn id="91" dur="2000" spd="-100000" fill="hold"/>
                                        <p:tgtEl>
                                          <p:spTgt spid="113"/>
                                        </p:tgtEl>
                                        <p:attrNameLst>
                                          <p:attrName>ppt_x</p:attrName>
                                          <p:attrName>ppt_y</p:attrName>
                                        </p:attrNameLst>
                                      </p:cBhvr>
                                      <p:rCtr x="-6615" y="16250"/>
                                    </p:animMotion>
                                  </p:childTnLst>
                                </p:cTn>
                              </p:par>
                            </p:childTnLst>
                          </p:cTn>
                        </p:par>
                        <p:par>
                          <p:cTn id="92" fill="hold">
                            <p:stCondLst>
                              <p:cond delay="2000"/>
                            </p:stCondLst>
                            <p:childTnLst>
                              <p:par>
                                <p:cTn id="93" presetID="1" presetClass="exit" presetSubtype="0" fill="hold" nodeType="afterEffect">
                                  <p:stCondLst>
                                    <p:cond delay="0"/>
                                  </p:stCondLst>
                                  <p:childTnLst>
                                    <p:set>
                                      <p:cBhvr>
                                        <p:cTn id="94" dur="1" fill="hold">
                                          <p:stCondLst>
                                            <p:cond delay="0"/>
                                          </p:stCondLst>
                                        </p:cTn>
                                        <p:tgtEl>
                                          <p:spTgt spid="71"/>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111"/>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113"/>
                                        </p:tgtEl>
                                        <p:attrNameLst>
                                          <p:attrName>style.visibility</p:attrName>
                                        </p:attrNameLst>
                                      </p:cBhvr>
                                      <p:to>
                                        <p:strVal val="hidden"/>
                                      </p:to>
                                    </p:set>
                                  </p:childTnLst>
                                </p:cTn>
                              </p:par>
                              <p:par>
                                <p:cTn id="99" presetID="1" presetClass="entr" presetSubtype="0" fill="hold" nodeType="withEffect">
                                  <p:stCondLst>
                                    <p:cond delay="0"/>
                                  </p:stCondLst>
                                  <p:childTnLst>
                                    <p:set>
                                      <p:cBhvr>
                                        <p:cTn id="100" dur="1" fill="hold">
                                          <p:stCondLst>
                                            <p:cond delay="0"/>
                                          </p:stCondLst>
                                        </p:cTn>
                                        <p:tgtEl>
                                          <p:spTgt spid="117"/>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19"/>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20"/>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42" presetClass="path" presetSubtype="0" accel="50000" fill="hold" nodeType="clickEffect">
                                  <p:stCondLst>
                                    <p:cond delay="0"/>
                                  </p:stCondLst>
                                  <p:childTnLst>
                                    <p:animMotion origin="layout" path="M -4.16667E-6 2.59259E-6 L -0.13268 0.3243 " pathEditMode="relative" rAng="0" ptsTypes="AA">
                                      <p:cBhvr>
                                        <p:cTn id="108" dur="2000" fill="hold"/>
                                        <p:tgtEl>
                                          <p:spTgt spid="117"/>
                                        </p:tgtEl>
                                        <p:attrNameLst>
                                          <p:attrName>ppt_x</p:attrName>
                                          <p:attrName>ppt_y</p:attrName>
                                        </p:attrNameLst>
                                      </p:cBhvr>
                                      <p:rCtr x="-6641" y="16204"/>
                                    </p:animMotion>
                                  </p:childTnLst>
                                </p:cTn>
                              </p:par>
                              <p:par>
                                <p:cTn id="109" presetID="42" presetClass="path" presetSubtype="0" accel="50000" fill="hold" nodeType="withEffect">
                                  <p:stCondLst>
                                    <p:cond delay="0"/>
                                  </p:stCondLst>
                                  <p:childTnLst>
                                    <p:animMotion origin="layout" path="M -4.16667E-6 1.48148E-6 L -0.12513 0.33102 " pathEditMode="relative" rAng="0" ptsTypes="AA">
                                      <p:cBhvr>
                                        <p:cTn id="110" dur="2000" fill="hold"/>
                                        <p:tgtEl>
                                          <p:spTgt spid="119"/>
                                        </p:tgtEl>
                                        <p:attrNameLst>
                                          <p:attrName>ppt_x</p:attrName>
                                          <p:attrName>ppt_y</p:attrName>
                                        </p:attrNameLst>
                                      </p:cBhvr>
                                      <p:rCtr x="-6263" y="16551"/>
                                    </p:animMotion>
                                  </p:childTnLst>
                                </p:cTn>
                              </p:par>
                              <p:par>
                                <p:cTn id="111" presetID="42" presetClass="path" presetSubtype="0" accel="50000" fill="hold" nodeType="withEffect">
                                  <p:stCondLst>
                                    <p:cond delay="0"/>
                                  </p:stCondLst>
                                  <p:childTnLst>
                                    <p:animMotion origin="layout" path="M -1.45833E-6 1.48148E-6 L 0.12513 0.33102 " pathEditMode="relative" rAng="0" ptsTypes="AA">
                                      <p:cBhvr>
                                        <p:cTn id="112" dur="2000" fill="hold"/>
                                        <p:tgtEl>
                                          <p:spTgt spid="120"/>
                                        </p:tgtEl>
                                        <p:attrNameLst>
                                          <p:attrName>ppt_x</p:attrName>
                                          <p:attrName>ppt_y</p:attrName>
                                        </p:attrNameLst>
                                      </p:cBhvr>
                                      <p:rCtr x="6250" y="16551"/>
                                    </p:animMotion>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51"/>
                                        </p:tgtEl>
                                        <p:attrNameLst>
                                          <p:attrName>style.visibility</p:attrName>
                                        </p:attrNameLst>
                                      </p:cBhvr>
                                      <p:to>
                                        <p:strVal val="visible"/>
                                      </p:to>
                                    </p:set>
                                    <p:animEffect transition="in" filter="fade">
                                      <p:cBhvr>
                                        <p:cTn id="117" dur="500"/>
                                        <p:tgtEl>
                                          <p:spTgt spid="51"/>
                                        </p:tgtEl>
                                      </p:cBhvr>
                                    </p:animEffect>
                                  </p:childTnLst>
                                </p:cTn>
                              </p:par>
                            </p:childTnLst>
                          </p:cTn>
                        </p:par>
                      </p:childTnLst>
                    </p:cTn>
                  </p:par>
                  <p:par>
                    <p:cTn id="118" fill="hold">
                      <p:stCondLst>
                        <p:cond delay="indefinite"/>
                      </p:stCondLst>
                      <p:childTnLst>
                        <p:par>
                          <p:cTn id="119" fill="hold">
                            <p:stCondLst>
                              <p:cond delay="0"/>
                            </p:stCondLst>
                            <p:childTnLst>
                              <p:par>
                                <p:cTn id="120" presetID="1" presetClass="exit" presetSubtype="0" fill="hold" nodeType="clickEffect">
                                  <p:stCondLst>
                                    <p:cond delay="0"/>
                                  </p:stCondLst>
                                  <p:childTnLst>
                                    <p:set>
                                      <p:cBhvr>
                                        <p:cTn id="121" dur="1" fill="hold">
                                          <p:stCondLst>
                                            <p:cond delay="0"/>
                                          </p:stCondLst>
                                        </p:cTn>
                                        <p:tgtEl>
                                          <p:spTgt spid="117"/>
                                        </p:tgtEl>
                                        <p:attrNameLst>
                                          <p:attrName>style.visibility</p:attrName>
                                        </p:attrNameLst>
                                      </p:cBhvr>
                                      <p:to>
                                        <p:strVal val="hidden"/>
                                      </p:to>
                                    </p:set>
                                  </p:childTnLst>
                                </p:cTn>
                              </p:par>
                              <p:par>
                                <p:cTn id="122" presetID="1" presetClass="exit" presetSubtype="0" fill="hold" nodeType="withEffect">
                                  <p:stCondLst>
                                    <p:cond delay="0"/>
                                  </p:stCondLst>
                                  <p:childTnLst>
                                    <p:set>
                                      <p:cBhvr>
                                        <p:cTn id="123" dur="1" fill="hold">
                                          <p:stCondLst>
                                            <p:cond delay="0"/>
                                          </p:stCondLst>
                                        </p:cTn>
                                        <p:tgtEl>
                                          <p:spTgt spid="119"/>
                                        </p:tgtEl>
                                        <p:attrNameLst>
                                          <p:attrName>style.visibility</p:attrName>
                                        </p:attrNameLst>
                                      </p:cBhvr>
                                      <p:to>
                                        <p:strVal val="hidden"/>
                                      </p:to>
                                    </p:set>
                                  </p:childTnLst>
                                </p:cTn>
                              </p:par>
                              <p:par>
                                <p:cTn id="124" presetID="1" presetClass="exit" presetSubtype="0" fill="hold" nodeType="withEffect">
                                  <p:stCondLst>
                                    <p:cond delay="0"/>
                                  </p:stCondLst>
                                  <p:childTnLst>
                                    <p:set>
                                      <p:cBhvr>
                                        <p:cTn id="125" dur="1" fill="hold">
                                          <p:stCondLst>
                                            <p:cond delay="0"/>
                                          </p:stCondLst>
                                        </p:cTn>
                                        <p:tgtEl>
                                          <p:spTgt spid="120"/>
                                        </p:tgtEl>
                                        <p:attrNameLst>
                                          <p:attrName>style.visibility</p:attrName>
                                        </p:attrNameLst>
                                      </p:cBhvr>
                                      <p:to>
                                        <p:strVal val="hidden"/>
                                      </p:to>
                                    </p:set>
                                  </p:childTnLst>
                                </p:cTn>
                              </p:par>
                              <p:par>
                                <p:cTn id="126" presetID="1" presetClass="entr" presetSubtype="0" fill="hold" nodeType="withEffect">
                                  <p:stCondLst>
                                    <p:cond delay="0"/>
                                  </p:stCondLst>
                                  <p:childTnLst>
                                    <p:set>
                                      <p:cBhvr>
                                        <p:cTn id="127" dur="1" fill="hold">
                                          <p:stCondLst>
                                            <p:cond delay="0"/>
                                          </p:stCondLst>
                                        </p:cTn>
                                        <p:tgtEl>
                                          <p:spTgt spid="70"/>
                                        </p:tgtEl>
                                        <p:attrNameLst>
                                          <p:attrName>style.visibility</p:attrName>
                                        </p:attrNameLst>
                                      </p:cBhvr>
                                      <p:to>
                                        <p:strVal val="visible"/>
                                      </p:to>
                                    </p:set>
                                  </p:childTnLst>
                                </p:cTn>
                              </p:par>
                              <p:par>
                                <p:cTn id="128" presetID="1" presetClass="entr" presetSubtype="0" fill="hold" nodeType="withEffect">
                                  <p:stCondLst>
                                    <p:cond delay="0"/>
                                  </p:stCondLst>
                                  <p:childTnLst>
                                    <p:set>
                                      <p:cBhvr>
                                        <p:cTn id="129" dur="1" fill="hold">
                                          <p:stCondLst>
                                            <p:cond delay="0"/>
                                          </p:stCondLst>
                                        </p:cTn>
                                        <p:tgtEl>
                                          <p:spTgt spid="121"/>
                                        </p:tgtEl>
                                        <p:attrNameLst>
                                          <p:attrName>style.visibility</p:attrName>
                                        </p:attrNameLst>
                                      </p:cBhvr>
                                      <p:to>
                                        <p:strVal val="visible"/>
                                      </p:to>
                                    </p:set>
                                  </p:childTnLst>
                                </p:cTn>
                              </p:par>
                              <p:par>
                                <p:cTn id="130" presetID="1" presetClass="entr" presetSubtype="0" fill="hold" nodeType="withEffect">
                                  <p:stCondLst>
                                    <p:cond delay="0"/>
                                  </p:stCondLst>
                                  <p:childTnLst>
                                    <p:set>
                                      <p:cBhvr>
                                        <p:cTn id="131" dur="1" fill="hold">
                                          <p:stCondLst>
                                            <p:cond delay="0"/>
                                          </p:stCondLst>
                                        </p:cTn>
                                        <p:tgtEl>
                                          <p:spTgt spid="122"/>
                                        </p:tgtEl>
                                        <p:attrNameLst>
                                          <p:attrName>style.visibility</p:attrName>
                                        </p:attrNameLst>
                                      </p:cBhvr>
                                      <p:to>
                                        <p:strVal val="visible"/>
                                      </p:to>
                                    </p:set>
                                  </p:childTnLst>
                                </p:cTn>
                              </p:par>
                            </p:childTnLst>
                          </p:cTn>
                        </p:par>
                        <p:par>
                          <p:cTn id="132" fill="hold">
                            <p:stCondLst>
                              <p:cond delay="0"/>
                            </p:stCondLst>
                            <p:childTnLst>
                              <p:par>
                                <p:cTn id="133" presetID="42" presetClass="path" presetSubtype="0" accel="50000" fill="hold" nodeType="afterEffect">
                                  <p:stCondLst>
                                    <p:cond delay="0"/>
                                  </p:stCondLst>
                                  <p:childTnLst>
                                    <p:animMotion origin="layout" path="M -1.45833E-6 1.48148E-6 L 0.12513 0.33102 " pathEditMode="relative" rAng="0" ptsTypes="AA">
                                      <p:cBhvr>
                                        <p:cTn id="134" dur="2000" spd="-100000" fill="hold"/>
                                        <p:tgtEl>
                                          <p:spTgt spid="70"/>
                                        </p:tgtEl>
                                        <p:attrNameLst>
                                          <p:attrName>ppt_x</p:attrName>
                                          <p:attrName>ppt_y</p:attrName>
                                        </p:attrNameLst>
                                      </p:cBhvr>
                                      <p:rCtr x="6250" y="16551"/>
                                    </p:animMotion>
                                  </p:childTnLst>
                                </p:cTn>
                              </p:par>
                              <p:par>
                                <p:cTn id="135" presetID="42" presetClass="path" presetSubtype="0" accel="50000" fill="hold" nodeType="withEffect">
                                  <p:stCondLst>
                                    <p:cond delay="0"/>
                                  </p:stCondLst>
                                  <p:childTnLst>
                                    <p:animMotion origin="layout" path="M -4.16667E-6 2.59259E-6 L -0.13086 0.3294 " pathEditMode="relative" rAng="0" ptsTypes="AA">
                                      <p:cBhvr>
                                        <p:cTn id="136" dur="2000" spd="-100000" fill="hold"/>
                                        <p:tgtEl>
                                          <p:spTgt spid="121"/>
                                        </p:tgtEl>
                                        <p:attrNameLst>
                                          <p:attrName>ppt_x</p:attrName>
                                          <p:attrName>ppt_y</p:attrName>
                                        </p:attrNameLst>
                                      </p:cBhvr>
                                      <p:rCtr x="-6549" y="16458"/>
                                    </p:animMotion>
                                  </p:childTnLst>
                                </p:cTn>
                              </p:par>
                              <p:par>
                                <p:cTn id="137" presetID="42" presetClass="path" presetSubtype="0" accel="50000" fill="hold" nodeType="withEffect">
                                  <p:stCondLst>
                                    <p:cond delay="0"/>
                                  </p:stCondLst>
                                  <p:childTnLst>
                                    <p:animMotion origin="layout" path="M -4.16667E-6 1.48148E-6 L -0.12513 0.33102 " pathEditMode="relative" rAng="0" ptsTypes="AA">
                                      <p:cBhvr>
                                        <p:cTn id="138" dur="2000" spd="-100000" fill="hold"/>
                                        <p:tgtEl>
                                          <p:spTgt spid="122"/>
                                        </p:tgtEl>
                                        <p:attrNameLst>
                                          <p:attrName>ppt_x</p:attrName>
                                          <p:attrName>ppt_y</p:attrName>
                                        </p:attrNameLst>
                                      </p:cBhvr>
                                      <p:rCtr x="-6263" y="165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FE06A5-18CC-45CD-8315-395623BF2269}"/>
              </a:ext>
            </a:extLst>
          </p:cNvPr>
          <p:cNvSpPr>
            <a:spLocks noGrp="1"/>
          </p:cNvSpPr>
          <p:nvPr>
            <p:ph type="title"/>
          </p:nvPr>
        </p:nvSpPr>
        <p:spPr/>
        <p:txBody>
          <a:bodyPr/>
          <a:lstStyle/>
          <a:p>
            <a:r>
              <a:rPr lang="en-GB" dirty="0"/>
              <a:t>2AS-3 Add and subtract within 100 – part 1</a:t>
            </a:r>
          </a:p>
        </p:txBody>
      </p:sp>
      <p:grpSp>
        <p:nvGrpSpPr>
          <p:cNvPr id="2" name="Group 1">
            <a:extLst>
              <a:ext uri="{FF2B5EF4-FFF2-40B4-BE49-F238E27FC236}">
                <a16:creationId xmlns:a16="http://schemas.microsoft.com/office/drawing/2014/main" id="{2CC51163-5086-4DCE-926C-9BC4FE0F8682}"/>
              </a:ext>
            </a:extLst>
          </p:cNvPr>
          <p:cNvGrpSpPr/>
          <p:nvPr/>
        </p:nvGrpSpPr>
        <p:grpSpPr>
          <a:xfrm>
            <a:off x="4128679" y="3107521"/>
            <a:ext cx="766969" cy="2837947"/>
            <a:chOff x="1571922" y="3107521"/>
            <a:chExt cx="766969" cy="2837947"/>
          </a:xfrm>
        </p:grpSpPr>
        <p:pic>
          <p:nvPicPr>
            <p:cNvPr id="52" name="Picture 51">
              <a:extLst>
                <a:ext uri="{FF2B5EF4-FFF2-40B4-BE49-F238E27FC236}">
                  <a16:creationId xmlns:a16="http://schemas.microsoft.com/office/drawing/2014/main" id="{94B9DC63-57F0-4967-97F2-B1E1E1C47A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3265" y="3107521"/>
              <a:ext cx="305626" cy="2837947"/>
            </a:xfrm>
            <a:prstGeom prst="rect">
              <a:avLst/>
            </a:prstGeom>
          </p:spPr>
        </p:pic>
        <p:pic>
          <p:nvPicPr>
            <p:cNvPr id="53" name="Picture 52">
              <a:extLst>
                <a:ext uri="{FF2B5EF4-FFF2-40B4-BE49-F238E27FC236}">
                  <a16:creationId xmlns:a16="http://schemas.microsoft.com/office/drawing/2014/main" id="{8AD594AF-4592-4199-BF8B-03CD131E4F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1922" y="3107521"/>
              <a:ext cx="305626" cy="2837947"/>
            </a:xfrm>
            <a:prstGeom prst="rect">
              <a:avLst/>
            </a:prstGeom>
          </p:spPr>
        </p:pic>
      </p:grpSp>
      <p:grpSp>
        <p:nvGrpSpPr>
          <p:cNvPr id="6" name="Group 5">
            <a:extLst>
              <a:ext uri="{FF2B5EF4-FFF2-40B4-BE49-F238E27FC236}">
                <a16:creationId xmlns:a16="http://schemas.microsoft.com/office/drawing/2014/main" id="{B15CBD67-6F62-45B4-96BF-F347F6523826}"/>
              </a:ext>
            </a:extLst>
          </p:cNvPr>
          <p:cNvGrpSpPr/>
          <p:nvPr/>
        </p:nvGrpSpPr>
        <p:grpSpPr>
          <a:xfrm>
            <a:off x="5071422" y="3111659"/>
            <a:ext cx="305626" cy="1878351"/>
            <a:chOff x="6238776" y="3131333"/>
            <a:chExt cx="305626" cy="1878351"/>
          </a:xfrm>
        </p:grpSpPr>
        <p:pic>
          <p:nvPicPr>
            <p:cNvPr id="62" name="Picture 61" descr="A screen shot of a computer&#10;&#10;Description automatically generated">
              <a:extLst>
                <a:ext uri="{FF2B5EF4-FFF2-40B4-BE49-F238E27FC236}">
                  <a16:creationId xmlns:a16="http://schemas.microsoft.com/office/drawing/2014/main" id="{175D5BEE-6DF7-46ED-B4B3-CBEADD4A11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6238776" y="3131333"/>
              <a:ext cx="305626" cy="305626"/>
            </a:xfrm>
            <a:prstGeom prst="rect">
              <a:avLst/>
            </a:prstGeom>
          </p:spPr>
        </p:pic>
        <p:pic>
          <p:nvPicPr>
            <p:cNvPr id="70" name="Picture 69" descr="A screen shot of a computer&#10;&#10;Description automatically generated">
              <a:extLst>
                <a:ext uri="{FF2B5EF4-FFF2-40B4-BE49-F238E27FC236}">
                  <a16:creationId xmlns:a16="http://schemas.microsoft.com/office/drawing/2014/main" id="{074E32BF-8849-491B-8FF8-6E2C5B0C7F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6238776" y="3524514"/>
              <a:ext cx="305626" cy="305626"/>
            </a:xfrm>
            <a:prstGeom prst="rect">
              <a:avLst/>
            </a:prstGeom>
          </p:spPr>
        </p:pic>
        <p:pic>
          <p:nvPicPr>
            <p:cNvPr id="73" name="Picture 72" descr="A screen shot of a computer&#10;&#10;Description automatically generated">
              <a:extLst>
                <a:ext uri="{FF2B5EF4-FFF2-40B4-BE49-F238E27FC236}">
                  <a16:creationId xmlns:a16="http://schemas.microsoft.com/office/drawing/2014/main" id="{DD31B0E8-A0B0-4D9D-8814-F934B9A28A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6238776" y="3917695"/>
              <a:ext cx="305626" cy="305626"/>
            </a:xfrm>
            <a:prstGeom prst="rect">
              <a:avLst/>
            </a:prstGeom>
          </p:spPr>
        </p:pic>
        <p:pic>
          <p:nvPicPr>
            <p:cNvPr id="74" name="Picture 73" descr="A screen shot of a computer&#10;&#10;Description automatically generated">
              <a:extLst>
                <a:ext uri="{FF2B5EF4-FFF2-40B4-BE49-F238E27FC236}">
                  <a16:creationId xmlns:a16="http://schemas.microsoft.com/office/drawing/2014/main" id="{C5A3944E-4D35-4131-B0E5-79E770D3E5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6238776" y="4310876"/>
              <a:ext cx="305626" cy="305626"/>
            </a:xfrm>
            <a:prstGeom prst="rect">
              <a:avLst/>
            </a:prstGeom>
          </p:spPr>
        </p:pic>
        <p:pic>
          <p:nvPicPr>
            <p:cNvPr id="75" name="Picture 74" descr="A screen shot of a computer&#10;&#10;Description automatically generated">
              <a:extLst>
                <a:ext uri="{FF2B5EF4-FFF2-40B4-BE49-F238E27FC236}">
                  <a16:creationId xmlns:a16="http://schemas.microsoft.com/office/drawing/2014/main" id="{EDE568AA-B03C-4388-919B-072DDF0E38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6238776" y="4704058"/>
              <a:ext cx="305626" cy="305626"/>
            </a:xfrm>
            <a:prstGeom prst="rect">
              <a:avLst/>
            </a:prstGeom>
          </p:spPr>
        </p:pic>
      </p:grpSp>
      <p:sp>
        <p:nvSpPr>
          <p:cNvPr id="78" name="TextBox 77">
            <a:extLst>
              <a:ext uri="{FF2B5EF4-FFF2-40B4-BE49-F238E27FC236}">
                <a16:creationId xmlns:a16="http://schemas.microsoft.com/office/drawing/2014/main" id="{2FC3380D-400B-49F9-B965-961B13F4DB06}"/>
              </a:ext>
            </a:extLst>
          </p:cNvPr>
          <p:cNvSpPr txBox="1"/>
          <p:nvPr/>
        </p:nvSpPr>
        <p:spPr>
          <a:xfrm>
            <a:off x="1994717" y="1412301"/>
            <a:ext cx="2613801"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+ 2 = 8</a:t>
            </a:r>
          </a:p>
        </p:txBody>
      </p:sp>
      <p:sp>
        <p:nvSpPr>
          <p:cNvPr id="79" name="TextBox 78">
            <a:extLst>
              <a:ext uri="{FF2B5EF4-FFF2-40B4-BE49-F238E27FC236}">
                <a16:creationId xmlns:a16="http://schemas.microsoft.com/office/drawing/2014/main" id="{9F3A60C3-5991-4854-B392-3F39CBE2A3E2}"/>
              </a:ext>
            </a:extLst>
          </p:cNvPr>
          <p:cNvSpPr txBox="1"/>
          <p:nvPr/>
        </p:nvSpPr>
        <p:spPr>
          <a:xfrm>
            <a:off x="1784708" y="2101908"/>
            <a:ext cx="2544148"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60 + 25 = 85</a:t>
            </a:r>
          </a:p>
        </p:txBody>
      </p:sp>
      <p:grpSp>
        <p:nvGrpSpPr>
          <p:cNvPr id="3" name="Group 2">
            <a:extLst>
              <a:ext uri="{FF2B5EF4-FFF2-40B4-BE49-F238E27FC236}">
                <a16:creationId xmlns:a16="http://schemas.microsoft.com/office/drawing/2014/main" id="{CFE58AB2-9CB4-4B15-ABD9-672416DD9BAD}"/>
              </a:ext>
            </a:extLst>
          </p:cNvPr>
          <p:cNvGrpSpPr/>
          <p:nvPr/>
        </p:nvGrpSpPr>
        <p:grpSpPr>
          <a:xfrm>
            <a:off x="733582" y="3107521"/>
            <a:ext cx="2654804" cy="2841885"/>
            <a:chOff x="4988134" y="3107521"/>
            <a:chExt cx="2654804" cy="2841885"/>
          </a:xfrm>
          <a:solidFill>
            <a:srgbClr val="FF0000">
              <a:alpha val="50000"/>
            </a:srgbClr>
          </a:solidFill>
        </p:grpSpPr>
        <p:pic>
          <p:nvPicPr>
            <p:cNvPr id="44" name="Picture 43">
              <a:extLst>
                <a:ext uri="{FF2B5EF4-FFF2-40B4-BE49-F238E27FC236}">
                  <a16:creationId xmlns:a16="http://schemas.microsoft.com/office/drawing/2014/main" id="{FAFBD69A-993D-4973-9269-CACADE7B51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43" y="3107521"/>
              <a:ext cx="305626" cy="2837947"/>
            </a:xfrm>
            <a:prstGeom prst="rect">
              <a:avLst/>
            </a:prstGeom>
            <a:grpFill/>
          </p:spPr>
        </p:pic>
        <p:pic>
          <p:nvPicPr>
            <p:cNvPr id="45" name="Picture 44">
              <a:extLst>
                <a:ext uri="{FF2B5EF4-FFF2-40B4-BE49-F238E27FC236}">
                  <a16:creationId xmlns:a16="http://schemas.microsoft.com/office/drawing/2014/main" id="{2A6DAED2-3C00-4DBF-B0A3-2237C7AD80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2300" y="3107521"/>
              <a:ext cx="305626" cy="2837947"/>
            </a:xfrm>
            <a:prstGeom prst="rect">
              <a:avLst/>
            </a:prstGeom>
            <a:grpFill/>
          </p:spPr>
        </p:pic>
        <p:pic>
          <p:nvPicPr>
            <p:cNvPr id="39" name="Picture 38">
              <a:extLst>
                <a:ext uri="{FF2B5EF4-FFF2-40B4-BE49-F238E27FC236}">
                  <a16:creationId xmlns:a16="http://schemas.microsoft.com/office/drawing/2014/main" id="{A178BA16-9E22-4A54-9257-0659FD9F4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7312" y="3111459"/>
              <a:ext cx="305626" cy="2837947"/>
            </a:xfrm>
            <a:prstGeom prst="rect">
              <a:avLst/>
            </a:prstGeom>
            <a:grpFill/>
          </p:spPr>
        </p:pic>
        <p:pic>
          <p:nvPicPr>
            <p:cNvPr id="41" name="Picture 40">
              <a:extLst>
                <a:ext uri="{FF2B5EF4-FFF2-40B4-BE49-F238E27FC236}">
                  <a16:creationId xmlns:a16="http://schemas.microsoft.com/office/drawing/2014/main" id="{58EFF8A6-1A02-4D26-B0FC-E5F9E37264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5968" y="3111459"/>
              <a:ext cx="305626" cy="2837947"/>
            </a:xfrm>
            <a:prstGeom prst="rect">
              <a:avLst/>
            </a:prstGeom>
            <a:grpFill/>
          </p:spPr>
        </p:pic>
        <p:pic>
          <p:nvPicPr>
            <p:cNvPr id="43" name="Picture 42">
              <a:extLst>
                <a:ext uri="{FF2B5EF4-FFF2-40B4-BE49-F238E27FC236}">
                  <a16:creationId xmlns:a16="http://schemas.microsoft.com/office/drawing/2014/main" id="{34D00A4C-A18B-430A-A6EF-B886E467BC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4625" y="3111459"/>
              <a:ext cx="305626" cy="2837947"/>
            </a:xfrm>
            <a:prstGeom prst="rect">
              <a:avLst/>
            </a:prstGeom>
            <a:grpFill/>
          </p:spPr>
        </p:pic>
        <p:pic>
          <p:nvPicPr>
            <p:cNvPr id="26" name="Picture 25">
              <a:extLst>
                <a:ext uri="{FF2B5EF4-FFF2-40B4-BE49-F238E27FC236}">
                  <a16:creationId xmlns:a16="http://schemas.microsoft.com/office/drawing/2014/main" id="{4A124227-3B25-49A3-B730-85DAD6E21B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8134" y="3107521"/>
              <a:ext cx="305626" cy="2837947"/>
            </a:xfrm>
            <a:prstGeom prst="rect">
              <a:avLst/>
            </a:prstGeom>
            <a:grpFill/>
          </p:spPr>
        </p:pic>
      </p:grpSp>
      <p:sp>
        <p:nvSpPr>
          <p:cNvPr id="10" name="Content Placeholder 2">
            <a:extLst>
              <a:ext uri="{FF2B5EF4-FFF2-40B4-BE49-F238E27FC236}">
                <a16:creationId xmlns:a16="http://schemas.microsoft.com/office/drawing/2014/main" id="{F48E9264-F0BC-46E9-871B-0012C6DF0248}"/>
              </a:ext>
            </a:extLst>
          </p:cNvPr>
          <p:cNvSpPr txBox="1">
            <a:spLocks/>
          </p:cNvSpPr>
          <p:nvPr/>
        </p:nvSpPr>
        <p:spPr>
          <a:xfrm>
            <a:off x="5991836" y="1056539"/>
            <a:ext cx="5252427" cy="504422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Let’s think about how knowing that 6 plus 2 is equal to 8 can help us find 60 + 25.</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Look at the blocks. How many tens are in 60 and in 20? So what will the total number of tens be? What </a:t>
            </a:r>
            <a:r>
              <a:rPr kumimoji="0" lang="en-GB" sz="1800" b="0" i="1" u="none" strike="noStrike" kern="1200" cap="none" spc="0" normalizeH="0" baseline="0" noProof="0" dirty="0">
                <a:ln>
                  <a:noFill/>
                </a:ln>
                <a:solidFill>
                  <a:srgbClr val="585858"/>
                </a:solidFill>
                <a:effectLst/>
                <a:uLnTx/>
                <a:uFillTx/>
                <a:latin typeface="Arial"/>
                <a:ea typeface="+mn-ea"/>
                <a:cs typeface="+mn-cs"/>
              </a:rPr>
              <a:t>number </a:t>
            </a:r>
            <a:r>
              <a:rPr kumimoji="0" lang="en-GB" sz="1800" b="0" i="0" u="none" strike="noStrike" kern="1200" cap="none" spc="0" normalizeH="0" baseline="0" noProof="0" dirty="0">
                <a:ln>
                  <a:noFill/>
                </a:ln>
                <a:solidFill>
                  <a:srgbClr val="585858"/>
                </a:solidFill>
                <a:effectLst/>
                <a:uLnTx/>
                <a:uFillTx/>
                <a:latin typeface="Arial"/>
                <a:ea typeface="+mn-ea"/>
                <a:cs typeface="+mn-cs"/>
              </a:rPr>
              <a:t>is this?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So if we have 8 tens as part of the total, what will the </a:t>
            </a:r>
            <a:r>
              <a:rPr kumimoji="0" lang="en-GB" sz="1800" b="0" i="1" u="none" strike="noStrike" kern="1200" cap="none" spc="0" normalizeH="0" baseline="0" noProof="0" dirty="0">
                <a:ln>
                  <a:noFill/>
                </a:ln>
                <a:solidFill>
                  <a:srgbClr val="585858"/>
                </a:solidFill>
                <a:effectLst/>
                <a:uLnTx/>
                <a:uFillTx/>
                <a:latin typeface="Arial"/>
                <a:ea typeface="+mn-ea"/>
                <a:cs typeface="+mn-cs"/>
              </a:rPr>
              <a:t>ones digit </a:t>
            </a:r>
            <a:r>
              <a:rPr kumimoji="0" lang="en-GB" sz="1800" b="0" i="0" u="none" strike="noStrike" kern="1200" cap="none" spc="0" normalizeH="0" baseline="0" noProof="0" dirty="0">
                <a:ln>
                  <a:noFill/>
                </a:ln>
                <a:solidFill>
                  <a:srgbClr val="585858"/>
                </a:solidFill>
                <a:effectLst/>
                <a:uLnTx/>
                <a:uFillTx/>
                <a:latin typeface="Arial"/>
                <a:ea typeface="+mn-ea"/>
                <a:cs typeface="+mn-cs"/>
              </a:rPr>
              <a:t>be? Where can you see this in the blocks? And in the calculation?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So if we have 8 in the tens and 5 in the ones, the total of 60 and 25 must be…?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Repeat with other calculations where one number is a multiple of 10. Try some without the blocks.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4" name="TextBox 3">
            <a:extLst>
              <a:ext uri="{FF2B5EF4-FFF2-40B4-BE49-F238E27FC236}">
                <a16:creationId xmlns:a16="http://schemas.microsoft.com/office/drawing/2014/main" id="{42251049-E848-4785-98DF-A86F1F6A14FE}"/>
              </a:ext>
            </a:extLst>
          </p:cNvPr>
          <p:cNvSpPr txBox="1"/>
          <p:nvPr/>
        </p:nvSpPr>
        <p:spPr>
          <a:xfrm>
            <a:off x="3627722" y="2112272"/>
            <a:ext cx="547469" cy="523220"/>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GB" sz="2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custDataLst>
      <p:tags r:id="rId1"/>
    </p:custDataLst>
    <p:extLst>
      <p:ext uri="{BB962C8B-B14F-4D97-AF65-F5344CB8AC3E}">
        <p14:creationId xmlns:p14="http://schemas.microsoft.com/office/powerpoint/2010/main" val="215432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B5B5178-6500-4398-B3FD-27B1625AEC36}"/>
              </a:ext>
            </a:extLst>
          </p:cNvPr>
          <p:cNvGrpSpPr/>
          <p:nvPr/>
        </p:nvGrpSpPr>
        <p:grpSpPr>
          <a:xfrm>
            <a:off x="741643" y="3103581"/>
            <a:ext cx="2651680" cy="2837947"/>
            <a:chOff x="741643" y="2746402"/>
            <a:chExt cx="2651680" cy="2837947"/>
          </a:xfrm>
        </p:grpSpPr>
        <p:pic>
          <p:nvPicPr>
            <p:cNvPr id="40" name="Picture 39">
              <a:extLst>
                <a:ext uri="{FF2B5EF4-FFF2-40B4-BE49-F238E27FC236}">
                  <a16:creationId xmlns:a16="http://schemas.microsoft.com/office/drawing/2014/main" id="{6B718D4C-5380-4FA5-A436-4DEA309EDF95}"/>
                </a:ext>
              </a:extLst>
            </p:cNvPr>
            <p:cNvPicPr>
              <a:picLocks noChangeAspect="1"/>
            </p:cNvPicPr>
            <p:nvPr/>
          </p:nvPicPr>
          <p:blipFill>
            <a:blip r:embed="rId4">
              <a:alphaModFix amt="40000"/>
              <a:extLst>
                <a:ext uri="{28A0092B-C50C-407E-A947-70E740481C1C}">
                  <a14:useLocalDpi xmlns:a14="http://schemas.microsoft.com/office/drawing/2010/main" val="0"/>
                </a:ext>
              </a:extLst>
            </a:blip>
            <a:stretch>
              <a:fillRect/>
            </a:stretch>
          </p:blipFill>
          <p:spPr>
            <a:xfrm>
              <a:off x="1697614" y="2746402"/>
              <a:ext cx="305626" cy="2837947"/>
            </a:xfrm>
            <a:prstGeom prst="rect">
              <a:avLst/>
            </a:prstGeom>
          </p:spPr>
        </p:pic>
        <p:pic>
          <p:nvPicPr>
            <p:cNvPr id="42" name="Picture 41">
              <a:extLst>
                <a:ext uri="{FF2B5EF4-FFF2-40B4-BE49-F238E27FC236}">
                  <a16:creationId xmlns:a16="http://schemas.microsoft.com/office/drawing/2014/main" id="{FDBC208A-7239-4A30-945B-4AC406356848}"/>
                </a:ext>
              </a:extLst>
            </p:cNvPr>
            <p:cNvPicPr>
              <a:picLocks noChangeAspect="1"/>
            </p:cNvPicPr>
            <p:nvPr/>
          </p:nvPicPr>
          <p:blipFill>
            <a:blip r:embed="rId4">
              <a:alphaModFix amt="40000"/>
              <a:extLst>
                <a:ext uri="{28A0092B-C50C-407E-A947-70E740481C1C}">
                  <a14:useLocalDpi xmlns:a14="http://schemas.microsoft.com/office/drawing/2010/main" val="0"/>
                </a:ext>
              </a:extLst>
            </a:blip>
            <a:stretch>
              <a:fillRect/>
            </a:stretch>
          </p:blipFill>
          <p:spPr>
            <a:xfrm>
              <a:off x="1233321" y="2746402"/>
              <a:ext cx="305626" cy="2837947"/>
            </a:xfrm>
            <a:prstGeom prst="rect">
              <a:avLst/>
            </a:prstGeom>
          </p:spPr>
        </p:pic>
        <p:pic>
          <p:nvPicPr>
            <p:cNvPr id="46" name="Picture 45">
              <a:extLst>
                <a:ext uri="{FF2B5EF4-FFF2-40B4-BE49-F238E27FC236}">
                  <a16:creationId xmlns:a16="http://schemas.microsoft.com/office/drawing/2014/main" id="{FF25A70E-90CA-4464-B2FD-D7FD3B79F03E}"/>
                </a:ext>
              </a:extLst>
            </p:cNvPr>
            <p:cNvPicPr>
              <a:picLocks noChangeAspect="1"/>
            </p:cNvPicPr>
            <p:nvPr/>
          </p:nvPicPr>
          <p:blipFill>
            <a:blip r:embed="rId4">
              <a:alphaModFix amt="40000"/>
              <a:extLst>
                <a:ext uri="{28A0092B-C50C-407E-A947-70E740481C1C}">
                  <a14:useLocalDpi xmlns:a14="http://schemas.microsoft.com/office/drawing/2010/main" val="0"/>
                </a:ext>
              </a:extLst>
            </a:blip>
            <a:stretch>
              <a:fillRect/>
            </a:stretch>
          </p:blipFill>
          <p:spPr>
            <a:xfrm>
              <a:off x="741643" y="2746402"/>
              <a:ext cx="305626" cy="2837947"/>
            </a:xfrm>
            <a:prstGeom prst="rect">
              <a:avLst/>
            </a:prstGeom>
          </p:spPr>
        </p:pic>
        <p:pic>
          <p:nvPicPr>
            <p:cNvPr id="47" name="Picture 46">
              <a:extLst>
                <a:ext uri="{FF2B5EF4-FFF2-40B4-BE49-F238E27FC236}">
                  <a16:creationId xmlns:a16="http://schemas.microsoft.com/office/drawing/2014/main" id="{1EF4D347-80A4-41A9-8D94-AC3244C37520}"/>
                </a:ext>
              </a:extLst>
            </p:cNvPr>
            <p:cNvPicPr>
              <a:picLocks noChangeAspect="1"/>
            </p:cNvPicPr>
            <p:nvPr/>
          </p:nvPicPr>
          <p:blipFill>
            <a:blip r:embed="rId4">
              <a:alphaModFix amt="40000"/>
              <a:extLst>
                <a:ext uri="{28A0092B-C50C-407E-A947-70E740481C1C}">
                  <a14:useLocalDpi xmlns:a14="http://schemas.microsoft.com/office/drawing/2010/main" val="0"/>
                </a:ext>
              </a:extLst>
            </a:blip>
            <a:stretch>
              <a:fillRect/>
            </a:stretch>
          </p:blipFill>
          <p:spPr>
            <a:xfrm>
              <a:off x="3087697" y="2746402"/>
              <a:ext cx="305626" cy="2837947"/>
            </a:xfrm>
            <a:prstGeom prst="rect">
              <a:avLst/>
            </a:prstGeom>
          </p:spPr>
        </p:pic>
        <p:pic>
          <p:nvPicPr>
            <p:cNvPr id="48" name="Picture 47">
              <a:extLst>
                <a:ext uri="{FF2B5EF4-FFF2-40B4-BE49-F238E27FC236}">
                  <a16:creationId xmlns:a16="http://schemas.microsoft.com/office/drawing/2014/main" id="{E752F414-E97E-4746-8354-2CF74CCD294F}"/>
                </a:ext>
              </a:extLst>
            </p:cNvPr>
            <p:cNvPicPr>
              <a:picLocks noChangeAspect="1"/>
            </p:cNvPicPr>
            <p:nvPr/>
          </p:nvPicPr>
          <p:blipFill>
            <a:blip r:embed="rId4">
              <a:alphaModFix amt="40000"/>
              <a:extLst>
                <a:ext uri="{28A0092B-C50C-407E-A947-70E740481C1C}">
                  <a14:useLocalDpi xmlns:a14="http://schemas.microsoft.com/office/drawing/2010/main" val="0"/>
                </a:ext>
              </a:extLst>
            </a:blip>
            <a:stretch>
              <a:fillRect/>
            </a:stretch>
          </p:blipFill>
          <p:spPr>
            <a:xfrm>
              <a:off x="2627946" y="2746402"/>
              <a:ext cx="305626" cy="2837947"/>
            </a:xfrm>
            <a:prstGeom prst="rect">
              <a:avLst/>
            </a:prstGeom>
          </p:spPr>
        </p:pic>
        <p:pic>
          <p:nvPicPr>
            <p:cNvPr id="49" name="Picture 48">
              <a:extLst>
                <a:ext uri="{FF2B5EF4-FFF2-40B4-BE49-F238E27FC236}">
                  <a16:creationId xmlns:a16="http://schemas.microsoft.com/office/drawing/2014/main" id="{84915653-E838-4954-9673-C2301F3E0ABB}"/>
                </a:ext>
              </a:extLst>
            </p:cNvPr>
            <p:cNvPicPr>
              <a:picLocks noChangeAspect="1"/>
            </p:cNvPicPr>
            <p:nvPr/>
          </p:nvPicPr>
          <p:blipFill>
            <a:blip r:embed="rId4">
              <a:alphaModFix amt="40000"/>
              <a:extLst>
                <a:ext uri="{28A0092B-C50C-407E-A947-70E740481C1C}">
                  <a14:useLocalDpi xmlns:a14="http://schemas.microsoft.com/office/drawing/2010/main" val="0"/>
                </a:ext>
              </a:extLst>
            </a:blip>
            <a:stretch>
              <a:fillRect/>
            </a:stretch>
          </p:blipFill>
          <p:spPr>
            <a:xfrm>
              <a:off x="2166603" y="2746402"/>
              <a:ext cx="305626" cy="2837947"/>
            </a:xfrm>
            <a:prstGeom prst="rect">
              <a:avLst/>
            </a:prstGeom>
          </p:spPr>
        </p:pic>
      </p:grpSp>
      <p:sp>
        <p:nvSpPr>
          <p:cNvPr id="5" name="Title 4">
            <a:extLst>
              <a:ext uri="{FF2B5EF4-FFF2-40B4-BE49-F238E27FC236}">
                <a16:creationId xmlns:a16="http://schemas.microsoft.com/office/drawing/2014/main" id="{3EFE06A5-18CC-45CD-8315-395623BF2269}"/>
              </a:ext>
            </a:extLst>
          </p:cNvPr>
          <p:cNvSpPr>
            <a:spLocks noGrp="1"/>
          </p:cNvSpPr>
          <p:nvPr>
            <p:ph type="title"/>
          </p:nvPr>
        </p:nvSpPr>
        <p:spPr/>
        <p:txBody>
          <a:bodyPr/>
          <a:lstStyle/>
          <a:p>
            <a:r>
              <a:rPr lang="en-GB" dirty="0"/>
              <a:t>2AS-3 Add and subtract within 100 – part 1</a:t>
            </a:r>
          </a:p>
        </p:txBody>
      </p:sp>
      <p:grpSp>
        <p:nvGrpSpPr>
          <p:cNvPr id="2" name="Group 1">
            <a:extLst>
              <a:ext uri="{FF2B5EF4-FFF2-40B4-BE49-F238E27FC236}">
                <a16:creationId xmlns:a16="http://schemas.microsoft.com/office/drawing/2014/main" id="{2CC51163-5086-4DCE-926C-9BC4FE0F8682}"/>
              </a:ext>
            </a:extLst>
          </p:cNvPr>
          <p:cNvGrpSpPr/>
          <p:nvPr/>
        </p:nvGrpSpPr>
        <p:grpSpPr>
          <a:xfrm>
            <a:off x="4128679" y="3107521"/>
            <a:ext cx="766969" cy="2837947"/>
            <a:chOff x="1571922" y="3107521"/>
            <a:chExt cx="766969" cy="2837947"/>
          </a:xfrm>
        </p:grpSpPr>
        <p:pic>
          <p:nvPicPr>
            <p:cNvPr id="52" name="Picture 51">
              <a:extLst>
                <a:ext uri="{FF2B5EF4-FFF2-40B4-BE49-F238E27FC236}">
                  <a16:creationId xmlns:a16="http://schemas.microsoft.com/office/drawing/2014/main" id="{94B9DC63-57F0-4967-97F2-B1E1E1C47A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3265" y="3107521"/>
              <a:ext cx="305626" cy="2837947"/>
            </a:xfrm>
            <a:prstGeom prst="rect">
              <a:avLst/>
            </a:prstGeom>
          </p:spPr>
        </p:pic>
        <p:pic>
          <p:nvPicPr>
            <p:cNvPr id="53" name="Picture 52">
              <a:extLst>
                <a:ext uri="{FF2B5EF4-FFF2-40B4-BE49-F238E27FC236}">
                  <a16:creationId xmlns:a16="http://schemas.microsoft.com/office/drawing/2014/main" id="{8AD594AF-4592-4199-BF8B-03CD131E4F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1922" y="3107521"/>
              <a:ext cx="305626" cy="2837947"/>
            </a:xfrm>
            <a:prstGeom prst="rect">
              <a:avLst/>
            </a:prstGeom>
          </p:spPr>
        </p:pic>
      </p:grpSp>
      <p:grpSp>
        <p:nvGrpSpPr>
          <p:cNvPr id="6" name="Group 5">
            <a:extLst>
              <a:ext uri="{FF2B5EF4-FFF2-40B4-BE49-F238E27FC236}">
                <a16:creationId xmlns:a16="http://schemas.microsoft.com/office/drawing/2014/main" id="{B15CBD67-6F62-45B4-96BF-F347F6523826}"/>
              </a:ext>
            </a:extLst>
          </p:cNvPr>
          <p:cNvGrpSpPr/>
          <p:nvPr/>
        </p:nvGrpSpPr>
        <p:grpSpPr>
          <a:xfrm>
            <a:off x="5071422" y="3111659"/>
            <a:ext cx="305626" cy="1878351"/>
            <a:chOff x="6238776" y="3131333"/>
            <a:chExt cx="305626" cy="1878351"/>
          </a:xfrm>
        </p:grpSpPr>
        <p:pic>
          <p:nvPicPr>
            <p:cNvPr id="62" name="Picture 61" descr="A screen shot of a computer&#10;&#10;Description automatically generated">
              <a:extLst>
                <a:ext uri="{FF2B5EF4-FFF2-40B4-BE49-F238E27FC236}">
                  <a16:creationId xmlns:a16="http://schemas.microsoft.com/office/drawing/2014/main" id="{175D5BEE-6DF7-46ED-B4B3-CBEADD4A11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6238776" y="3131333"/>
              <a:ext cx="305626" cy="305626"/>
            </a:xfrm>
            <a:prstGeom prst="rect">
              <a:avLst/>
            </a:prstGeom>
          </p:spPr>
        </p:pic>
        <p:pic>
          <p:nvPicPr>
            <p:cNvPr id="70" name="Picture 69" descr="A screen shot of a computer&#10;&#10;Description automatically generated">
              <a:extLst>
                <a:ext uri="{FF2B5EF4-FFF2-40B4-BE49-F238E27FC236}">
                  <a16:creationId xmlns:a16="http://schemas.microsoft.com/office/drawing/2014/main" id="{074E32BF-8849-491B-8FF8-6E2C5B0C7F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6238776" y="3524514"/>
              <a:ext cx="305626" cy="305626"/>
            </a:xfrm>
            <a:prstGeom prst="rect">
              <a:avLst/>
            </a:prstGeom>
          </p:spPr>
        </p:pic>
        <p:pic>
          <p:nvPicPr>
            <p:cNvPr id="73" name="Picture 72" descr="A screen shot of a computer&#10;&#10;Description automatically generated">
              <a:extLst>
                <a:ext uri="{FF2B5EF4-FFF2-40B4-BE49-F238E27FC236}">
                  <a16:creationId xmlns:a16="http://schemas.microsoft.com/office/drawing/2014/main" id="{DD31B0E8-A0B0-4D9D-8814-F934B9A28A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6238776" y="3917695"/>
              <a:ext cx="305626" cy="305626"/>
            </a:xfrm>
            <a:prstGeom prst="rect">
              <a:avLst/>
            </a:prstGeom>
          </p:spPr>
        </p:pic>
        <p:pic>
          <p:nvPicPr>
            <p:cNvPr id="74" name="Picture 73" descr="A screen shot of a computer&#10;&#10;Description automatically generated">
              <a:extLst>
                <a:ext uri="{FF2B5EF4-FFF2-40B4-BE49-F238E27FC236}">
                  <a16:creationId xmlns:a16="http://schemas.microsoft.com/office/drawing/2014/main" id="{C5A3944E-4D35-4131-B0E5-79E770D3E5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6238776" y="4310876"/>
              <a:ext cx="305626" cy="305626"/>
            </a:xfrm>
            <a:prstGeom prst="rect">
              <a:avLst/>
            </a:prstGeom>
          </p:spPr>
        </p:pic>
        <p:pic>
          <p:nvPicPr>
            <p:cNvPr id="75" name="Picture 74" descr="A screen shot of a computer&#10;&#10;Description automatically generated">
              <a:extLst>
                <a:ext uri="{FF2B5EF4-FFF2-40B4-BE49-F238E27FC236}">
                  <a16:creationId xmlns:a16="http://schemas.microsoft.com/office/drawing/2014/main" id="{EDE568AA-B03C-4388-919B-072DDF0E38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6238776" y="4704058"/>
              <a:ext cx="305626" cy="305626"/>
            </a:xfrm>
            <a:prstGeom prst="rect">
              <a:avLst/>
            </a:prstGeom>
          </p:spPr>
        </p:pic>
      </p:grpSp>
      <p:sp>
        <p:nvSpPr>
          <p:cNvPr id="78" name="TextBox 77">
            <a:extLst>
              <a:ext uri="{FF2B5EF4-FFF2-40B4-BE49-F238E27FC236}">
                <a16:creationId xmlns:a16="http://schemas.microsoft.com/office/drawing/2014/main" id="{2FC3380D-400B-49F9-B965-961B13F4DB06}"/>
              </a:ext>
            </a:extLst>
          </p:cNvPr>
          <p:cNvSpPr txBox="1"/>
          <p:nvPr/>
        </p:nvSpPr>
        <p:spPr>
          <a:xfrm>
            <a:off x="2367068" y="1435111"/>
            <a:ext cx="2613801"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6 = 2</a:t>
            </a:r>
          </a:p>
        </p:txBody>
      </p:sp>
      <p:sp>
        <p:nvSpPr>
          <p:cNvPr id="79" name="TextBox 78">
            <a:extLst>
              <a:ext uri="{FF2B5EF4-FFF2-40B4-BE49-F238E27FC236}">
                <a16:creationId xmlns:a16="http://schemas.microsoft.com/office/drawing/2014/main" id="{9F3A60C3-5991-4854-B392-3F39CBE2A3E2}"/>
              </a:ext>
            </a:extLst>
          </p:cNvPr>
          <p:cNvSpPr txBox="1"/>
          <p:nvPr/>
        </p:nvSpPr>
        <p:spPr>
          <a:xfrm>
            <a:off x="2367067" y="2019886"/>
            <a:ext cx="2544148"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85 – 60 = 25 </a:t>
            </a:r>
          </a:p>
        </p:txBody>
      </p:sp>
      <p:sp>
        <p:nvSpPr>
          <p:cNvPr id="81" name="Rectangle 80">
            <a:extLst>
              <a:ext uri="{FF2B5EF4-FFF2-40B4-BE49-F238E27FC236}">
                <a16:creationId xmlns:a16="http://schemas.microsoft.com/office/drawing/2014/main" id="{7F5A8EE8-182F-48C7-88E3-2C793CC2502B}"/>
              </a:ext>
            </a:extLst>
          </p:cNvPr>
          <p:cNvSpPr/>
          <p:nvPr/>
        </p:nvSpPr>
        <p:spPr>
          <a:xfrm>
            <a:off x="3825630" y="2019886"/>
            <a:ext cx="1302070" cy="540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3" name="Group 2">
            <a:extLst>
              <a:ext uri="{FF2B5EF4-FFF2-40B4-BE49-F238E27FC236}">
                <a16:creationId xmlns:a16="http://schemas.microsoft.com/office/drawing/2014/main" id="{CFE58AB2-9CB4-4B15-ABD9-672416DD9BAD}"/>
              </a:ext>
            </a:extLst>
          </p:cNvPr>
          <p:cNvGrpSpPr/>
          <p:nvPr/>
        </p:nvGrpSpPr>
        <p:grpSpPr>
          <a:xfrm>
            <a:off x="1318158" y="3107521"/>
            <a:ext cx="2654804" cy="2841885"/>
            <a:chOff x="4988134" y="3107521"/>
            <a:chExt cx="2654804" cy="2841885"/>
          </a:xfrm>
          <a:solidFill>
            <a:srgbClr val="FF0000">
              <a:alpha val="50000"/>
            </a:srgbClr>
          </a:solidFill>
        </p:grpSpPr>
        <p:pic>
          <p:nvPicPr>
            <p:cNvPr id="44" name="Picture 43">
              <a:extLst>
                <a:ext uri="{FF2B5EF4-FFF2-40B4-BE49-F238E27FC236}">
                  <a16:creationId xmlns:a16="http://schemas.microsoft.com/office/drawing/2014/main" id="{FAFBD69A-993D-4973-9269-CACADE7B51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43" y="3107521"/>
              <a:ext cx="305626" cy="2837947"/>
            </a:xfrm>
            <a:prstGeom prst="rect">
              <a:avLst/>
            </a:prstGeom>
            <a:grpFill/>
          </p:spPr>
        </p:pic>
        <p:pic>
          <p:nvPicPr>
            <p:cNvPr id="45" name="Picture 44">
              <a:extLst>
                <a:ext uri="{FF2B5EF4-FFF2-40B4-BE49-F238E27FC236}">
                  <a16:creationId xmlns:a16="http://schemas.microsoft.com/office/drawing/2014/main" id="{2A6DAED2-3C00-4DBF-B0A3-2237C7AD80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2300" y="3107521"/>
              <a:ext cx="305626" cy="2837947"/>
            </a:xfrm>
            <a:prstGeom prst="rect">
              <a:avLst/>
            </a:prstGeom>
            <a:grpFill/>
          </p:spPr>
        </p:pic>
        <p:pic>
          <p:nvPicPr>
            <p:cNvPr id="39" name="Picture 38">
              <a:extLst>
                <a:ext uri="{FF2B5EF4-FFF2-40B4-BE49-F238E27FC236}">
                  <a16:creationId xmlns:a16="http://schemas.microsoft.com/office/drawing/2014/main" id="{A178BA16-9E22-4A54-9257-0659FD9F4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7312" y="3111459"/>
              <a:ext cx="305626" cy="2837947"/>
            </a:xfrm>
            <a:prstGeom prst="rect">
              <a:avLst/>
            </a:prstGeom>
            <a:grpFill/>
          </p:spPr>
        </p:pic>
        <p:pic>
          <p:nvPicPr>
            <p:cNvPr id="41" name="Picture 40">
              <a:extLst>
                <a:ext uri="{FF2B5EF4-FFF2-40B4-BE49-F238E27FC236}">
                  <a16:creationId xmlns:a16="http://schemas.microsoft.com/office/drawing/2014/main" id="{58EFF8A6-1A02-4D26-B0FC-E5F9E37264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5968" y="3111459"/>
              <a:ext cx="305626" cy="2837947"/>
            </a:xfrm>
            <a:prstGeom prst="rect">
              <a:avLst/>
            </a:prstGeom>
            <a:grpFill/>
          </p:spPr>
        </p:pic>
        <p:pic>
          <p:nvPicPr>
            <p:cNvPr id="43" name="Picture 42">
              <a:extLst>
                <a:ext uri="{FF2B5EF4-FFF2-40B4-BE49-F238E27FC236}">
                  <a16:creationId xmlns:a16="http://schemas.microsoft.com/office/drawing/2014/main" id="{34D00A4C-A18B-430A-A6EF-B886E467BC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4625" y="3111459"/>
              <a:ext cx="305626" cy="2837947"/>
            </a:xfrm>
            <a:prstGeom prst="rect">
              <a:avLst/>
            </a:prstGeom>
            <a:grpFill/>
          </p:spPr>
        </p:pic>
        <p:pic>
          <p:nvPicPr>
            <p:cNvPr id="26" name="Picture 25">
              <a:extLst>
                <a:ext uri="{FF2B5EF4-FFF2-40B4-BE49-F238E27FC236}">
                  <a16:creationId xmlns:a16="http://schemas.microsoft.com/office/drawing/2014/main" id="{4A124227-3B25-49A3-B730-85DAD6E21B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8134" y="3107521"/>
              <a:ext cx="305626" cy="2837947"/>
            </a:xfrm>
            <a:prstGeom prst="rect">
              <a:avLst/>
            </a:prstGeom>
            <a:grpFill/>
          </p:spPr>
        </p:pic>
      </p:grpSp>
      <p:sp>
        <p:nvSpPr>
          <p:cNvPr id="7" name="TextBox 19">
            <a:extLst>
              <a:ext uri="{FF2B5EF4-FFF2-40B4-BE49-F238E27FC236}">
                <a16:creationId xmlns:a16="http://schemas.microsoft.com/office/drawing/2014/main" id="{EB6586BD-CE59-4D54-9DE0-35AA3F1F363C}"/>
              </a:ext>
            </a:extLst>
          </p:cNvPr>
          <p:cNvSpPr txBox="1"/>
          <p:nvPr/>
        </p:nvSpPr>
        <p:spPr>
          <a:xfrm>
            <a:off x="6096000" y="4826571"/>
            <a:ext cx="5486401" cy="76944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I</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f I know that 8 minus 6 is equal to 2,</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I can use this to help find </a:t>
            </a:r>
            <a:r>
              <a:rPr kumimoji="0" lang="en-GB" sz="2000" b="1"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8</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5 minus </a:t>
            </a:r>
            <a:r>
              <a:rPr kumimoji="0" lang="en-GB" sz="2000" b="1"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6</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0.</a:t>
            </a:r>
          </a:p>
        </p:txBody>
      </p:sp>
      <p:sp>
        <p:nvSpPr>
          <p:cNvPr id="8" name="Content Placeholder 2">
            <a:extLst>
              <a:ext uri="{FF2B5EF4-FFF2-40B4-BE49-F238E27FC236}">
                <a16:creationId xmlns:a16="http://schemas.microsoft.com/office/drawing/2014/main" id="{9865420E-81F7-47AC-81FC-B555D4D11AE3}"/>
              </a:ext>
            </a:extLst>
          </p:cNvPr>
          <p:cNvSpPr txBox="1">
            <a:spLocks/>
          </p:cNvSpPr>
          <p:nvPr/>
        </p:nvSpPr>
        <p:spPr>
          <a:xfrm>
            <a:off x="6032080" y="1297563"/>
            <a:ext cx="5550321" cy="4298449"/>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Look at the blocks. What number is represented? Can you see that number in the second expression?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How many </a:t>
            </a:r>
            <a:r>
              <a:rPr kumimoji="0" lang="en-GB" sz="1800" b="0" i="1" u="none" strike="noStrike" kern="1200" cap="none" spc="0" normalizeH="0" baseline="0" noProof="0" dirty="0">
                <a:ln>
                  <a:noFill/>
                </a:ln>
                <a:solidFill>
                  <a:srgbClr val="585858"/>
                </a:solidFill>
                <a:effectLst/>
                <a:uLnTx/>
                <a:uFillTx/>
                <a:latin typeface="Arial"/>
                <a:ea typeface="+mn-ea"/>
                <a:cs typeface="+mn-cs"/>
              </a:rPr>
              <a:t>tens </a:t>
            </a:r>
            <a:r>
              <a:rPr kumimoji="0" lang="en-GB" sz="1800" b="0" i="0" u="none" strike="noStrike" kern="1200" cap="none" spc="0" normalizeH="0" baseline="0" noProof="0" dirty="0">
                <a:ln>
                  <a:noFill/>
                </a:ln>
                <a:solidFill>
                  <a:srgbClr val="585858"/>
                </a:solidFill>
                <a:effectLst/>
                <a:uLnTx/>
                <a:uFillTx/>
                <a:latin typeface="Arial"/>
                <a:ea typeface="+mn-ea"/>
                <a:cs typeface="+mn-cs"/>
              </a:rPr>
              <a:t>are in 85 and in 60?</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How could knowing that 8 minus 6 is equal to 2 help us with 85 minus 60? Does thinking about the number of tens help?</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 do you notice about the </a:t>
            </a:r>
            <a:r>
              <a:rPr kumimoji="0" lang="en-GB" sz="1800" b="0" i="1" u="none" strike="noStrike" kern="1200" cap="none" spc="0" normalizeH="0" baseline="0" noProof="0" dirty="0">
                <a:ln>
                  <a:noFill/>
                </a:ln>
                <a:solidFill>
                  <a:srgbClr val="585858"/>
                </a:solidFill>
                <a:effectLst/>
                <a:uLnTx/>
                <a:uFillTx/>
                <a:latin typeface="Arial"/>
                <a:ea typeface="+mn-ea"/>
                <a:cs typeface="+mn-cs"/>
              </a:rPr>
              <a:t>ones digits </a:t>
            </a:r>
            <a:r>
              <a:rPr kumimoji="0" lang="en-GB" sz="1800" b="0" i="0" u="none" strike="noStrike" kern="1200" cap="none" spc="0" normalizeH="0" baseline="0" noProof="0" dirty="0">
                <a:ln>
                  <a:noFill/>
                </a:ln>
                <a:solidFill>
                  <a:srgbClr val="585858"/>
                </a:solidFill>
                <a:effectLst/>
                <a:uLnTx/>
                <a:uFillTx/>
                <a:latin typeface="Arial"/>
                <a:ea typeface="+mn-ea"/>
                <a:cs typeface="+mn-cs"/>
              </a:rPr>
              <a:t>in the </a:t>
            </a:r>
            <a:r>
              <a:rPr kumimoji="0" lang="en-GB" sz="1800" b="0" i="1" u="none" strike="noStrike" kern="1200" cap="none" spc="0" normalizeH="0" baseline="0" noProof="0" dirty="0">
                <a:ln>
                  <a:noFill/>
                </a:ln>
                <a:solidFill>
                  <a:srgbClr val="585858"/>
                </a:solidFill>
                <a:effectLst/>
                <a:uLnTx/>
                <a:uFillTx/>
                <a:latin typeface="Arial"/>
                <a:ea typeface="+mn-ea"/>
                <a:cs typeface="+mn-cs"/>
              </a:rPr>
              <a:t>minuend </a:t>
            </a:r>
            <a:r>
              <a:rPr kumimoji="0" lang="en-GB" sz="1800" b="0" i="0" u="none" strike="noStrike" kern="1200" cap="none" spc="0" normalizeH="0" baseline="0" noProof="0" dirty="0">
                <a:ln>
                  <a:noFill/>
                </a:ln>
                <a:solidFill>
                  <a:srgbClr val="585858"/>
                </a:solidFill>
                <a:effectLst/>
                <a:uLnTx/>
                <a:uFillTx/>
                <a:latin typeface="Arial"/>
                <a:ea typeface="+mn-ea"/>
                <a:cs typeface="+mn-cs"/>
              </a:rPr>
              <a:t>and </a:t>
            </a:r>
            <a:r>
              <a:rPr kumimoji="0" lang="en-GB" sz="1800" b="0" i="1" u="none" strike="noStrike" kern="1200" cap="none" spc="0" normalizeH="0" baseline="0" noProof="0" dirty="0">
                <a:ln>
                  <a:noFill/>
                </a:ln>
                <a:solidFill>
                  <a:srgbClr val="585858"/>
                </a:solidFill>
                <a:effectLst/>
                <a:uLnTx/>
                <a:uFillTx/>
                <a:latin typeface="Arial"/>
                <a:ea typeface="+mn-ea"/>
                <a:cs typeface="+mn-cs"/>
              </a:rPr>
              <a:t>difference?</a:t>
            </a:r>
            <a:r>
              <a:rPr kumimoji="0" lang="en-GB" sz="1800" b="0" i="0" u="none" strike="noStrike" kern="1200" cap="none" spc="0" normalizeH="0" baseline="0" noProof="0" dirty="0">
                <a:ln>
                  <a:noFill/>
                </a:ln>
                <a:solidFill>
                  <a:srgbClr val="585858"/>
                </a:solidFill>
                <a:effectLst/>
                <a:uLnTx/>
                <a:uFillTx/>
                <a:latin typeface="Arial"/>
                <a:ea typeface="+mn-ea"/>
                <a:cs typeface="+mn-cs"/>
              </a:rPr>
              <a:t> </a:t>
            </a: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77782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2.91667E-6 4.81481E-6 L -0.0474 0.00023 " pathEditMode="relative" rAng="0" ptsTypes="AA">
                                      <p:cBhvr>
                                        <p:cTn id="10" dur="1000" fill="hold"/>
                                        <p:tgtEl>
                                          <p:spTgt spid="3"/>
                                        </p:tgtEl>
                                        <p:attrNameLst>
                                          <p:attrName>ppt_x</p:attrName>
                                          <p:attrName>ppt_y</p:attrName>
                                        </p:attrNameLst>
                                      </p:cBhvr>
                                      <p:rCtr x="-2370" y="0"/>
                                    </p:animMotion>
                                  </p:childTnLst>
                                </p:cTn>
                              </p:par>
                            </p:childTnLst>
                          </p:cTn>
                        </p:par>
                        <p:par>
                          <p:cTn id="11" fill="hold">
                            <p:stCondLst>
                              <p:cond delay="1000"/>
                            </p:stCondLst>
                            <p:childTnLst>
                              <p:par>
                                <p:cTn id="12" presetID="10" presetClass="exit" presetSubtype="0" fill="hold" nodeType="afterEffect">
                                  <p:stCondLst>
                                    <p:cond delay="0"/>
                                  </p:stCondLst>
                                  <p:childTnLst>
                                    <p:animEffect transition="out" filter="fad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2C2FE44-F986-4EC4-8C63-E23B7CEC9F94}"/>
              </a:ext>
            </a:extLst>
          </p:cNvPr>
          <p:cNvSpPr txBox="1"/>
          <p:nvPr/>
        </p:nvSpPr>
        <p:spPr>
          <a:xfrm>
            <a:off x="486438" y="1408912"/>
            <a:ext cx="2077642"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+ 3 = 7</a:t>
            </a:r>
          </a:p>
        </p:txBody>
      </p:sp>
      <p:sp>
        <p:nvSpPr>
          <p:cNvPr id="23" name="TextBox 22">
            <a:extLst>
              <a:ext uri="{FF2B5EF4-FFF2-40B4-BE49-F238E27FC236}">
                <a16:creationId xmlns:a16="http://schemas.microsoft.com/office/drawing/2014/main" id="{FB951A53-3682-4B6F-9509-6ED913075857}"/>
              </a:ext>
            </a:extLst>
          </p:cNvPr>
          <p:cNvSpPr txBox="1"/>
          <p:nvPr/>
        </p:nvSpPr>
        <p:spPr>
          <a:xfrm>
            <a:off x="486438" y="2601337"/>
            <a:ext cx="2611068"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 + 30 = 70</a:t>
            </a:r>
          </a:p>
        </p:txBody>
      </p:sp>
      <p:sp>
        <p:nvSpPr>
          <p:cNvPr id="25" name="TextBox 24">
            <a:extLst>
              <a:ext uri="{FF2B5EF4-FFF2-40B4-BE49-F238E27FC236}">
                <a16:creationId xmlns:a16="http://schemas.microsoft.com/office/drawing/2014/main" id="{C77C6288-58F4-4A66-A2BF-000960B8BAE5}"/>
              </a:ext>
            </a:extLst>
          </p:cNvPr>
          <p:cNvSpPr txBox="1"/>
          <p:nvPr/>
        </p:nvSpPr>
        <p:spPr>
          <a:xfrm>
            <a:off x="3613106" y="2593191"/>
            <a:ext cx="2611068"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70 – 30 = 40</a:t>
            </a:r>
          </a:p>
        </p:txBody>
      </p:sp>
      <p:sp>
        <p:nvSpPr>
          <p:cNvPr id="27" name="TextBox 26">
            <a:extLst>
              <a:ext uri="{FF2B5EF4-FFF2-40B4-BE49-F238E27FC236}">
                <a16:creationId xmlns:a16="http://schemas.microsoft.com/office/drawing/2014/main" id="{3A72042B-B806-4548-B5E5-4C59F85DB159}"/>
              </a:ext>
            </a:extLst>
          </p:cNvPr>
          <p:cNvSpPr txBox="1"/>
          <p:nvPr/>
        </p:nvSpPr>
        <p:spPr>
          <a:xfrm>
            <a:off x="486438" y="3793762"/>
            <a:ext cx="2611068"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45 + 30 = 75</a:t>
            </a:r>
          </a:p>
        </p:txBody>
      </p:sp>
      <p:sp>
        <p:nvSpPr>
          <p:cNvPr id="28" name="TextBox 27">
            <a:extLst>
              <a:ext uri="{FF2B5EF4-FFF2-40B4-BE49-F238E27FC236}">
                <a16:creationId xmlns:a16="http://schemas.microsoft.com/office/drawing/2014/main" id="{4CDE6050-7DE7-4A27-A11A-7D8164217908}"/>
              </a:ext>
            </a:extLst>
          </p:cNvPr>
          <p:cNvSpPr txBox="1"/>
          <p:nvPr/>
        </p:nvSpPr>
        <p:spPr>
          <a:xfrm>
            <a:off x="3613106" y="3777470"/>
            <a:ext cx="2611068"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75 – 30 = 45</a:t>
            </a:r>
          </a:p>
        </p:txBody>
      </p:sp>
      <p:sp>
        <p:nvSpPr>
          <p:cNvPr id="34" name="TextBox 33">
            <a:extLst>
              <a:ext uri="{FF2B5EF4-FFF2-40B4-BE49-F238E27FC236}">
                <a16:creationId xmlns:a16="http://schemas.microsoft.com/office/drawing/2014/main" id="{589F4A64-70F2-4FA5-856F-9480AF7988D1}"/>
              </a:ext>
            </a:extLst>
          </p:cNvPr>
          <p:cNvSpPr txBox="1"/>
          <p:nvPr/>
        </p:nvSpPr>
        <p:spPr>
          <a:xfrm>
            <a:off x="486438" y="4986186"/>
            <a:ext cx="2611068"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64 + 3 = 67</a:t>
            </a:r>
          </a:p>
        </p:txBody>
      </p:sp>
      <p:sp>
        <p:nvSpPr>
          <p:cNvPr id="35" name="TextBox 34">
            <a:extLst>
              <a:ext uri="{FF2B5EF4-FFF2-40B4-BE49-F238E27FC236}">
                <a16:creationId xmlns:a16="http://schemas.microsoft.com/office/drawing/2014/main" id="{4B18F86A-890E-4E83-B0E0-8C3422788578}"/>
              </a:ext>
            </a:extLst>
          </p:cNvPr>
          <p:cNvSpPr txBox="1"/>
          <p:nvPr/>
        </p:nvSpPr>
        <p:spPr>
          <a:xfrm>
            <a:off x="3613106" y="4961748"/>
            <a:ext cx="2611068"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67 – 3 = 64</a:t>
            </a:r>
          </a:p>
        </p:txBody>
      </p:sp>
      <p:sp>
        <p:nvSpPr>
          <p:cNvPr id="3" name="Title 2">
            <a:extLst>
              <a:ext uri="{FF2B5EF4-FFF2-40B4-BE49-F238E27FC236}">
                <a16:creationId xmlns:a16="http://schemas.microsoft.com/office/drawing/2014/main" id="{6816D50B-75DF-420C-8AA3-21CEB53485EA}"/>
              </a:ext>
            </a:extLst>
          </p:cNvPr>
          <p:cNvSpPr>
            <a:spLocks noGrp="1"/>
          </p:cNvSpPr>
          <p:nvPr>
            <p:ph type="title"/>
          </p:nvPr>
        </p:nvSpPr>
        <p:spPr/>
        <p:txBody>
          <a:bodyPr/>
          <a:lstStyle/>
          <a:p>
            <a:r>
              <a:rPr lang="en-GB" dirty="0"/>
              <a:t>2AS-3 Add and subtract within 100 – part 1</a:t>
            </a:r>
          </a:p>
        </p:txBody>
      </p:sp>
      <p:sp>
        <p:nvSpPr>
          <p:cNvPr id="12" name="TextBox 11">
            <a:extLst>
              <a:ext uri="{FF2B5EF4-FFF2-40B4-BE49-F238E27FC236}">
                <a16:creationId xmlns:a16="http://schemas.microsoft.com/office/drawing/2014/main" id="{466E87C1-C25D-4DCB-AAE2-9F76EF89C185}"/>
              </a:ext>
            </a:extLst>
          </p:cNvPr>
          <p:cNvSpPr txBox="1"/>
          <p:nvPr/>
        </p:nvSpPr>
        <p:spPr>
          <a:xfrm>
            <a:off x="3613106" y="1408912"/>
            <a:ext cx="2077642"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3 = 4</a:t>
            </a:r>
          </a:p>
        </p:txBody>
      </p:sp>
      <p:sp>
        <p:nvSpPr>
          <p:cNvPr id="2" name="Rectangle 1">
            <a:extLst>
              <a:ext uri="{FF2B5EF4-FFF2-40B4-BE49-F238E27FC236}">
                <a16:creationId xmlns:a16="http://schemas.microsoft.com/office/drawing/2014/main" id="{C43546A0-EE4D-44CF-AAA0-DB1B107FF515}"/>
              </a:ext>
            </a:extLst>
          </p:cNvPr>
          <p:cNvSpPr/>
          <p:nvPr/>
        </p:nvSpPr>
        <p:spPr>
          <a:xfrm>
            <a:off x="66371" y="2496176"/>
            <a:ext cx="6021279" cy="673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F7787E2B-F765-4C40-8D7C-9872B70C02B1}"/>
              </a:ext>
            </a:extLst>
          </p:cNvPr>
          <p:cNvSpPr/>
          <p:nvPr/>
        </p:nvSpPr>
        <p:spPr>
          <a:xfrm>
            <a:off x="66371" y="3733034"/>
            <a:ext cx="6021279" cy="673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Content Placeholder 2">
            <a:extLst>
              <a:ext uri="{FF2B5EF4-FFF2-40B4-BE49-F238E27FC236}">
                <a16:creationId xmlns:a16="http://schemas.microsoft.com/office/drawing/2014/main" id="{F49B2EBF-4619-40CE-8C76-C5CEFEB877DA}"/>
              </a:ext>
            </a:extLst>
          </p:cNvPr>
          <p:cNvSpPr txBox="1">
            <a:spLocks/>
          </p:cNvSpPr>
          <p:nvPr/>
        </p:nvSpPr>
        <p:spPr>
          <a:xfrm>
            <a:off x="6192012" y="1557338"/>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Read out the first pair of equations.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does each new pair of equations relate to these?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describe what’s the same and what’s different about each pair of additions and each pair of subtractions?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write your own related equations for these pairs of numbers?</a:t>
            </a: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r>
              <a:rPr kumimoji="0" lang="en-GB" sz="2000" b="1" i="0" u="none" strike="noStrike" kern="1200" cap="none" spc="0" normalizeH="0" baseline="0" noProof="0" dirty="0">
                <a:ln>
                  <a:noFill/>
                </a:ln>
                <a:solidFill>
                  <a:srgbClr val="585858"/>
                </a:solidFill>
                <a:effectLst/>
                <a:uLnTx/>
                <a:uFillTx/>
                <a:latin typeface="Arial"/>
                <a:ea typeface="+mn-ea"/>
                <a:cs typeface="+mn-cs"/>
              </a:rPr>
              <a:t>	</a:t>
            </a:r>
            <a:r>
              <a:rPr kumimoji="0" lang="en-GB" sz="2000" i="0" u="none" strike="noStrike" kern="1200" cap="none" spc="0" normalizeH="0" baseline="0" noProof="0" dirty="0">
                <a:ln>
                  <a:noFill/>
                </a:ln>
                <a:effectLst/>
                <a:uLnTx/>
                <a:uFillTx/>
                <a:latin typeface="Arial"/>
                <a:ea typeface="+mn-ea"/>
                <a:cs typeface="+mn-cs"/>
              </a:rPr>
              <a:t>5 + 4 = 9	9 </a:t>
            </a:r>
            <a:r>
              <a:rPr kumimoji="0" lang="en-GB" sz="2000" b="0" i="0" u="none" strike="noStrike" kern="1200" cap="none" spc="0" normalizeH="0" baseline="0" noProof="0" dirty="0">
                <a:ln>
                  <a:noFill/>
                </a:ln>
                <a:effectLst/>
                <a:uLnTx/>
                <a:uFillTx/>
                <a:latin typeface="Arial" panose="020B0604020202020204" pitchFamily="34" charset="0"/>
                <a:ea typeface="+mn-ea"/>
                <a:cs typeface="+mn-cs"/>
              </a:rPr>
              <a:t>–</a:t>
            </a:r>
            <a:r>
              <a:rPr kumimoji="0" lang="en-GB" sz="2000" i="0" u="none" strike="noStrike" kern="1200" cap="none" spc="0" normalizeH="0" baseline="0" noProof="0" dirty="0">
                <a:ln>
                  <a:noFill/>
                </a:ln>
                <a:effectLst/>
                <a:uLnTx/>
                <a:uFillTx/>
                <a:latin typeface="Arial"/>
                <a:ea typeface="+mn-ea"/>
                <a:cs typeface="+mn-cs"/>
              </a:rPr>
              <a:t> 4 = 5</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02974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2"/>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7" grpId="0"/>
      <p:bldP spid="28" grpId="0"/>
      <p:bldP spid="34" grpId="0"/>
      <p:bldP spid="35" grpId="0"/>
      <p:bldP spid="2" grpId="0" animBg="1"/>
      <p:bldP spid="2" grpId="1" animBg="1"/>
      <p:bldP spid="14" grpId="0" animBg="1"/>
      <p:bldP spid="1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40DFEA1-F30A-45AA-8F52-7ED043A8B4F6}"/>
              </a:ext>
            </a:extLst>
          </p:cNvPr>
          <p:cNvGrpSpPr/>
          <p:nvPr/>
        </p:nvGrpSpPr>
        <p:grpSpPr>
          <a:xfrm>
            <a:off x="2303468" y="5231452"/>
            <a:ext cx="5741282" cy="688062"/>
            <a:chOff x="2572904" y="5231452"/>
            <a:chExt cx="5741282" cy="688062"/>
          </a:xfrm>
        </p:grpSpPr>
        <p:grpSp>
          <p:nvGrpSpPr>
            <p:cNvPr id="155" name="Group 154">
              <a:extLst>
                <a:ext uri="{FF2B5EF4-FFF2-40B4-BE49-F238E27FC236}">
                  <a16:creationId xmlns:a16="http://schemas.microsoft.com/office/drawing/2014/main" id="{0811A69F-D2C0-4187-9FE3-CB4FBCACFB8F}"/>
                </a:ext>
              </a:extLst>
            </p:cNvPr>
            <p:cNvGrpSpPr/>
            <p:nvPr/>
          </p:nvGrpSpPr>
          <p:grpSpPr>
            <a:xfrm>
              <a:off x="6590053" y="5231452"/>
              <a:ext cx="1724133" cy="688062"/>
              <a:chOff x="5860319" y="5230648"/>
              <a:chExt cx="1724133" cy="688062"/>
            </a:xfrm>
          </p:grpSpPr>
          <p:grpSp>
            <p:nvGrpSpPr>
              <p:cNvPr id="157" name="Group 156">
                <a:extLst>
                  <a:ext uri="{FF2B5EF4-FFF2-40B4-BE49-F238E27FC236}">
                    <a16:creationId xmlns:a16="http://schemas.microsoft.com/office/drawing/2014/main" id="{94281DA1-0C61-4A7A-A223-F2BE58FE1A2E}"/>
                  </a:ext>
                </a:extLst>
              </p:cNvPr>
              <p:cNvGrpSpPr/>
              <p:nvPr/>
            </p:nvGrpSpPr>
            <p:grpSpPr>
              <a:xfrm rot="5400000">
                <a:off x="6378355" y="4712612"/>
                <a:ext cx="688062" cy="1724133"/>
                <a:chOff x="5162433" y="1391913"/>
                <a:chExt cx="1513791" cy="3793228"/>
              </a:xfrm>
            </p:grpSpPr>
            <p:sp>
              <p:nvSpPr>
                <p:cNvPr id="179" name="Rectangle 178">
                  <a:extLst>
                    <a:ext uri="{FF2B5EF4-FFF2-40B4-BE49-F238E27FC236}">
                      <a16:creationId xmlns:a16="http://schemas.microsoft.com/office/drawing/2014/main" id="{B22F3D92-C974-416E-9277-01D9A83EBE14}"/>
                    </a:ext>
                  </a:extLst>
                </p:cNvPr>
                <p:cNvSpPr/>
                <p:nvPr/>
              </p:nvSpPr>
              <p:spPr>
                <a:xfrm>
                  <a:off x="5162433" y="1391913"/>
                  <a:ext cx="1513791" cy="379322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180" name="Straight Connector 179">
                  <a:extLst>
                    <a:ext uri="{FF2B5EF4-FFF2-40B4-BE49-F238E27FC236}">
                      <a16:creationId xmlns:a16="http://schemas.microsoft.com/office/drawing/2014/main" id="{319659A3-3776-48CB-962D-7D8D3150E76F}"/>
                    </a:ext>
                  </a:extLst>
                </p:cNvPr>
                <p:cNvCxnSpPr>
                  <a:endCxn id="179" idx="2"/>
                </p:cNvCxnSpPr>
                <p:nvPr/>
              </p:nvCxnSpPr>
              <p:spPr>
                <a:xfrm>
                  <a:off x="5910578" y="1391913"/>
                  <a:ext cx="8751" cy="3793228"/>
                </a:xfrm>
                <a:prstGeom prst="lin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81" name="Straight Connector 180">
                  <a:extLst>
                    <a:ext uri="{FF2B5EF4-FFF2-40B4-BE49-F238E27FC236}">
                      <a16:creationId xmlns:a16="http://schemas.microsoft.com/office/drawing/2014/main" id="{5E7C9423-845F-4889-BB48-67163CBB8858}"/>
                    </a:ext>
                  </a:extLst>
                </p:cNvPr>
                <p:cNvCxnSpPr/>
                <p:nvPr/>
              </p:nvCxnSpPr>
              <p:spPr>
                <a:xfrm>
                  <a:off x="5162433" y="2150559"/>
                  <a:ext cx="1513791" cy="0"/>
                </a:xfrm>
                <a:prstGeom prst="lin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82" name="Straight Connector 181">
                  <a:extLst>
                    <a:ext uri="{FF2B5EF4-FFF2-40B4-BE49-F238E27FC236}">
                      <a16:creationId xmlns:a16="http://schemas.microsoft.com/office/drawing/2014/main" id="{550BC931-196E-4C8C-B046-5690DE10EF9A}"/>
                    </a:ext>
                  </a:extLst>
                </p:cNvPr>
                <p:cNvCxnSpPr/>
                <p:nvPr/>
              </p:nvCxnSpPr>
              <p:spPr>
                <a:xfrm>
                  <a:off x="5162433" y="2909205"/>
                  <a:ext cx="1513791" cy="0"/>
                </a:xfrm>
                <a:prstGeom prst="lin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83" name="Straight Connector 182">
                  <a:extLst>
                    <a:ext uri="{FF2B5EF4-FFF2-40B4-BE49-F238E27FC236}">
                      <a16:creationId xmlns:a16="http://schemas.microsoft.com/office/drawing/2014/main" id="{140FB0C6-B588-4AE6-8A71-6C672642FA1C}"/>
                    </a:ext>
                  </a:extLst>
                </p:cNvPr>
                <p:cNvCxnSpPr/>
                <p:nvPr/>
              </p:nvCxnSpPr>
              <p:spPr>
                <a:xfrm>
                  <a:off x="5162433" y="3667851"/>
                  <a:ext cx="1513791" cy="0"/>
                </a:xfrm>
                <a:prstGeom prst="lin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84" name="Straight Connector 183">
                  <a:extLst>
                    <a:ext uri="{FF2B5EF4-FFF2-40B4-BE49-F238E27FC236}">
                      <a16:creationId xmlns:a16="http://schemas.microsoft.com/office/drawing/2014/main" id="{E5EE7354-66C8-41EC-A765-2CA272B0511E}"/>
                    </a:ext>
                  </a:extLst>
                </p:cNvPr>
                <p:cNvCxnSpPr/>
                <p:nvPr/>
              </p:nvCxnSpPr>
              <p:spPr>
                <a:xfrm>
                  <a:off x="5162433" y="4426497"/>
                  <a:ext cx="1513791" cy="0"/>
                </a:xfrm>
                <a:prstGeom prst="lin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sp>
            <p:nvSpPr>
              <p:cNvPr id="159" name="Oval 158">
                <a:extLst>
                  <a:ext uri="{FF2B5EF4-FFF2-40B4-BE49-F238E27FC236}">
                    <a16:creationId xmlns:a16="http://schemas.microsoft.com/office/drawing/2014/main" id="{397611DD-9EC1-498F-9881-2BBC214A5551}"/>
                  </a:ext>
                </a:extLst>
              </p:cNvPr>
              <p:cNvSpPr/>
              <p:nvPr/>
            </p:nvSpPr>
            <p:spPr>
              <a:xfrm rot="5400000">
                <a:off x="5896951" y="5260980"/>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61" name="Oval 160">
                <a:extLst>
                  <a:ext uri="{FF2B5EF4-FFF2-40B4-BE49-F238E27FC236}">
                    <a16:creationId xmlns:a16="http://schemas.microsoft.com/office/drawing/2014/main" id="{BD8215E5-9D8F-4526-837C-7A95237D6BEC}"/>
                  </a:ext>
                </a:extLst>
              </p:cNvPr>
              <p:cNvSpPr/>
              <p:nvPr/>
            </p:nvSpPr>
            <p:spPr>
              <a:xfrm rot="5400000">
                <a:off x="6244019" y="5260980"/>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63" name="Oval 162">
                <a:extLst>
                  <a:ext uri="{FF2B5EF4-FFF2-40B4-BE49-F238E27FC236}">
                    <a16:creationId xmlns:a16="http://schemas.microsoft.com/office/drawing/2014/main" id="{6DC09B9A-3A9B-4B70-86E8-68C77B2A9322}"/>
                  </a:ext>
                </a:extLst>
              </p:cNvPr>
              <p:cNvSpPr/>
              <p:nvPr/>
            </p:nvSpPr>
            <p:spPr>
              <a:xfrm rot="5400000">
                <a:off x="6584555" y="5260980"/>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65" name="Oval 164">
                <a:extLst>
                  <a:ext uri="{FF2B5EF4-FFF2-40B4-BE49-F238E27FC236}">
                    <a16:creationId xmlns:a16="http://schemas.microsoft.com/office/drawing/2014/main" id="{4980077C-8EB3-4836-9A9F-6FC6D38AABC2}"/>
                  </a:ext>
                </a:extLst>
              </p:cNvPr>
              <p:cNvSpPr/>
              <p:nvPr/>
            </p:nvSpPr>
            <p:spPr>
              <a:xfrm rot="5400000">
                <a:off x="6931193" y="5605263"/>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67" name="Oval 166">
                <a:extLst>
                  <a:ext uri="{FF2B5EF4-FFF2-40B4-BE49-F238E27FC236}">
                    <a16:creationId xmlns:a16="http://schemas.microsoft.com/office/drawing/2014/main" id="{0477A690-F51F-42AC-B7AF-5244FAFCF47B}"/>
                  </a:ext>
                </a:extLst>
              </p:cNvPr>
              <p:cNvSpPr/>
              <p:nvPr/>
            </p:nvSpPr>
            <p:spPr>
              <a:xfrm rot="5400000">
                <a:off x="6931193" y="5260980"/>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4" name="Oval 173">
                <a:extLst>
                  <a:ext uri="{FF2B5EF4-FFF2-40B4-BE49-F238E27FC236}">
                    <a16:creationId xmlns:a16="http://schemas.microsoft.com/office/drawing/2014/main" id="{6D4DF3E3-5313-4E68-8002-6BD02E91EF87}"/>
                  </a:ext>
                </a:extLst>
              </p:cNvPr>
              <p:cNvSpPr/>
              <p:nvPr/>
            </p:nvSpPr>
            <p:spPr>
              <a:xfrm rot="5400000">
                <a:off x="7274888" y="5605263"/>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5" name="Oval 174">
                <a:extLst>
                  <a:ext uri="{FF2B5EF4-FFF2-40B4-BE49-F238E27FC236}">
                    <a16:creationId xmlns:a16="http://schemas.microsoft.com/office/drawing/2014/main" id="{D70CD45C-8E35-4F54-B070-B445082C36E9}"/>
                  </a:ext>
                </a:extLst>
              </p:cNvPr>
              <p:cNvSpPr/>
              <p:nvPr/>
            </p:nvSpPr>
            <p:spPr>
              <a:xfrm rot="5400000">
                <a:off x="7274888" y="5260980"/>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6" name="Oval 175">
                <a:extLst>
                  <a:ext uri="{FF2B5EF4-FFF2-40B4-BE49-F238E27FC236}">
                    <a16:creationId xmlns:a16="http://schemas.microsoft.com/office/drawing/2014/main" id="{A9544ABD-4CBA-4E36-96AC-52293A977058}"/>
                  </a:ext>
                </a:extLst>
              </p:cNvPr>
              <p:cNvSpPr/>
              <p:nvPr/>
            </p:nvSpPr>
            <p:spPr>
              <a:xfrm rot="5400000">
                <a:off x="5896950" y="5605261"/>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7" name="Oval 176">
                <a:extLst>
                  <a:ext uri="{FF2B5EF4-FFF2-40B4-BE49-F238E27FC236}">
                    <a16:creationId xmlns:a16="http://schemas.microsoft.com/office/drawing/2014/main" id="{6CF18014-3930-4F80-83AD-99466E6F922B}"/>
                  </a:ext>
                </a:extLst>
              </p:cNvPr>
              <p:cNvSpPr/>
              <p:nvPr/>
            </p:nvSpPr>
            <p:spPr>
              <a:xfrm rot="5400000">
                <a:off x="6244018" y="5605262"/>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8" name="Oval 177">
                <a:extLst>
                  <a:ext uri="{FF2B5EF4-FFF2-40B4-BE49-F238E27FC236}">
                    <a16:creationId xmlns:a16="http://schemas.microsoft.com/office/drawing/2014/main" id="{0C08FF97-F206-4786-BA9F-FE18D9E1F34A}"/>
                  </a:ext>
                </a:extLst>
              </p:cNvPr>
              <p:cNvSpPr/>
              <p:nvPr/>
            </p:nvSpPr>
            <p:spPr>
              <a:xfrm rot="5400000">
                <a:off x="6584553" y="5605262"/>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194" name="Group 193">
              <a:extLst>
                <a:ext uri="{FF2B5EF4-FFF2-40B4-BE49-F238E27FC236}">
                  <a16:creationId xmlns:a16="http://schemas.microsoft.com/office/drawing/2014/main" id="{681183DB-BC26-4F20-9F41-C4E1688BF3C3}"/>
                </a:ext>
              </a:extLst>
            </p:cNvPr>
            <p:cNvGrpSpPr/>
            <p:nvPr/>
          </p:nvGrpSpPr>
          <p:grpSpPr>
            <a:xfrm>
              <a:off x="4560618" y="5231452"/>
              <a:ext cx="1724133" cy="688062"/>
              <a:chOff x="5860319" y="5230648"/>
              <a:chExt cx="1724133" cy="688062"/>
            </a:xfrm>
          </p:grpSpPr>
          <p:grpSp>
            <p:nvGrpSpPr>
              <p:cNvPr id="195" name="Group 194">
                <a:extLst>
                  <a:ext uri="{FF2B5EF4-FFF2-40B4-BE49-F238E27FC236}">
                    <a16:creationId xmlns:a16="http://schemas.microsoft.com/office/drawing/2014/main" id="{5D1AB7EC-2370-4918-9879-EB8D2F554CA9}"/>
                  </a:ext>
                </a:extLst>
              </p:cNvPr>
              <p:cNvGrpSpPr/>
              <p:nvPr/>
            </p:nvGrpSpPr>
            <p:grpSpPr>
              <a:xfrm rot="5400000">
                <a:off x="6378355" y="4712612"/>
                <a:ext cx="688062" cy="1724133"/>
                <a:chOff x="5162433" y="1391913"/>
                <a:chExt cx="1513791" cy="3793228"/>
              </a:xfrm>
            </p:grpSpPr>
            <p:sp>
              <p:nvSpPr>
                <p:cNvPr id="206" name="Rectangle 205">
                  <a:extLst>
                    <a:ext uri="{FF2B5EF4-FFF2-40B4-BE49-F238E27FC236}">
                      <a16:creationId xmlns:a16="http://schemas.microsoft.com/office/drawing/2014/main" id="{6F5883C0-8D68-4DC7-89FA-DA34E85E362B}"/>
                    </a:ext>
                  </a:extLst>
                </p:cNvPr>
                <p:cNvSpPr/>
                <p:nvPr/>
              </p:nvSpPr>
              <p:spPr>
                <a:xfrm>
                  <a:off x="5162433" y="1391913"/>
                  <a:ext cx="1513791" cy="379322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207" name="Straight Connector 206">
                  <a:extLst>
                    <a:ext uri="{FF2B5EF4-FFF2-40B4-BE49-F238E27FC236}">
                      <a16:creationId xmlns:a16="http://schemas.microsoft.com/office/drawing/2014/main" id="{03D6580D-89DB-4440-BC8B-5AE1459EADEE}"/>
                    </a:ext>
                  </a:extLst>
                </p:cNvPr>
                <p:cNvCxnSpPr>
                  <a:endCxn id="206" idx="2"/>
                </p:cNvCxnSpPr>
                <p:nvPr/>
              </p:nvCxnSpPr>
              <p:spPr>
                <a:xfrm>
                  <a:off x="5910578" y="1391913"/>
                  <a:ext cx="8751" cy="3793228"/>
                </a:xfrm>
                <a:prstGeom prst="lin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08" name="Straight Connector 207">
                  <a:extLst>
                    <a:ext uri="{FF2B5EF4-FFF2-40B4-BE49-F238E27FC236}">
                      <a16:creationId xmlns:a16="http://schemas.microsoft.com/office/drawing/2014/main" id="{C05BA9D6-57F9-44B9-BC49-E623361F0C15}"/>
                    </a:ext>
                  </a:extLst>
                </p:cNvPr>
                <p:cNvCxnSpPr/>
                <p:nvPr/>
              </p:nvCxnSpPr>
              <p:spPr>
                <a:xfrm>
                  <a:off x="5162433" y="2150559"/>
                  <a:ext cx="1513791" cy="0"/>
                </a:xfrm>
                <a:prstGeom prst="lin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09" name="Straight Connector 208">
                  <a:extLst>
                    <a:ext uri="{FF2B5EF4-FFF2-40B4-BE49-F238E27FC236}">
                      <a16:creationId xmlns:a16="http://schemas.microsoft.com/office/drawing/2014/main" id="{A3D5EE3E-CEBF-4670-AC25-4B24AD93269B}"/>
                    </a:ext>
                  </a:extLst>
                </p:cNvPr>
                <p:cNvCxnSpPr/>
                <p:nvPr/>
              </p:nvCxnSpPr>
              <p:spPr>
                <a:xfrm>
                  <a:off x="5162433" y="2909205"/>
                  <a:ext cx="1513791" cy="0"/>
                </a:xfrm>
                <a:prstGeom prst="lin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10" name="Straight Connector 209">
                  <a:extLst>
                    <a:ext uri="{FF2B5EF4-FFF2-40B4-BE49-F238E27FC236}">
                      <a16:creationId xmlns:a16="http://schemas.microsoft.com/office/drawing/2014/main" id="{646E9342-1A57-4AF8-BA44-2C041BB42DE1}"/>
                    </a:ext>
                  </a:extLst>
                </p:cNvPr>
                <p:cNvCxnSpPr/>
                <p:nvPr/>
              </p:nvCxnSpPr>
              <p:spPr>
                <a:xfrm>
                  <a:off x="5162433" y="3667851"/>
                  <a:ext cx="1513791" cy="0"/>
                </a:xfrm>
                <a:prstGeom prst="lin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11" name="Straight Connector 210">
                  <a:extLst>
                    <a:ext uri="{FF2B5EF4-FFF2-40B4-BE49-F238E27FC236}">
                      <a16:creationId xmlns:a16="http://schemas.microsoft.com/office/drawing/2014/main" id="{B78C12EF-3F8A-4787-A9F3-8E59EFA1D667}"/>
                    </a:ext>
                  </a:extLst>
                </p:cNvPr>
                <p:cNvCxnSpPr/>
                <p:nvPr/>
              </p:nvCxnSpPr>
              <p:spPr>
                <a:xfrm>
                  <a:off x="5162433" y="4426497"/>
                  <a:ext cx="1513791" cy="0"/>
                </a:xfrm>
                <a:prstGeom prst="lin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sp>
            <p:nvSpPr>
              <p:cNvPr id="196" name="Oval 195">
                <a:extLst>
                  <a:ext uri="{FF2B5EF4-FFF2-40B4-BE49-F238E27FC236}">
                    <a16:creationId xmlns:a16="http://schemas.microsoft.com/office/drawing/2014/main" id="{0651F8E9-2B23-44F7-8DB4-3CF12E87B026}"/>
                  </a:ext>
                </a:extLst>
              </p:cNvPr>
              <p:cNvSpPr/>
              <p:nvPr/>
            </p:nvSpPr>
            <p:spPr>
              <a:xfrm rot="5400000">
                <a:off x="5896951" y="5260980"/>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7" name="Oval 196">
                <a:extLst>
                  <a:ext uri="{FF2B5EF4-FFF2-40B4-BE49-F238E27FC236}">
                    <a16:creationId xmlns:a16="http://schemas.microsoft.com/office/drawing/2014/main" id="{DE84CE17-FA96-42F4-A2BA-C9D83F6B0603}"/>
                  </a:ext>
                </a:extLst>
              </p:cNvPr>
              <p:cNvSpPr/>
              <p:nvPr/>
            </p:nvSpPr>
            <p:spPr>
              <a:xfrm rot="5400000">
                <a:off x="6244019" y="5260980"/>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8" name="Oval 197">
                <a:extLst>
                  <a:ext uri="{FF2B5EF4-FFF2-40B4-BE49-F238E27FC236}">
                    <a16:creationId xmlns:a16="http://schemas.microsoft.com/office/drawing/2014/main" id="{72D75910-A8FF-4B59-8E70-FF08CC56E096}"/>
                  </a:ext>
                </a:extLst>
              </p:cNvPr>
              <p:cNvSpPr/>
              <p:nvPr/>
            </p:nvSpPr>
            <p:spPr>
              <a:xfrm rot="5400000">
                <a:off x="6584555" y="5260980"/>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9" name="Oval 198">
                <a:extLst>
                  <a:ext uri="{FF2B5EF4-FFF2-40B4-BE49-F238E27FC236}">
                    <a16:creationId xmlns:a16="http://schemas.microsoft.com/office/drawing/2014/main" id="{2A9962AA-DF89-43B5-B6E2-0245373FE48A}"/>
                  </a:ext>
                </a:extLst>
              </p:cNvPr>
              <p:cNvSpPr/>
              <p:nvPr/>
            </p:nvSpPr>
            <p:spPr>
              <a:xfrm rot="5400000">
                <a:off x="6931193" y="5605263"/>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0" name="Oval 199">
                <a:extLst>
                  <a:ext uri="{FF2B5EF4-FFF2-40B4-BE49-F238E27FC236}">
                    <a16:creationId xmlns:a16="http://schemas.microsoft.com/office/drawing/2014/main" id="{F9ADF181-668C-4CBA-BDEF-15FB6994908D}"/>
                  </a:ext>
                </a:extLst>
              </p:cNvPr>
              <p:cNvSpPr/>
              <p:nvPr/>
            </p:nvSpPr>
            <p:spPr>
              <a:xfrm rot="5400000">
                <a:off x="6931193" y="5260980"/>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1" name="Oval 200">
                <a:extLst>
                  <a:ext uri="{FF2B5EF4-FFF2-40B4-BE49-F238E27FC236}">
                    <a16:creationId xmlns:a16="http://schemas.microsoft.com/office/drawing/2014/main" id="{8F306FF0-AD44-48A7-923E-696C076B2861}"/>
                  </a:ext>
                </a:extLst>
              </p:cNvPr>
              <p:cNvSpPr/>
              <p:nvPr/>
            </p:nvSpPr>
            <p:spPr>
              <a:xfrm rot="5400000">
                <a:off x="7274888" y="5605263"/>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2" name="Oval 201">
                <a:extLst>
                  <a:ext uri="{FF2B5EF4-FFF2-40B4-BE49-F238E27FC236}">
                    <a16:creationId xmlns:a16="http://schemas.microsoft.com/office/drawing/2014/main" id="{56B1F84B-EF9C-424F-8A7C-78E395E26D1E}"/>
                  </a:ext>
                </a:extLst>
              </p:cNvPr>
              <p:cNvSpPr/>
              <p:nvPr/>
            </p:nvSpPr>
            <p:spPr>
              <a:xfrm rot="5400000">
                <a:off x="7274888" y="5260980"/>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3" name="Oval 202">
                <a:extLst>
                  <a:ext uri="{FF2B5EF4-FFF2-40B4-BE49-F238E27FC236}">
                    <a16:creationId xmlns:a16="http://schemas.microsoft.com/office/drawing/2014/main" id="{62824BAD-9D71-4729-8970-ACF387461FB9}"/>
                  </a:ext>
                </a:extLst>
              </p:cNvPr>
              <p:cNvSpPr/>
              <p:nvPr/>
            </p:nvSpPr>
            <p:spPr>
              <a:xfrm rot="5400000">
                <a:off x="5896950" y="5605261"/>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4" name="Oval 203">
                <a:extLst>
                  <a:ext uri="{FF2B5EF4-FFF2-40B4-BE49-F238E27FC236}">
                    <a16:creationId xmlns:a16="http://schemas.microsoft.com/office/drawing/2014/main" id="{CFE71F06-5063-45D2-9E2B-B4BF4552C63D}"/>
                  </a:ext>
                </a:extLst>
              </p:cNvPr>
              <p:cNvSpPr/>
              <p:nvPr/>
            </p:nvSpPr>
            <p:spPr>
              <a:xfrm rot="5400000">
                <a:off x="6244018" y="5605262"/>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5" name="Oval 204">
                <a:extLst>
                  <a:ext uri="{FF2B5EF4-FFF2-40B4-BE49-F238E27FC236}">
                    <a16:creationId xmlns:a16="http://schemas.microsoft.com/office/drawing/2014/main" id="{D4062ECD-D12F-451D-8948-C81DF325D1E2}"/>
                  </a:ext>
                </a:extLst>
              </p:cNvPr>
              <p:cNvSpPr/>
              <p:nvPr/>
            </p:nvSpPr>
            <p:spPr>
              <a:xfrm rot="5400000">
                <a:off x="6584553" y="5605262"/>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212" name="Group 211">
              <a:extLst>
                <a:ext uri="{FF2B5EF4-FFF2-40B4-BE49-F238E27FC236}">
                  <a16:creationId xmlns:a16="http://schemas.microsoft.com/office/drawing/2014/main" id="{8F2F9EE9-8E45-4AB8-A814-BC0868081BE2}"/>
                </a:ext>
              </a:extLst>
            </p:cNvPr>
            <p:cNvGrpSpPr/>
            <p:nvPr/>
          </p:nvGrpSpPr>
          <p:grpSpPr>
            <a:xfrm>
              <a:off x="2572904" y="5231452"/>
              <a:ext cx="1724133" cy="688062"/>
              <a:chOff x="5860319" y="5230648"/>
              <a:chExt cx="1724133" cy="688062"/>
            </a:xfrm>
          </p:grpSpPr>
          <p:grpSp>
            <p:nvGrpSpPr>
              <p:cNvPr id="213" name="Group 212">
                <a:extLst>
                  <a:ext uri="{FF2B5EF4-FFF2-40B4-BE49-F238E27FC236}">
                    <a16:creationId xmlns:a16="http://schemas.microsoft.com/office/drawing/2014/main" id="{8C150D6A-0AF7-48E8-AD94-8C3FD635099E}"/>
                  </a:ext>
                </a:extLst>
              </p:cNvPr>
              <p:cNvGrpSpPr/>
              <p:nvPr/>
            </p:nvGrpSpPr>
            <p:grpSpPr>
              <a:xfrm rot="5400000">
                <a:off x="6378355" y="4712612"/>
                <a:ext cx="688062" cy="1724133"/>
                <a:chOff x="5162433" y="1391913"/>
                <a:chExt cx="1513791" cy="3793228"/>
              </a:xfrm>
            </p:grpSpPr>
            <p:sp>
              <p:nvSpPr>
                <p:cNvPr id="224" name="Rectangle 223">
                  <a:extLst>
                    <a:ext uri="{FF2B5EF4-FFF2-40B4-BE49-F238E27FC236}">
                      <a16:creationId xmlns:a16="http://schemas.microsoft.com/office/drawing/2014/main" id="{BFC315B5-7BC8-4159-BE03-33359E9EF94B}"/>
                    </a:ext>
                  </a:extLst>
                </p:cNvPr>
                <p:cNvSpPr/>
                <p:nvPr/>
              </p:nvSpPr>
              <p:spPr>
                <a:xfrm>
                  <a:off x="5162433" y="1391913"/>
                  <a:ext cx="1513791" cy="379322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225" name="Straight Connector 224">
                  <a:extLst>
                    <a:ext uri="{FF2B5EF4-FFF2-40B4-BE49-F238E27FC236}">
                      <a16:creationId xmlns:a16="http://schemas.microsoft.com/office/drawing/2014/main" id="{2148C396-B0E4-4DFA-A027-30DC84DA99BE}"/>
                    </a:ext>
                  </a:extLst>
                </p:cNvPr>
                <p:cNvCxnSpPr>
                  <a:endCxn id="224" idx="2"/>
                </p:cNvCxnSpPr>
                <p:nvPr/>
              </p:nvCxnSpPr>
              <p:spPr>
                <a:xfrm>
                  <a:off x="5910578" y="1391913"/>
                  <a:ext cx="8751" cy="3793228"/>
                </a:xfrm>
                <a:prstGeom prst="lin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26" name="Straight Connector 225">
                  <a:extLst>
                    <a:ext uri="{FF2B5EF4-FFF2-40B4-BE49-F238E27FC236}">
                      <a16:creationId xmlns:a16="http://schemas.microsoft.com/office/drawing/2014/main" id="{E946242A-DF28-4BD7-8E3E-D00414F83C31}"/>
                    </a:ext>
                  </a:extLst>
                </p:cNvPr>
                <p:cNvCxnSpPr/>
                <p:nvPr/>
              </p:nvCxnSpPr>
              <p:spPr>
                <a:xfrm>
                  <a:off x="5162433" y="2150559"/>
                  <a:ext cx="1513791" cy="0"/>
                </a:xfrm>
                <a:prstGeom prst="lin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27" name="Straight Connector 226">
                  <a:extLst>
                    <a:ext uri="{FF2B5EF4-FFF2-40B4-BE49-F238E27FC236}">
                      <a16:creationId xmlns:a16="http://schemas.microsoft.com/office/drawing/2014/main" id="{4D466A74-0C1E-468B-9AB7-1839B67C9677}"/>
                    </a:ext>
                  </a:extLst>
                </p:cNvPr>
                <p:cNvCxnSpPr/>
                <p:nvPr/>
              </p:nvCxnSpPr>
              <p:spPr>
                <a:xfrm>
                  <a:off x="5162433" y="2909205"/>
                  <a:ext cx="1513791" cy="0"/>
                </a:xfrm>
                <a:prstGeom prst="lin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28" name="Straight Connector 227">
                  <a:extLst>
                    <a:ext uri="{FF2B5EF4-FFF2-40B4-BE49-F238E27FC236}">
                      <a16:creationId xmlns:a16="http://schemas.microsoft.com/office/drawing/2014/main" id="{1E5DCDEB-A872-4C94-B227-7AF6BDC3AF47}"/>
                    </a:ext>
                  </a:extLst>
                </p:cNvPr>
                <p:cNvCxnSpPr/>
                <p:nvPr/>
              </p:nvCxnSpPr>
              <p:spPr>
                <a:xfrm>
                  <a:off x="5162433" y="3667851"/>
                  <a:ext cx="1513791" cy="0"/>
                </a:xfrm>
                <a:prstGeom prst="lin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29" name="Straight Connector 228">
                  <a:extLst>
                    <a:ext uri="{FF2B5EF4-FFF2-40B4-BE49-F238E27FC236}">
                      <a16:creationId xmlns:a16="http://schemas.microsoft.com/office/drawing/2014/main" id="{522A6F99-6971-4138-98CB-FCA2497D96F7}"/>
                    </a:ext>
                  </a:extLst>
                </p:cNvPr>
                <p:cNvCxnSpPr/>
                <p:nvPr/>
              </p:nvCxnSpPr>
              <p:spPr>
                <a:xfrm>
                  <a:off x="5162433" y="4426497"/>
                  <a:ext cx="1513791" cy="0"/>
                </a:xfrm>
                <a:prstGeom prst="lin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sp>
            <p:nvSpPr>
              <p:cNvPr id="214" name="Oval 213">
                <a:extLst>
                  <a:ext uri="{FF2B5EF4-FFF2-40B4-BE49-F238E27FC236}">
                    <a16:creationId xmlns:a16="http://schemas.microsoft.com/office/drawing/2014/main" id="{F161806B-DD69-4DF2-832D-B98FA8228EEB}"/>
                  </a:ext>
                </a:extLst>
              </p:cNvPr>
              <p:cNvSpPr/>
              <p:nvPr/>
            </p:nvSpPr>
            <p:spPr>
              <a:xfrm rot="5400000">
                <a:off x="5896951" y="5260980"/>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5" name="Oval 214">
                <a:extLst>
                  <a:ext uri="{FF2B5EF4-FFF2-40B4-BE49-F238E27FC236}">
                    <a16:creationId xmlns:a16="http://schemas.microsoft.com/office/drawing/2014/main" id="{0F4360C1-AFE5-40D4-8A63-9731D0990C17}"/>
                  </a:ext>
                </a:extLst>
              </p:cNvPr>
              <p:cNvSpPr/>
              <p:nvPr/>
            </p:nvSpPr>
            <p:spPr>
              <a:xfrm rot="5400000">
                <a:off x="6244019" y="5260980"/>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6" name="Oval 215">
                <a:extLst>
                  <a:ext uri="{FF2B5EF4-FFF2-40B4-BE49-F238E27FC236}">
                    <a16:creationId xmlns:a16="http://schemas.microsoft.com/office/drawing/2014/main" id="{49ADF37A-ED9E-4479-9695-9DF868536ED1}"/>
                  </a:ext>
                </a:extLst>
              </p:cNvPr>
              <p:cNvSpPr/>
              <p:nvPr/>
            </p:nvSpPr>
            <p:spPr>
              <a:xfrm rot="5400000">
                <a:off x="6584555" y="5260980"/>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7" name="Oval 216">
                <a:extLst>
                  <a:ext uri="{FF2B5EF4-FFF2-40B4-BE49-F238E27FC236}">
                    <a16:creationId xmlns:a16="http://schemas.microsoft.com/office/drawing/2014/main" id="{8F931806-A8A1-4D75-AB9F-B16108947C57}"/>
                  </a:ext>
                </a:extLst>
              </p:cNvPr>
              <p:cNvSpPr/>
              <p:nvPr/>
            </p:nvSpPr>
            <p:spPr>
              <a:xfrm rot="5400000">
                <a:off x="6931193" y="5605263"/>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8" name="Oval 217">
                <a:extLst>
                  <a:ext uri="{FF2B5EF4-FFF2-40B4-BE49-F238E27FC236}">
                    <a16:creationId xmlns:a16="http://schemas.microsoft.com/office/drawing/2014/main" id="{0DFE7DEA-F793-4075-AC81-E16D3C81CA5D}"/>
                  </a:ext>
                </a:extLst>
              </p:cNvPr>
              <p:cNvSpPr/>
              <p:nvPr/>
            </p:nvSpPr>
            <p:spPr>
              <a:xfrm rot="5400000">
                <a:off x="6931193" y="5260980"/>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9" name="Oval 218">
                <a:extLst>
                  <a:ext uri="{FF2B5EF4-FFF2-40B4-BE49-F238E27FC236}">
                    <a16:creationId xmlns:a16="http://schemas.microsoft.com/office/drawing/2014/main" id="{2EF71A2A-1FC9-47B4-9D86-5E15AF1DC34B}"/>
                  </a:ext>
                </a:extLst>
              </p:cNvPr>
              <p:cNvSpPr/>
              <p:nvPr/>
            </p:nvSpPr>
            <p:spPr>
              <a:xfrm rot="5400000">
                <a:off x="7274888" y="5605263"/>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20" name="Oval 219">
                <a:extLst>
                  <a:ext uri="{FF2B5EF4-FFF2-40B4-BE49-F238E27FC236}">
                    <a16:creationId xmlns:a16="http://schemas.microsoft.com/office/drawing/2014/main" id="{0CDFF2B9-69B0-4195-8C15-9803784F3E2A}"/>
                  </a:ext>
                </a:extLst>
              </p:cNvPr>
              <p:cNvSpPr/>
              <p:nvPr/>
            </p:nvSpPr>
            <p:spPr>
              <a:xfrm rot="5400000">
                <a:off x="7274888" y="5260980"/>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21" name="Oval 220">
                <a:extLst>
                  <a:ext uri="{FF2B5EF4-FFF2-40B4-BE49-F238E27FC236}">
                    <a16:creationId xmlns:a16="http://schemas.microsoft.com/office/drawing/2014/main" id="{BC1BF341-821E-490A-BB0E-3C102193DF12}"/>
                  </a:ext>
                </a:extLst>
              </p:cNvPr>
              <p:cNvSpPr/>
              <p:nvPr/>
            </p:nvSpPr>
            <p:spPr>
              <a:xfrm rot="5400000">
                <a:off x="5896950" y="5605261"/>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22" name="Oval 221">
                <a:extLst>
                  <a:ext uri="{FF2B5EF4-FFF2-40B4-BE49-F238E27FC236}">
                    <a16:creationId xmlns:a16="http://schemas.microsoft.com/office/drawing/2014/main" id="{8E5ED5A9-A710-4150-9744-98CEA8DD2612}"/>
                  </a:ext>
                </a:extLst>
              </p:cNvPr>
              <p:cNvSpPr/>
              <p:nvPr/>
            </p:nvSpPr>
            <p:spPr>
              <a:xfrm rot="5400000">
                <a:off x="6244018" y="5605262"/>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23" name="Oval 222">
                <a:extLst>
                  <a:ext uri="{FF2B5EF4-FFF2-40B4-BE49-F238E27FC236}">
                    <a16:creationId xmlns:a16="http://schemas.microsoft.com/office/drawing/2014/main" id="{4423D499-EFFC-4F3B-BC7A-B4D31CBA9DC8}"/>
                  </a:ext>
                </a:extLst>
              </p:cNvPr>
              <p:cNvSpPr/>
              <p:nvPr/>
            </p:nvSpPr>
            <p:spPr>
              <a:xfrm rot="5400000">
                <a:off x="6584553" y="5605262"/>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grpSp>
      </p:grpSp>
      <p:sp>
        <p:nvSpPr>
          <p:cNvPr id="5" name="Title 4">
            <a:extLst>
              <a:ext uri="{FF2B5EF4-FFF2-40B4-BE49-F238E27FC236}">
                <a16:creationId xmlns:a16="http://schemas.microsoft.com/office/drawing/2014/main" id="{B5D757E8-A7E4-4198-98A0-B556A485AF87}"/>
              </a:ext>
            </a:extLst>
          </p:cNvPr>
          <p:cNvSpPr>
            <a:spLocks noGrp="1"/>
          </p:cNvSpPr>
          <p:nvPr>
            <p:ph type="title"/>
          </p:nvPr>
        </p:nvSpPr>
        <p:spPr/>
        <p:txBody>
          <a:bodyPr/>
          <a:lstStyle/>
          <a:p>
            <a:r>
              <a:rPr lang="en-GB" dirty="0"/>
              <a:t>2AS-3 Add and subtract within 100 – part 1</a:t>
            </a:r>
          </a:p>
        </p:txBody>
      </p:sp>
      <p:grpSp>
        <p:nvGrpSpPr>
          <p:cNvPr id="352" name="Group 351">
            <a:extLst>
              <a:ext uri="{FF2B5EF4-FFF2-40B4-BE49-F238E27FC236}">
                <a16:creationId xmlns:a16="http://schemas.microsoft.com/office/drawing/2014/main" id="{7BAAF2C4-9E6C-47C0-88D5-6D203ADEC781}"/>
              </a:ext>
            </a:extLst>
          </p:cNvPr>
          <p:cNvGrpSpPr/>
          <p:nvPr/>
        </p:nvGrpSpPr>
        <p:grpSpPr>
          <a:xfrm>
            <a:off x="6320618" y="2662366"/>
            <a:ext cx="1724133" cy="688062"/>
            <a:chOff x="5860319" y="5230648"/>
            <a:chExt cx="1724133" cy="688062"/>
          </a:xfrm>
        </p:grpSpPr>
        <p:grpSp>
          <p:nvGrpSpPr>
            <p:cNvPr id="353" name="Group 352">
              <a:extLst>
                <a:ext uri="{FF2B5EF4-FFF2-40B4-BE49-F238E27FC236}">
                  <a16:creationId xmlns:a16="http://schemas.microsoft.com/office/drawing/2014/main" id="{F06FD09C-B92E-42C1-852C-0947250FB63A}"/>
                </a:ext>
              </a:extLst>
            </p:cNvPr>
            <p:cNvGrpSpPr/>
            <p:nvPr/>
          </p:nvGrpSpPr>
          <p:grpSpPr>
            <a:xfrm rot="5400000">
              <a:off x="6378355" y="4712612"/>
              <a:ext cx="688062" cy="1724133"/>
              <a:chOff x="5162433" y="1391913"/>
              <a:chExt cx="1513791" cy="3793228"/>
            </a:xfrm>
          </p:grpSpPr>
          <p:sp>
            <p:nvSpPr>
              <p:cNvPr id="364" name="Rectangle 363">
                <a:extLst>
                  <a:ext uri="{FF2B5EF4-FFF2-40B4-BE49-F238E27FC236}">
                    <a16:creationId xmlns:a16="http://schemas.microsoft.com/office/drawing/2014/main" id="{E9ECCAFF-7F72-49CD-BAA0-293A58F778FA}"/>
                  </a:ext>
                </a:extLst>
              </p:cNvPr>
              <p:cNvSpPr/>
              <p:nvPr/>
            </p:nvSpPr>
            <p:spPr>
              <a:xfrm>
                <a:off x="5162433" y="1391913"/>
                <a:ext cx="1513791" cy="379322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365" name="Straight Connector 364">
                <a:extLst>
                  <a:ext uri="{FF2B5EF4-FFF2-40B4-BE49-F238E27FC236}">
                    <a16:creationId xmlns:a16="http://schemas.microsoft.com/office/drawing/2014/main" id="{B5473EB5-7FDD-4F6B-B181-653BBF25924E}"/>
                  </a:ext>
                </a:extLst>
              </p:cNvPr>
              <p:cNvCxnSpPr>
                <a:endCxn id="364" idx="2"/>
              </p:cNvCxnSpPr>
              <p:nvPr/>
            </p:nvCxnSpPr>
            <p:spPr>
              <a:xfrm>
                <a:off x="5910578" y="1391913"/>
                <a:ext cx="8751" cy="3793228"/>
              </a:xfrm>
              <a:prstGeom prst="lin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66" name="Straight Connector 365">
                <a:extLst>
                  <a:ext uri="{FF2B5EF4-FFF2-40B4-BE49-F238E27FC236}">
                    <a16:creationId xmlns:a16="http://schemas.microsoft.com/office/drawing/2014/main" id="{14D1A7EF-E15C-4262-95CD-D847D5708B64}"/>
                  </a:ext>
                </a:extLst>
              </p:cNvPr>
              <p:cNvCxnSpPr/>
              <p:nvPr/>
            </p:nvCxnSpPr>
            <p:spPr>
              <a:xfrm>
                <a:off x="5162433" y="2150559"/>
                <a:ext cx="1513791" cy="0"/>
              </a:xfrm>
              <a:prstGeom prst="lin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67" name="Straight Connector 366">
                <a:extLst>
                  <a:ext uri="{FF2B5EF4-FFF2-40B4-BE49-F238E27FC236}">
                    <a16:creationId xmlns:a16="http://schemas.microsoft.com/office/drawing/2014/main" id="{46F8C21E-36F0-4606-AF4E-8B8E7CF00CB2}"/>
                  </a:ext>
                </a:extLst>
              </p:cNvPr>
              <p:cNvCxnSpPr/>
              <p:nvPr/>
            </p:nvCxnSpPr>
            <p:spPr>
              <a:xfrm>
                <a:off x="5162433" y="2909205"/>
                <a:ext cx="1513791" cy="0"/>
              </a:xfrm>
              <a:prstGeom prst="lin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68" name="Straight Connector 367">
                <a:extLst>
                  <a:ext uri="{FF2B5EF4-FFF2-40B4-BE49-F238E27FC236}">
                    <a16:creationId xmlns:a16="http://schemas.microsoft.com/office/drawing/2014/main" id="{F4FE7424-82D8-4EE1-86C8-93F37C2DFDC9}"/>
                  </a:ext>
                </a:extLst>
              </p:cNvPr>
              <p:cNvCxnSpPr/>
              <p:nvPr/>
            </p:nvCxnSpPr>
            <p:spPr>
              <a:xfrm>
                <a:off x="5162433" y="3667851"/>
                <a:ext cx="1513791" cy="0"/>
              </a:xfrm>
              <a:prstGeom prst="lin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69" name="Straight Connector 368">
                <a:extLst>
                  <a:ext uri="{FF2B5EF4-FFF2-40B4-BE49-F238E27FC236}">
                    <a16:creationId xmlns:a16="http://schemas.microsoft.com/office/drawing/2014/main" id="{43F5986A-D7CE-4AA1-99EC-F8F903620A9A}"/>
                  </a:ext>
                </a:extLst>
              </p:cNvPr>
              <p:cNvCxnSpPr/>
              <p:nvPr/>
            </p:nvCxnSpPr>
            <p:spPr>
              <a:xfrm>
                <a:off x="5162433" y="4426497"/>
                <a:ext cx="1513791" cy="0"/>
              </a:xfrm>
              <a:prstGeom prst="lin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sp>
          <p:nvSpPr>
            <p:cNvPr id="354" name="Oval 353">
              <a:extLst>
                <a:ext uri="{FF2B5EF4-FFF2-40B4-BE49-F238E27FC236}">
                  <a16:creationId xmlns:a16="http://schemas.microsoft.com/office/drawing/2014/main" id="{9DA01C68-2E59-4F9E-AB86-09367FE11809}"/>
                </a:ext>
              </a:extLst>
            </p:cNvPr>
            <p:cNvSpPr/>
            <p:nvPr/>
          </p:nvSpPr>
          <p:spPr>
            <a:xfrm rot="5400000">
              <a:off x="5896951" y="5260980"/>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355" name="Oval 354">
              <a:extLst>
                <a:ext uri="{FF2B5EF4-FFF2-40B4-BE49-F238E27FC236}">
                  <a16:creationId xmlns:a16="http://schemas.microsoft.com/office/drawing/2014/main" id="{DB43F0F7-6F42-460F-BB9D-C3CA607D6033}"/>
                </a:ext>
              </a:extLst>
            </p:cNvPr>
            <p:cNvSpPr/>
            <p:nvPr/>
          </p:nvSpPr>
          <p:spPr>
            <a:xfrm rot="5400000">
              <a:off x="6244019" y="5260980"/>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356" name="Oval 355">
              <a:extLst>
                <a:ext uri="{FF2B5EF4-FFF2-40B4-BE49-F238E27FC236}">
                  <a16:creationId xmlns:a16="http://schemas.microsoft.com/office/drawing/2014/main" id="{E5504B32-3DA5-4CDD-A1F2-ECD7893C6105}"/>
                </a:ext>
              </a:extLst>
            </p:cNvPr>
            <p:cNvSpPr/>
            <p:nvPr/>
          </p:nvSpPr>
          <p:spPr>
            <a:xfrm rot="5400000">
              <a:off x="6584555" y="5260980"/>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357" name="Oval 356">
              <a:extLst>
                <a:ext uri="{FF2B5EF4-FFF2-40B4-BE49-F238E27FC236}">
                  <a16:creationId xmlns:a16="http://schemas.microsoft.com/office/drawing/2014/main" id="{36A915F2-58DA-4022-BFA5-F1148B36AF99}"/>
                </a:ext>
              </a:extLst>
            </p:cNvPr>
            <p:cNvSpPr/>
            <p:nvPr/>
          </p:nvSpPr>
          <p:spPr>
            <a:xfrm rot="5400000">
              <a:off x="6931193" y="5605263"/>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358" name="Oval 357">
              <a:extLst>
                <a:ext uri="{FF2B5EF4-FFF2-40B4-BE49-F238E27FC236}">
                  <a16:creationId xmlns:a16="http://schemas.microsoft.com/office/drawing/2014/main" id="{C23A7AFD-D158-41FB-AAD5-637039069F9E}"/>
                </a:ext>
              </a:extLst>
            </p:cNvPr>
            <p:cNvSpPr/>
            <p:nvPr/>
          </p:nvSpPr>
          <p:spPr>
            <a:xfrm rot="5400000">
              <a:off x="6931193" y="5260980"/>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359" name="Oval 358">
              <a:extLst>
                <a:ext uri="{FF2B5EF4-FFF2-40B4-BE49-F238E27FC236}">
                  <a16:creationId xmlns:a16="http://schemas.microsoft.com/office/drawing/2014/main" id="{0BED2A49-11D5-424A-89E7-C486E3C1B4C2}"/>
                </a:ext>
              </a:extLst>
            </p:cNvPr>
            <p:cNvSpPr/>
            <p:nvPr/>
          </p:nvSpPr>
          <p:spPr>
            <a:xfrm rot="5400000">
              <a:off x="7274888" y="5605263"/>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360" name="Oval 359">
              <a:extLst>
                <a:ext uri="{FF2B5EF4-FFF2-40B4-BE49-F238E27FC236}">
                  <a16:creationId xmlns:a16="http://schemas.microsoft.com/office/drawing/2014/main" id="{8FED1784-5BFB-4AB2-B860-C4ABCB31B688}"/>
                </a:ext>
              </a:extLst>
            </p:cNvPr>
            <p:cNvSpPr/>
            <p:nvPr/>
          </p:nvSpPr>
          <p:spPr>
            <a:xfrm rot="5400000">
              <a:off x="7274888" y="5260980"/>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361" name="Oval 360">
              <a:extLst>
                <a:ext uri="{FF2B5EF4-FFF2-40B4-BE49-F238E27FC236}">
                  <a16:creationId xmlns:a16="http://schemas.microsoft.com/office/drawing/2014/main" id="{9FEBB90B-E624-4578-9F42-4FA576D543F9}"/>
                </a:ext>
              </a:extLst>
            </p:cNvPr>
            <p:cNvSpPr/>
            <p:nvPr/>
          </p:nvSpPr>
          <p:spPr>
            <a:xfrm rot="5400000">
              <a:off x="5896950" y="5605261"/>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362" name="Oval 361">
              <a:extLst>
                <a:ext uri="{FF2B5EF4-FFF2-40B4-BE49-F238E27FC236}">
                  <a16:creationId xmlns:a16="http://schemas.microsoft.com/office/drawing/2014/main" id="{5766365B-CCC0-493B-9704-4C4C7E2B6229}"/>
                </a:ext>
              </a:extLst>
            </p:cNvPr>
            <p:cNvSpPr/>
            <p:nvPr/>
          </p:nvSpPr>
          <p:spPr>
            <a:xfrm rot="5400000">
              <a:off x="6244018" y="5605262"/>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363" name="Oval 362">
              <a:extLst>
                <a:ext uri="{FF2B5EF4-FFF2-40B4-BE49-F238E27FC236}">
                  <a16:creationId xmlns:a16="http://schemas.microsoft.com/office/drawing/2014/main" id="{B9F5CFD1-5F5D-444E-899C-4AE27EFBC6CE}"/>
                </a:ext>
              </a:extLst>
            </p:cNvPr>
            <p:cNvSpPr/>
            <p:nvPr/>
          </p:nvSpPr>
          <p:spPr>
            <a:xfrm rot="5400000">
              <a:off x="6584553" y="5605262"/>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370" name="Group 369">
            <a:extLst>
              <a:ext uri="{FF2B5EF4-FFF2-40B4-BE49-F238E27FC236}">
                <a16:creationId xmlns:a16="http://schemas.microsoft.com/office/drawing/2014/main" id="{409EBC96-7522-44FA-AFB2-2DACF9B68747}"/>
              </a:ext>
            </a:extLst>
          </p:cNvPr>
          <p:cNvGrpSpPr/>
          <p:nvPr/>
        </p:nvGrpSpPr>
        <p:grpSpPr>
          <a:xfrm>
            <a:off x="7021440" y="2679702"/>
            <a:ext cx="1013435" cy="305380"/>
            <a:chOff x="6561141" y="5247984"/>
            <a:chExt cx="1013435" cy="305380"/>
          </a:xfrm>
        </p:grpSpPr>
        <p:grpSp>
          <p:nvGrpSpPr>
            <p:cNvPr id="371" name="Group 370">
              <a:extLst>
                <a:ext uri="{FF2B5EF4-FFF2-40B4-BE49-F238E27FC236}">
                  <a16:creationId xmlns:a16="http://schemas.microsoft.com/office/drawing/2014/main" id="{55C09CB9-F988-491E-AD5A-D03ACADE6FE3}"/>
                </a:ext>
              </a:extLst>
            </p:cNvPr>
            <p:cNvGrpSpPr/>
            <p:nvPr/>
          </p:nvGrpSpPr>
          <p:grpSpPr>
            <a:xfrm>
              <a:off x="6561141" y="5247984"/>
              <a:ext cx="1013435" cy="305380"/>
              <a:chOff x="6561141" y="5247984"/>
              <a:chExt cx="1013435" cy="305380"/>
            </a:xfrm>
          </p:grpSpPr>
          <p:sp>
            <p:nvSpPr>
              <p:cNvPr id="376" name="Rectangle 375">
                <a:extLst>
                  <a:ext uri="{FF2B5EF4-FFF2-40B4-BE49-F238E27FC236}">
                    <a16:creationId xmlns:a16="http://schemas.microsoft.com/office/drawing/2014/main" id="{F41C776A-ECF6-4B5B-96FC-9F5B01563195}"/>
                  </a:ext>
                </a:extLst>
              </p:cNvPr>
              <p:cNvSpPr/>
              <p:nvPr/>
            </p:nvSpPr>
            <p:spPr>
              <a:xfrm>
                <a:off x="6561141" y="5247984"/>
                <a:ext cx="321293" cy="305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377" name="Rectangle 376">
                <a:extLst>
                  <a:ext uri="{FF2B5EF4-FFF2-40B4-BE49-F238E27FC236}">
                    <a16:creationId xmlns:a16="http://schemas.microsoft.com/office/drawing/2014/main" id="{F2B63813-B2BE-4E57-89E8-B7805AA2D418}"/>
                  </a:ext>
                </a:extLst>
              </p:cNvPr>
              <p:cNvSpPr/>
              <p:nvPr/>
            </p:nvSpPr>
            <p:spPr>
              <a:xfrm>
                <a:off x="6908457" y="5247984"/>
                <a:ext cx="321293" cy="305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378" name="Rectangle 377">
                <a:extLst>
                  <a:ext uri="{FF2B5EF4-FFF2-40B4-BE49-F238E27FC236}">
                    <a16:creationId xmlns:a16="http://schemas.microsoft.com/office/drawing/2014/main" id="{D3BBA030-1B25-438F-AF58-81FE664EFA34}"/>
                  </a:ext>
                </a:extLst>
              </p:cNvPr>
              <p:cNvSpPr/>
              <p:nvPr/>
            </p:nvSpPr>
            <p:spPr>
              <a:xfrm>
                <a:off x="7253283" y="5247984"/>
                <a:ext cx="321293" cy="305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372" name="Group 371">
              <a:extLst>
                <a:ext uri="{FF2B5EF4-FFF2-40B4-BE49-F238E27FC236}">
                  <a16:creationId xmlns:a16="http://schemas.microsoft.com/office/drawing/2014/main" id="{85ABEE8B-E88A-471C-8537-A13D8C1704A2}"/>
                </a:ext>
              </a:extLst>
            </p:cNvPr>
            <p:cNvGrpSpPr/>
            <p:nvPr/>
          </p:nvGrpSpPr>
          <p:grpSpPr>
            <a:xfrm>
              <a:off x="6585342" y="5260825"/>
              <a:ext cx="968582" cy="278249"/>
              <a:chOff x="6584555" y="5054276"/>
              <a:chExt cx="968582" cy="278249"/>
            </a:xfrm>
          </p:grpSpPr>
          <p:sp>
            <p:nvSpPr>
              <p:cNvPr id="373" name="Oval 372">
                <a:extLst>
                  <a:ext uri="{FF2B5EF4-FFF2-40B4-BE49-F238E27FC236}">
                    <a16:creationId xmlns:a16="http://schemas.microsoft.com/office/drawing/2014/main" id="{FDFEC065-7771-4CC9-918C-36C5BBA8CD5B}"/>
                  </a:ext>
                </a:extLst>
              </p:cNvPr>
              <p:cNvSpPr/>
              <p:nvPr/>
            </p:nvSpPr>
            <p:spPr>
              <a:xfrm rot="5400000">
                <a:off x="6584555" y="5054276"/>
                <a:ext cx="278249" cy="278249"/>
              </a:xfrm>
              <a:prstGeom prst="ellipse">
                <a:avLst/>
              </a:prstGeom>
              <a:solidFill>
                <a:srgbClr val="FF7C8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374" name="Oval 373">
                <a:extLst>
                  <a:ext uri="{FF2B5EF4-FFF2-40B4-BE49-F238E27FC236}">
                    <a16:creationId xmlns:a16="http://schemas.microsoft.com/office/drawing/2014/main" id="{D8C2E124-43A2-480D-B6CC-68083EFC1F46}"/>
                  </a:ext>
                </a:extLst>
              </p:cNvPr>
              <p:cNvSpPr/>
              <p:nvPr/>
            </p:nvSpPr>
            <p:spPr>
              <a:xfrm rot="5400000">
                <a:off x="6931193" y="5054276"/>
                <a:ext cx="278249" cy="278249"/>
              </a:xfrm>
              <a:prstGeom prst="ellipse">
                <a:avLst/>
              </a:prstGeom>
              <a:solidFill>
                <a:srgbClr val="FF7C8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375" name="Oval 374">
                <a:extLst>
                  <a:ext uri="{FF2B5EF4-FFF2-40B4-BE49-F238E27FC236}">
                    <a16:creationId xmlns:a16="http://schemas.microsoft.com/office/drawing/2014/main" id="{9C18F74A-1461-4087-9061-E7FA0A6BC8B9}"/>
                  </a:ext>
                </a:extLst>
              </p:cNvPr>
              <p:cNvSpPr/>
              <p:nvPr/>
            </p:nvSpPr>
            <p:spPr>
              <a:xfrm rot="5400000">
                <a:off x="7274888" y="5054276"/>
                <a:ext cx="278249" cy="278249"/>
              </a:xfrm>
              <a:prstGeom prst="ellipse">
                <a:avLst/>
              </a:prstGeom>
              <a:solidFill>
                <a:srgbClr val="FF7C8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grpSp>
      </p:grpSp>
      <p:grpSp>
        <p:nvGrpSpPr>
          <p:cNvPr id="437" name="Group 436">
            <a:extLst>
              <a:ext uri="{FF2B5EF4-FFF2-40B4-BE49-F238E27FC236}">
                <a16:creationId xmlns:a16="http://schemas.microsoft.com/office/drawing/2014/main" id="{424D6F62-B8A1-426B-B4F5-F24B8A1104C6}"/>
              </a:ext>
            </a:extLst>
          </p:cNvPr>
          <p:cNvGrpSpPr/>
          <p:nvPr/>
        </p:nvGrpSpPr>
        <p:grpSpPr>
          <a:xfrm>
            <a:off x="5167618" y="1770417"/>
            <a:ext cx="3234864" cy="456634"/>
            <a:chOff x="5437054" y="2185112"/>
            <a:chExt cx="3234864" cy="456634"/>
          </a:xfrm>
        </p:grpSpPr>
        <p:sp>
          <p:nvSpPr>
            <p:cNvPr id="381" name="TextBox 380">
              <a:extLst>
                <a:ext uri="{FF2B5EF4-FFF2-40B4-BE49-F238E27FC236}">
                  <a16:creationId xmlns:a16="http://schemas.microsoft.com/office/drawing/2014/main" id="{D5C31617-0080-4D94-9575-8863940AC36D}"/>
                </a:ext>
              </a:extLst>
            </p:cNvPr>
            <p:cNvSpPr txBox="1"/>
            <p:nvPr/>
          </p:nvSpPr>
          <p:spPr>
            <a:xfrm>
              <a:off x="5437054" y="2303192"/>
              <a:ext cx="773405"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sp>
          <p:nvSpPr>
            <p:cNvPr id="382" name="TextBox 381">
              <a:extLst>
                <a:ext uri="{FF2B5EF4-FFF2-40B4-BE49-F238E27FC236}">
                  <a16:creationId xmlns:a16="http://schemas.microsoft.com/office/drawing/2014/main" id="{72652CCD-7C8D-4C80-9249-CF01DFCDD8F9}"/>
                </a:ext>
              </a:extLst>
            </p:cNvPr>
            <p:cNvSpPr txBox="1"/>
            <p:nvPr/>
          </p:nvSpPr>
          <p:spPr>
            <a:xfrm>
              <a:off x="7898513" y="2303192"/>
              <a:ext cx="773405"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nvGrpSpPr>
            <p:cNvPr id="383" name="Group 382">
              <a:extLst>
                <a:ext uri="{FF2B5EF4-FFF2-40B4-BE49-F238E27FC236}">
                  <a16:creationId xmlns:a16="http://schemas.microsoft.com/office/drawing/2014/main" id="{C043EE67-B37B-4DBF-9080-2AA7464072CC}"/>
                </a:ext>
              </a:extLst>
            </p:cNvPr>
            <p:cNvGrpSpPr/>
            <p:nvPr/>
          </p:nvGrpSpPr>
          <p:grpSpPr>
            <a:xfrm>
              <a:off x="5809278" y="2185112"/>
              <a:ext cx="2481535" cy="129942"/>
              <a:chOff x="5809278" y="1729629"/>
              <a:chExt cx="2481535" cy="129942"/>
            </a:xfrm>
          </p:grpSpPr>
          <p:cxnSp>
            <p:nvCxnSpPr>
              <p:cNvPr id="384" name="Straight Connector 383">
                <a:extLst>
                  <a:ext uri="{FF2B5EF4-FFF2-40B4-BE49-F238E27FC236}">
                    <a16:creationId xmlns:a16="http://schemas.microsoft.com/office/drawing/2014/main" id="{C9BF0911-CBEC-452C-8780-C720FAE002C4}"/>
                  </a:ext>
                </a:extLst>
              </p:cNvPr>
              <p:cNvCxnSpPr>
                <a:cxnSpLocks/>
              </p:cNvCxnSpPr>
              <p:nvPr/>
            </p:nvCxnSpPr>
            <p:spPr>
              <a:xfrm>
                <a:off x="8286024" y="1729629"/>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3EBBBD01-E055-421E-AC2C-25C1DE1329F4}"/>
                  </a:ext>
                </a:extLst>
              </p:cNvPr>
              <p:cNvCxnSpPr>
                <a:cxnSpLocks/>
              </p:cNvCxnSpPr>
              <p:nvPr/>
            </p:nvCxnSpPr>
            <p:spPr>
              <a:xfrm>
                <a:off x="5821569" y="1742139"/>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823BAA9B-4116-4F24-BEF3-1638B6B670A1}"/>
                  </a:ext>
                </a:extLst>
              </p:cNvPr>
              <p:cNvCxnSpPr>
                <a:cxnSpLocks/>
              </p:cNvCxnSpPr>
              <p:nvPr/>
            </p:nvCxnSpPr>
            <p:spPr>
              <a:xfrm>
                <a:off x="6068014" y="1741491"/>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305114FA-0585-4127-9652-ED1F41B5B10B}"/>
                  </a:ext>
                </a:extLst>
              </p:cNvPr>
              <p:cNvCxnSpPr>
                <a:cxnSpLocks/>
              </p:cNvCxnSpPr>
              <p:nvPr/>
            </p:nvCxnSpPr>
            <p:spPr>
              <a:xfrm>
                <a:off x="6314459" y="1741491"/>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065986B5-00C0-4320-B8E1-32620E955F01}"/>
                  </a:ext>
                </a:extLst>
              </p:cNvPr>
              <p:cNvCxnSpPr>
                <a:cxnSpLocks/>
              </p:cNvCxnSpPr>
              <p:nvPr/>
            </p:nvCxnSpPr>
            <p:spPr>
              <a:xfrm>
                <a:off x="7793132" y="1741491"/>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C37E1B49-E319-4F34-BE75-10F658252841}"/>
                  </a:ext>
                </a:extLst>
              </p:cNvPr>
              <p:cNvCxnSpPr>
                <a:cxnSpLocks/>
              </p:cNvCxnSpPr>
              <p:nvPr/>
            </p:nvCxnSpPr>
            <p:spPr>
              <a:xfrm>
                <a:off x="8039578" y="1741491"/>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457235B1-E5A4-4F64-9D27-B3EA71860857}"/>
                  </a:ext>
                </a:extLst>
              </p:cNvPr>
              <p:cNvCxnSpPr>
                <a:cxnSpLocks/>
              </p:cNvCxnSpPr>
              <p:nvPr/>
            </p:nvCxnSpPr>
            <p:spPr>
              <a:xfrm>
                <a:off x="6560904" y="1741491"/>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5053B1A1-BCE1-44AA-8DEB-536535BF8959}"/>
                  </a:ext>
                </a:extLst>
              </p:cNvPr>
              <p:cNvCxnSpPr>
                <a:cxnSpLocks/>
              </p:cNvCxnSpPr>
              <p:nvPr/>
            </p:nvCxnSpPr>
            <p:spPr>
              <a:xfrm>
                <a:off x="6807349" y="1741491"/>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DAD7AC49-9ADA-47E6-98F1-ACA0EA91D761}"/>
                  </a:ext>
                </a:extLst>
              </p:cNvPr>
              <p:cNvCxnSpPr>
                <a:cxnSpLocks/>
              </p:cNvCxnSpPr>
              <p:nvPr/>
            </p:nvCxnSpPr>
            <p:spPr>
              <a:xfrm>
                <a:off x="7053794" y="1741491"/>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a16="http://schemas.microsoft.com/office/drawing/2014/main" id="{80A242C9-3B7E-4012-81A7-92D57468A950}"/>
                  </a:ext>
                </a:extLst>
              </p:cNvPr>
              <p:cNvCxnSpPr>
                <a:cxnSpLocks/>
              </p:cNvCxnSpPr>
              <p:nvPr/>
            </p:nvCxnSpPr>
            <p:spPr>
              <a:xfrm>
                <a:off x="7300240" y="1741491"/>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5652A9A1-4B34-4AF2-993D-DA34DB7689F9}"/>
                  </a:ext>
                </a:extLst>
              </p:cNvPr>
              <p:cNvCxnSpPr>
                <a:cxnSpLocks/>
              </p:cNvCxnSpPr>
              <p:nvPr/>
            </p:nvCxnSpPr>
            <p:spPr>
              <a:xfrm>
                <a:off x="7546686" y="1741491"/>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a:extLst>
                  <a:ext uri="{FF2B5EF4-FFF2-40B4-BE49-F238E27FC236}">
                    <a16:creationId xmlns:a16="http://schemas.microsoft.com/office/drawing/2014/main" id="{52EB037A-0E90-4DF2-ABB5-69BE9036DA6F}"/>
                  </a:ext>
                </a:extLst>
              </p:cNvPr>
              <p:cNvCxnSpPr>
                <a:cxnSpLocks/>
              </p:cNvCxnSpPr>
              <p:nvPr/>
            </p:nvCxnSpPr>
            <p:spPr>
              <a:xfrm>
                <a:off x="5809278" y="1741491"/>
                <a:ext cx="24815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36" name="TextBox 435">
            <a:extLst>
              <a:ext uri="{FF2B5EF4-FFF2-40B4-BE49-F238E27FC236}">
                <a16:creationId xmlns:a16="http://schemas.microsoft.com/office/drawing/2014/main" id="{4FA5E8E0-9B49-4EFC-AE4E-19ED80B061EB}"/>
              </a:ext>
            </a:extLst>
          </p:cNvPr>
          <p:cNvSpPr txBox="1"/>
          <p:nvPr/>
        </p:nvSpPr>
        <p:spPr>
          <a:xfrm>
            <a:off x="6907428" y="1888497"/>
            <a:ext cx="773405"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grpSp>
        <p:nvGrpSpPr>
          <p:cNvPr id="396" name="Group 395">
            <a:extLst>
              <a:ext uri="{FF2B5EF4-FFF2-40B4-BE49-F238E27FC236}">
                <a16:creationId xmlns:a16="http://schemas.microsoft.com/office/drawing/2014/main" id="{847BE286-E566-42A6-87FB-7E8B4FF51921}"/>
              </a:ext>
            </a:extLst>
          </p:cNvPr>
          <p:cNvGrpSpPr/>
          <p:nvPr/>
        </p:nvGrpSpPr>
        <p:grpSpPr>
          <a:xfrm>
            <a:off x="393758" y="4359819"/>
            <a:ext cx="8008724" cy="456634"/>
            <a:chOff x="663194" y="2712898"/>
            <a:chExt cx="8008724" cy="456634"/>
          </a:xfrm>
        </p:grpSpPr>
        <p:sp>
          <p:nvSpPr>
            <p:cNvPr id="397" name="TextBox 396">
              <a:extLst>
                <a:ext uri="{FF2B5EF4-FFF2-40B4-BE49-F238E27FC236}">
                  <a16:creationId xmlns:a16="http://schemas.microsoft.com/office/drawing/2014/main" id="{0A9073E0-2FB4-4DC3-A5FD-40D93C78345C}"/>
                </a:ext>
              </a:extLst>
            </p:cNvPr>
            <p:cNvSpPr txBox="1"/>
            <p:nvPr/>
          </p:nvSpPr>
          <p:spPr>
            <a:xfrm>
              <a:off x="663194" y="2830978"/>
              <a:ext cx="475631"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sp>
          <p:nvSpPr>
            <p:cNvPr id="398" name="TextBox 397">
              <a:extLst>
                <a:ext uri="{FF2B5EF4-FFF2-40B4-BE49-F238E27FC236}">
                  <a16:creationId xmlns:a16="http://schemas.microsoft.com/office/drawing/2014/main" id="{DE064488-21AC-4096-8B15-4CEB46A4E5B0}"/>
                </a:ext>
              </a:extLst>
            </p:cNvPr>
            <p:cNvSpPr txBox="1"/>
            <p:nvPr/>
          </p:nvSpPr>
          <p:spPr>
            <a:xfrm>
              <a:off x="2970131" y="2830978"/>
              <a:ext cx="773405"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cxnSp>
          <p:nvCxnSpPr>
            <p:cNvPr id="399" name="Straight Connector 398">
              <a:extLst>
                <a:ext uri="{FF2B5EF4-FFF2-40B4-BE49-F238E27FC236}">
                  <a16:creationId xmlns:a16="http://schemas.microsoft.com/office/drawing/2014/main" id="{AB2852D9-445B-40E0-ACC9-6F0412810B53}"/>
                </a:ext>
              </a:extLst>
            </p:cNvPr>
            <p:cNvCxnSpPr>
              <a:cxnSpLocks/>
            </p:cNvCxnSpPr>
            <p:nvPr/>
          </p:nvCxnSpPr>
          <p:spPr>
            <a:xfrm>
              <a:off x="885515" y="2724761"/>
              <a:ext cx="74052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a:extLst>
                <a:ext uri="{FF2B5EF4-FFF2-40B4-BE49-F238E27FC236}">
                  <a16:creationId xmlns:a16="http://schemas.microsoft.com/office/drawing/2014/main" id="{7A2A732D-157C-4C71-8D7E-AFF0E9D17C62}"/>
                </a:ext>
              </a:extLst>
            </p:cNvPr>
            <p:cNvCxnSpPr>
              <a:cxnSpLocks/>
            </p:cNvCxnSpPr>
            <p:nvPr/>
          </p:nvCxnSpPr>
          <p:spPr>
            <a:xfrm>
              <a:off x="892659" y="2712898"/>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F97634F9-E1A1-4A60-8E79-36C60BB1AA95}"/>
                </a:ext>
              </a:extLst>
            </p:cNvPr>
            <p:cNvCxnSpPr>
              <a:cxnSpLocks/>
            </p:cNvCxnSpPr>
            <p:nvPr/>
          </p:nvCxnSpPr>
          <p:spPr>
            <a:xfrm>
              <a:off x="8286024" y="2712898"/>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5379ED71-A7D8-47CD-A43E-E1A755523CD5}"/>
                </a:ext>
              </a:extLst>
            </p:cNvPr>
            <p:cNvCxnSpPr>
              <a:cxnSpLocks/>
            </p:cNvCxnSpPr>
            <p:nvPr/>
          </p:nvCxnSpPr>
          <p:spPr>
            <a:xfrm>
              <a:off x="3357114" y="2725408"/>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a:extLst>
                <a:ext uri="{FF2B5EF4-FFF2-40B4-BE49-F238E27FC236}">
                  <a16:creationId xmlns:a16="http://schemas.microsoft.com/office/drawing/2014/main" id="{BC21078C-3B21-417B-A7BD-C5B87338D862}"/>
                </a:ext>
              </a:extLst>
            </p:cNvPr>
            <p:cNvCxnSpPr>
              <a:cxnSpLocks/>
            </p:cNvCxnSpPr>
            <p:nvPr/>
          </p:nvCxnSpPr>
          <p:spPr>
            <a:xfrm>
              <a:off x="5821569" y="2725408"/>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a:extLst>
                <a:ext uri="{FF2B5EF4-FFF2-40B4-BE49-F238E27FC236}">
                  <a16:creationId xmlns:a16="http://schemas.microsoft.com/office/drawing/2014/main" id="{C693343A-3B9B-4BF9-912C-B4886D1FA4CD}"/>
                </a:ext>
              </a:extLst>
            </p:cNvPr>
            <p:cNvCxnSpPr>
              <a:cxnSpLocks/>
            </p:cNvCxnSpPr>
            <p:nvPr/>
          </p:nvCxnSpPr>
          <p:spPr>
            <a:xfrm>
              <a:off x="1139104" y="2724760"/>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5803804F-B372-4048-A27E-224BAD779609}"/>
                </a:ext>
              </a:extLst>
            </p:cNvPr>
            <p:cNvCxnSpPr>
              <a:cxnSpLocks/>
            </p:cNvCxnSpPr>
            <p:nvPr/>
          </p:nvCxnSpPr>
          <p:spPr>
            <a:xfrm>
              <a:off x="1385549" y="2724760"/>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64A87AAC-E227-4CB5-B2B8-37D6C0370661}"/>
                </a:ext>
              </a:extLst>
            </p:cNvPr>
            <p:cNvCxnSpPr>
              <a:cxnSpLocks/>
            </p:cNvCxnSpPr>
            <p:nvPr/>
          </p:nvCxnSpPr>
          <p:spPr>
            <a:xfrm>
              <a:off x="2864223" y="2724760"/>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9C1167A4-2502-43F7-B486-43939623114D}"/>
                </a:ext>
              </a:extLst>
            </p:cNvPr>
            <p:cNvCxnSpPr>
              <a:cxnSpLocks/>
            </p:cNvCxnSpPr>
            <p:nvPr/>
          </p:nvCxnSpPr>
          <p:spPr>
            <a:xfrm>
              <a:off x="3110669" y="2724760"/>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D1D59E71-5935-462A-9B9F-AC47948B544B}"/>
                </a:ext>
              </a:extLst>
            </p:cNvPr>
            <p:cNvCxnSpPr>
              <a:cxnSpLocks/>
            </p:cNvCxnSpPr>
            <p:nvPr/>
          </p:nvCxnSpPr>
          <p:spPr>
            <a:xfrm>
              <a:off x="1631994" y="2724760"/>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a:extLst>
                <a:ext uri="{FF2B5EF4-FFF2-40B4-BE49-F238E27FC236}">
                  <a16:creationId xmlns:a16="http://schemas.microsoft.com/office/drawing/2014/main" id="{8733CE7A-1D6C-4A2D-9A5A-6DDF190DBF10}"/>
                </a:ext>
              </a:extLst>
            </p:cNvPr>
            <p:cNvCxnSpPr>
              <a:cxnSpLocks/>
            </p:cNvCxnSpPr>
            <p:nvPr/>
          </p:nvCxnSpPr>
          <p:spPr>
            <a:xfrm>
              <a:off x="1878439" y="2724760"/>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a:extLst>
                <a:ext uri="{FF2B5EF4-FFF2-40B4-BE49-F238E27FC236}">
                  <a16:creationId xmlns:a16="http://schemas.microsoft.com/office/drawing/2014/main" id="{95BA689D-3A4E-47C5-85E7-5AB4BD970C7E}"/>
                </a:ext>
              </a:extLst>
            </p:cNvPr>
            <p:cNvCxnSpPr>
              <a:cxnSpLocks/>
            </p:cNvCxnSpPr>
            <p:nvPr/>
          </p:nvCxnSpPr>
          <p:spPr>
            <a:xfrm>
              <a:off x="2124885" y="2724760"/>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a:extLst>
                <a:ext uri="{FF2B5EF4-FFF2-40B4-BE49-F238E27FC236}">
                  <a16:creationId xmlns:a16="http://schemas.microsoft.com/office/drawing/2014/main" id="{625B0E07-EDAA-4AED-87EF-31047E3359DA}"/>
                </a:ext>
              </a:extLst>
            </p:cNvPr>
            <p:cNvCxnSpPr>
              <a:cxnSpLocks/>
            </p:cNvCxnSpPr>
            <p:nvPr/>
          </p:nvCxnSpPr>
          <p:spPr>
            <a:xfrm>
              <a:off x="2371331" y="2724760"/>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a:extLst>
                <a:ext uri="{FF2B5EF4-FFF2-40B4-BE49-F238E27FC236}">
                  <a16:creationId xmlns:a16="http://schemas.microsoft.com/office/drawing/2014/main" id="{6D784743-B89B-4787-B789-BE9A7A9BF404}"/>
                </a:ext>
              </a:extLst>
            </p:cNvPr>
            <p:cNvCxnSpPr>
              <a:cxnSpLocks/>
            </p:cNvCxnSpPr>
            <p:nvPr/>
          </p:nvCxnSpPr>
          <p:spPr>
            <a:xfrm>
              <a:off x="2617777" y="2724760"/>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a:extLst>
                <a:ext uri="{FF2B5EF4-FFF2-40B4-BE49-F238E27FC236}">
                  <a16:creationId xmlns:a16="http://schemas.microsoft.com/office/drawing/2014/main" id="{5724A42E-E370-46FD-B181-7567A4D61539}"/>
                </a:ext>
              </a:extLst>
            </p:cNvPr>
            <p:cNvCxnSpPr>
              <a:cxnSpLocks/>
            </p:cNvCxnSpPr>
            <p:nvPr/>
          </p:nvCxnSpPr>
          <p:spPr>
            <a:xfrm>
              <a:off x="3603559" y="2724760"/>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C9BE992F-01BD-48E9-9BE8-E58518CD7F05}"/>
                </a:ext>
              </a:extLst>
            </p:cNvPr>
            <p:cNvCxnSpPr>
              <a:cxnSpLocks/>
            </p:cNvCxnSpPr>
            <p:nvPr/>
          </p:nvCxnSpPr>
          <p:spPr>
            <a:xfrm>
              <a:off x="3850004" y="2724760"/>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a:extLst>
                <a:ext uri="{FF2B5EF4-FFF2-40B4-BE49-F238E27FC236}">
                  <a16:creationId xmlns:a16="http://schemas.microsoft.com/office/drawing/2014/main" id="{B9FD0321-1318-44DB-B05E-7780DE439AF2}"/>
                </a:ext>
              </a:extLst>
            </p:cNvPr>
            <p:cNvCxnSpPr>
              <a:cxnSpLocks/>
            </p:cNvCxnSpPr>
            <p:nvPr/>
          </p:nvCxnSpPr>
          <p:spPr>
            <a:xfrm>
              <a:off x="5328678" y="2724760"/>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a:extLst>
                <a:ext uri="{FF2B5EF4-FFF2-40B4-BE49-F238E27FC236}">
                  <a16:creationId xmlns:a16="http://schemas.microsoft.com/office/drawing/2014/main" id="{99A9607F-8ED6-4124-91FA-4B7DA455FF8D}"/>
                </a:ext>
              </a:extLst>
            </p:cNvPr>
            <p:cNvCxnSpPr>
              <a:cxnSpLocks/>
            </p:cNvCxnSpPr>
            <p:nvPr/>
          </p:nvCxnSpPr>
          <p:spPr>
            <a:xfrm>
              <a:off x="5575124" y="2724760"/>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a:extLst>
                <a:ext uri="{FF2B5EF4-FFF2-40B4-BE49-F238E27FC236}">
                  <a16:creationId xmlns:a16="http://schemas.microsoft.com/office/drawing/2014/main" id="{43D707C1-CE9D-4CA5-A704-166D2CC9182D}"/>
                </a:ext>
              </a:extLst>
            </p:cNvPr>
            <p:cNvCxnSpPr>
              <a:cxnSpLocks/>
            </p:cNvCxnSpPr>
            <p:nvPr/>
          </p:nvCxnSpPr>
          <p:spPr>
            <a:xfrm>
              <a:off x="4096449" y="2724760"/>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a:extLst>
                <a:ext uri="{FF2B5EF4-FFF2-40B4-BE49-F238E27FC236}">
                  <a16:creationId xmlns:a16="http://schemas.microsoft.com/office/drawing/2014/main" id="{A145D0AE-C93C-451C-B3C5-65AA4576CF15}"/>
                </a:ext>
              </a:extLst>
            </p:cNvPr>
            <p:cNvCxnSpPr>
              <a:cxnSpLocks/>
            </p:cNvCxnSpPr>
            <p:nvPr/>
          </p:nvCxnSpPr>
          <p:spPr>
            <a:xfrm>
              <a:off x="4342894" y="2724760"/>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a:extLst>
                <a:ext uri="{FF2B5EF4-FFF2-40B4-BE49-F238E27FC236}">
                  <a16:creationId xmlns:a16="http://schemas.microsoft.com/office/drawing/2014/main" id="{32DC325E-F41D-4FF7-B07B-84F5CC3C57E9}"/>
                </a:ext>
              </a:extLst>
            </p:cNvPr>
            <p:cNvCxnSpPr>
              <a:cxnSpLocks/>
            </p:cNvCxnSpPr>
            <p:nvPr/>
          </p:nvCxnSpPr>
          <p:spPr>
            <a:xfrm>
              <a:off x="4589340" y="2724760"/>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a:extLst>
                <a:ext uri="{FF2B5EF4-FFF2-40B4-BE49-F238E27FC236}">
                  <a16:creationId xmlns:a16="http://schemas.microsoft.com/office/drawing/2014/main" id="{06073ABE-0DE2-4397-A375-212C2198B72D}"/>
                </a:ext>
              </a:extLst>
            </p:cNvPr>
            <p:cNvCxnSpPr>
              <a:cxnSpLocks/>
            </p:cNvCxnSpPr>
            <p:nvPr/>
          </p:nvCxnSpPr>
          <p:spPr>
            <a:xfrm>
              <a:off x="4835786" y="2724760"/>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a:extLst>
                <a:ext uri="{FF2B5EF4-FFF2-40B4-BE49-F238E27FC236}">
                  <a16:creationId xmlns:a16="http://schemas.microsoft.com/office/drawing/2014/main" id="{A4006120-6556-4F84-8A0D-14B3359C181A}"/>
                </a:ext>
              </a:extLst>
            </p:cNvPr>
            <p:cNvCxnSpPr>
              <a:cxnSpLocks/>
            </p:cNvCxnSpPr>
            <p:nvPr/>
          </p:nvCxnSpPr>
          <p:spPr>
            <a:xfrm>
              <a:off x="5082232" y="2724760"/>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a:extLst>
                <a:ext uri="{FF2B5EF4-FFF2-40B4-BE49-F238E27FC236}">
                  <a16:creationId xmlns:a16="http://schemas.microsoft.com/office/drawing/2014/main" id="{519FCE0F-E8E2-40D1-A981-A322960D90DD}"/>
                </a:ext>
              </a:extLst>
            </p:cNvPr>
            <p:cNvCxnSpPr>
              <a:cxnSpLocks/>
            </p:cNvCxnSpPr>
            <p:nvPr/>
          </p:nvCxnSpPr>
          <p:spPr>
            <a:xfrm>
              <a:off x="6068014" y="2724760"/>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a:extLst>
                <a:ext uri="{FF2B5EF4-FFF2-40B4-BE49-F238E27FC236}">
                  <a16:creationId xmlns:a16="http://schemas.microsoft.com/office/drawing/2014/main" id="{8249D7CE-FD31-4E49-A182-3AAA797CE47D}"/>
                </a:ext>
              </a:extLst>
            </p:cNvPr>
            <p:cNvCxnSpPr>
              <a:cxnSpLocks/>
            </p:cNvCxnSpPr>
            <p:nvPr/>
          </p:nvCxnSpPr>
          <p:spPr>
            <a:xfrm>
              <a:off x="6314459" y="2724760"/>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a:extLst>
                <a:ext uri="{FF2B5EF4-FFF2-40B4-BE49-F238E27FC236}">
                  <a16:creationId xmlns:a16="http://schemas.microsoft.com/office/drawing/2014/main" id="{6CF57581-96D0-4095-BC7F-4974FC612B4F}"/>
                </a:ext>
              </a:extLst>
            </p:cNvPr>
            <p:cNvCxnSpPr>
              <a:cxnSpLocks/>
            </p:cNvCxnSpPr>
            <p:nvPr/>
          </p:nvCxnSpPr>
          <p:spPr>
            <a:xfrm>
              <a:off x="7793132" y="2724760"/>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a:extLst>
                <a:ext uri="{FF2B5EF4-FFF2-40B4-BE49-F238E27FC236}">
                  <a16:creationId xmlns:a16="http://schemas.microsoft.com/office/drawing/2014/main" id="{194D2611-7208-4092-8017-83D8DA3F815A}"/>
                </a:ext>
              </a:extLst>
            </p:cNvPr>
            <p:cNvCxnSpPr>
              <a:cxnSpLocks/>
            </p:cNvCxnSpPr>
            <p:nvPr/>
          </p:nvCxnSpPr>
          <p:spPr>
            <a:xfrm>
              <a:off x="8039578" y="2724760"/>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a:extLst>
                <a:ext uri="{FF2B5EF4-FFF2-40B4-BE49-F238E27FC236}">
                  <a16:creationId xmlns:a16="http://schemas.microsoft.com/office/drawing/2014/main" id="{1D08C2EF-9C81-4570-A69C-DA9580C663C1}"/>
                </a:ext>
              </a:extLst>
            </p:cNvPr>
            <p:cNvCxnSpPr>
              <a:cxnSpLocks/>
            </p:cNvCxnSpPr>
            <p:nvPr/>
          </p:nvCxnSpPr>
          <p:spPr>
            <a:xfrm>
              <a:off x="6560904" y="2724760"/>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a:extLst>
                <a:ext uri="{FF2B5EF4-FFF2-40B4-BE49-F238E27FC236}">
                  <a16:creationId xmlns:a16="http://schemas.microsoft.com/office/drawing/2014/main" id="{C74F0779-37DF-4BDA-9742-52276C214E73}"/>
                </a:ext>
              </a:extLst>
            </p:cNvPr>
            <p:cNvCxnSpPr>
              <a:cxnSpLocks/>
            </p:cNvCxnSpPr>
            <p:nvPr/>
          </p:nvCxnSpPr>
          <p:spPr>
            <a:xfrm>
              <a:off x="6807349" y="2724760"/>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a:extLst>
                <a:ext uri="{FF2B5EF4-FFF2-40B4-BE49-F238E27FC236}">
                  <a16:creationId xmlns:a16="http://schemas.microsoft.com/office/drawing/2014/main" id="{9667A6E9-773E-49F2-A22D-F680FB9CA0F0}"/>
                </a:ext>
              </a:extLst>
            </p:cNvPr>
            <p:cNvCxnSpPr>
              <a:cxnSpLocks/>
            </p:cNvCxnSpPr>
            <p:nvPr/>
          </p:nvCxnSpPr>
          <p:spPr>
            <a:xfrm>
              <a:off x="7053794" y="2724760"/>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a:extLst>
                <a:ext uri="{FF2B5EF4-FFF2-40B4-BE49-F238E27FC236}">
                  <a16:creationId xmlns:a16="http://schemas.microsoft.com/office/drawing/2014/main" id="{1FEF2225-A01C-439B-822D-B2F287129AE8}"/>
                </a:ext>
              </a:extLst>
            </p:cNvPr>
            <p:cNvCxnSpPr>
              <a:cxnSpLocks/>
            </p:cNvCxnSpPr>
            <p:nvPr/>
          </p:nvCxnSpPr>
          <p:spPr>
            <a:xfrm>
              <a:off x="7300240" y="2724760"/>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a:extLst>
                <a:ext uri="{FF2B5EF4-FFF2-40B4-BE49-F238E27FC236}">
                  <a16:creationId xmlns:a16="http://schemas.microsoft.com/office/drawing/2014/main" id="{85D31BB6-1AAC-4CC3-8D22-F9531CAA05E4}"/>
                </a:ext>
              </a:extLst>
            </p:cNvPr>
            <p:cNvCxnSpPr>
              <a:cxnSpLocks/>
            </p:cNvCxnSpPr>
            <p:nvPr/>
          </p:nvCxnSpPr>
          <p:spPr>
            <a:xfrm>
              <a:off x="7546686" y="2724760"/>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31" name="TextBox 430">
              <a:extLst>
                <a:ext uri="{FF2B5EF4-FFF2-40B4-BE49-F238E27FC236}">
                  <a16:creationId xmlns:a16="http://schemas.microsoft.com/office/drawing/2014/main" id="{AAB74E13-D778-4637-92C3-05A8A12C1E8A}"/>
                </a:ext>
              </a:extLst>
            </p:cNvPr>
            <p:cNvSpPr txBox="1"/>
            <p:nvPr/>
          </p:nvSpPr>
          <p:spPr>
            <a:xfrm>
              <a:off x="5441611" y="2830978"/>
              <a:ext cx="773405"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a:t>
              </a:r>
            </a:p>
          </p:txBody>
        </p:sp>
        <p:sp>
          <p:nvSpPr>
            <p:cNvPr id="432" name="TextBox 431">
              <a:extLst>
                <a:ext uri="{FF2B5EF4-FFF2-40B4-BE49-F238E27FC236}">
                  <a16:creationId xmlns:a16="http://schemas.microsoft.com/office/drawing/2014/main" id="{65558E33-861B-4144-A956-5D15619A1767}"/>
                </a:ext>
              </a:extLst>
            </p:cNvPr>
            <p:cNvSpPr txBox="1"/>
            <p:nvPr/>
          </p:nvSpPr>
          <p:spPr>
            <a:xfrm>
              <a:off x="7898513" y="2830978"/>
              <a:ext cx="773405"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30</a:t>
              </a:r>
            </a:p>
          </p:txBody>
        </p:sp>
      </p:grpSp>
      <p:pic>
        <p:nvPicPr>
          <p:cNvPr id="433" name="Picture 432">
            <a:extLst>
              <a:ext uri="{FF2B5EF4-FFF2-40B4-BE49-F238E27FC236}">
                <a16:creationId xmlns:a16="http://schemas.microsoft.com/office/drawing/2014/main" id="{E18A7EA3-C0D8-450E-BA81-E536FDF5006F}"/>
              </a:ext>
            </a:extLst>
          </p:cNvPr>
          <p:cNvPicPr>
            <a:picLocks noChangeAspect="1"/>
          </p:cNvPicPr>
          <p:nvPr/>
        </p:nvPicPr>
        <p:blipFill>
          <a:blip r:embed="rId4"/>
          <a:stretch>
            <a:fillRect/>
          </a:stretch>
        </p:blipFill>
        <p:spPr>
          <a:xfrm>
            <a:off x="7195234" y="1201884"/>
            <a:ext cx="849516" cy="514086"/>
          </a:xfrm>
          <a:prstGeom prst="rect">
            <a:avLst/>
          </a:prstGeom>
        </p:spPr>
      </p:pic>
      <p:pic>
        <p:nvPicPr>
          <p:cNvPr id="434" name="Picture 433">
            <a:extLst>
              <a:ext uri="{FF2B5EF4-FFF2-40B4-BE49-F238E27FC236}">
                <a16:creationId xmlns:a16="http://schemas.microsoft.com/office/drawing/2014/main" id="{08FBB3E5-FBA2-4873-823A-FD3DFA9C7118}"/>
              </a:ext>
            </a:extLst>
          </p:cNvPr>
          <p:cNvPicPr>
            <a:picLocks noChangeAspect="1"/>
          </p:cNvPicPr>
          <p:nvPr/>
        </p:nvPicPr>
        <p:blipFill>
          <a:blip r:embed="rId4"/>
          <a:stretch>
            <a:fillRect/>
          </a:stretch>
        </p:blipFill>
        <p:spPr>
          <a:xfrm>
            <a:off x="7195234" y="3776084"/>
            <a:ext cx="849516" cy="514086"/>
          </a:xfrm>
          <a:prstGeom prst="rect">
            <a:avLst/>
          </a:prstGeom>
        </p:spPr>
      </p:pic>
      <p:sp>
        <p:nvSpPr>
          <p:cNvPr id="435" name="TextBox 434">
            <a:extLst>
              <a:ext uri="{FF2B5EF4-FFF2-40B4-BE49-F238E27FC236}">
                <a16:creationId xmlns:a16="http://schemas.microsoft.com/office/drawing/2014/main" id="{E3BCE8F5-A645-41FB-B2C9-F99C66ECC49E}"/>
              </a:ext>
            </a:extLst>
          </p:cNvPr>
          <p:cNvSpPr txBox="1"/>
          <p:nvPr/>
        </p:nvSpPr>
        <p:spPr>
          <a:xfrm>
            <a:off x="514333" y="2763632"/>
            <a:ext cx="1449436" cy="43088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 – 3 = 7</a:t>
            </a:r>
          </a:p>
        </p:txBody>
      </p:sp>
      <p:sp>
        <p:nvSpPr>
          <p:cNvPr id="438" name="TextBox 437">
            <a:extLst>
              <a:ext uri="{FF2B5EF4-FFF2-40B4-BE49-F238E27FC236}">
                <a16:creationId xmlns:a16="http://schemas.microsoft.com/office/drawing/2014/main" id="{B5F7874F-0D07-43BD-A415-59B3379457E2}"/>
              </a:ext>
            </a:extLst>
          </p:cNvPr>
          <p:cNvSpPr txBox="1"/>
          <p:nvPr/>
        </p:nvSpPr>
        <p:spPr>
          <a:xfrm>
            <a:off x="6907428" y="4478951"/>
            <a:ext cx="773405"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27</a:t>
            </a:r>
          </a:p>
        </p:txBody>
      </p:sp>
      <p:sp>
        <p:nvSpPr>
          <p:cNvPr id="439" name="Rectangle 438">
            <a:extLst>
              <a:ext uri="{FF2B5EF4-FFF2-40B4-BE49-F238E27FC236}">
                <a16:creationId xmlns:a16="http://schemas.microsoft.com/office/drawing/2014/main" id="{14C773C1-7C9D-43DF-BBDD-9FE6169762C2}"/>
              </a:ext>
            </a:extLst>
          </p:cNvPr>
          <p:cNvSpPr/>
          <p:nvPr/>
        </p:nvSpPr>
        <p:spPr>
          <a:xfrm>
            <a:off x="1415996" y="2669176"/>
            <a:ext cx="724233" cy="57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85" name="Group 184">
            <a:extLst>
              <a:ext uri="{FF2B5EF4-FFF2-40B4-BE49-F238E27FC236}">
                <a16:creationId xmlns:a16="http://schemas.microsoft.com/office/drawing/2014/main" id="{456F4CD4-0FB1-4447-937E-E2DCCFDB271F}"/>
              </a:ext>
            </a:extLst>
          </p:cNvPr>
          <p:cNvGrpSpPr/>
          <p:nvPr/>
        </p:nvGrpSpPr>
        <p:grpSpPr>
          <a:xfrm>
            <a:off x="7021440" y="5248788"/>
            <a:ext cx="1013435" cy="305380"/>
            <a:chOff x="6561141" y="5247984"/>
            <a:chExt cx="1013435" cy="305380"/>
          </a:xfrm>
        </p:grpSpPr>
        <p:grpSp>
          <p:nvGrpSpPr>
            <p:cNvPr id="186" name="Group 185">
              <a:extLst>
                <a:ext uri="{FF2B5EF4-FFF2-40B4-BE49-F238E27FC236}">
                  <a16:creationId xmlns:a16="http://schemas.microsoft.com/office/drawing/2014/main" id="{21D8D1DE-4A34-4145-B448-17C27B59CC5F}"/>
                </a:ext>
              </a:extLst>
            </p:cNvPr>
            <p:cNvGrpSpPr/>
            <p:nvPr/>
          </p:nvGrpSpPr>
          <p:grpSpPr>
            <a:xfrm>
              <a:off x="6561141" y="5247984"/>
              <a:ext cx="1013435" cy="305380"/>
              <a:chOff x="6561141" y="5247984"/>
              <a:chExt cx="1013435" cy="305380"/>
            </a:xfrm>
          </p:grpSpPr>
          <p:sp>
            <p:nvSpPr>
              <p:cNvPr id="191" name="Rectangle 190">
                <a:extLst>
                  <a:ext uri="{FF2B5EF4-FFF2-40B4-BE49-F238E27FC236}">
                    <a16:creationId xmlns:a16="http://schemas.microsoft.com/office/drawing/2014/main" id="{52E4350E-4A0C-4851-A84B-B6EAF8BEA871}"/>
                  </a:ext>
                </a:extLst>
              </p:cNvPr>
              <p:cNvSpPr/>
              <p:nvPr/>
            </p:nvSpPr>
            <p:spPr>
              <a:xfrm>
                <a:off x="6561141" y="5247984"/>
                <a:ext cx="321293" cy="305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2" name="Rectangle 191">
                <a:extLst>
                  <a:ext uri="{FF2B5EF4-FFF2-40B4-BE49-F238E27FC236}">
                    <a16:creationId xmlns:a16="http://schemas.microsoft.com/office/drawing/2014/main" id="{57B2BF03-9081-432E-ADDA-638832E0DE70}"/>
                  </a:ext>
                </a:extLst>
              </p:cNvPr>
              <p:cNvSpPr/>
              <p:nvPr/>
            </p:nvSpPr>
            <p:spPr>
              <a:xfrm>
                <a:off x="6908457" y="5247984"/>
                <a:ext cx="321293" cy="305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3" name="Rectangle 192">
                <a:extLst>
                  <a:ext uri="{FF2B5EF4-FFF2-40B4-BE49-F238E27FC236}">
                    <a16:creationId xmlns:a16="http://schemas.microsoft.com/office/drawing/2014/main" id="{7E358162-C71F-476F-80E2-F4C7BEF783A4}"/>
                  </a:ext>
                </a:extLst>
              </p:cNvPr>
              <p:cNvSpPr/>
              <p:nvPr/>
            </p:nvSpPr>
            <p:spPr>
              <a:xfrm>
                <a:off x="7253283" y="5247984"/>
                <a:ext cx="321293" cy="305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187" name="Group 186">
              <a:extLst>
                <a:ext uri="{FF2B5EF4-FFF2-40B4-BE49-F238E27FC236}">
                  <a16:creationId xmlns:a16="http://schemas.microsoft.com/office/drawing/2014/main" id="{AB5EC51D-C186-4D1F-8F2C-9FB83663D310}"/>
                </a:ext>
              </a:extLst>
            </p:cNvPr>
            <p:cNvGrpSpPr/>
            <p:nvPr/>
          </p:nvGrpSpPr>
          <p:grpSpPr>
            <a:xfrm>
              <a:off x="6585342" y="5260825"/>
              <a:ext cx="968582" cy="278249"/>
              <a:chOff x="6584555" y="5054276"/>
              <a:chExt cx="968582" cy="278249"/>
            </a:xfrm>
          </p:grpSpPr>
          <p:sp>
            <p:nvSpPr>
              <p:cNvPr id="188" name="Oval 187">
                <a:extLst>
                  <a:ext uri="{FF2B5EF4-FFF2-40B4-BE49-F238E27FC236}">
                    <a16:creationId xmlns:a16="http://schemas.microsoft.com/office/drawing/2014/main" id="{013BFE00-8FBA-4DA5-803B-24E1AAE12686}"/>
                  </a:ext>
                </a:extLst>
              </p:cNvPr>
              <p:cNvSpPr/>
              <p:nvPr/>
            </p:nvSpPr>
            <p:spPr>
              <a:xfrm rot="5400000">
                <a:off x="6584555" y="5054276"/>
                <a:ext cx="278249" cy="278249"/>
              </a:xfrm>
              <a:prstGeom prst="ellipse">
                <a:avLst/>
              </a:prstGeom>
              <a:solidFill>
                <a:srgbClr val="FF7C8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9" name="Oval 188">
                <a:extLst>
                  <a:ext uri="{FF2B5EF4-FFF2-40B4-BE49-F238E27FC236}">
                    <a16:creationId xmlns:a16="http://schemas.microsoft.com/office/drawing/2014/main" id="{0E85D894-5456-479D-BF95-314511ED169C}"/>
                  </a:ext>
                </a:extLst>
              </p:cNvPr>
              <p:cNvSpPr/>
              <p:nvPr/>
            </p:nvSpPr>
            <p:spPr>
              <a:xfrm rot="5400000">
                <a:off x="6931193" y="5054276"/>
                <a:ext cx="278249" cy="278249"/>
              </a:xfrm>
              <a:prstGeom prst="ellipse">
                <a:avLst/>
              </a:prstGeom>
              <a:solidFill>
                <a:srgbClr val="FF7C8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0" name="Oval 189">
                <a:extLst>
                  <a:ext uri="{FF2B5EF4-FFF2-40B4-BE49-F238E27FC236}">
                    <a16:creationId xmlns:a16="http://schemas.microsoft.com/office/drawing/2014/main" id="{0E0D43D7-F1EE-4E6E-A7EE-4F8196C4FC63}"/>
                  </a:ext>
                </a:extLst>
              </p:cNvPr>
              <p:cNvSpPr/>
              <p:nvPr/>
            </p:nvSpPr>
            <p:spPr>
              <a:xfrm rot="5400000">
                <a:off x="7274888" y="5054276"/>
                <a:ext cx="278249" cy="278249"/>
              </a:xfrm>
              <a:prstGeom prst="ellipse">
                <a:avLst/>
              </a:prstGeom>
              <a:solidFill>
                <a:srgbClr val="FF7C8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grpSp>
      </p:grpSp>
      <p:sp>
        <p:nvSpPr>
          <p:cNvPr id="230" name="TextBox 229">
            <a:extLst>
              <a:ext uri="{FF2B5EF4-FFF2-40B4-BE49-F238E27FC236}">
                <a16:creationId xmlns:a16="http://schemas.microsoft.com/office/drawing/2014/main" id="{7D131EBA-3729-415A-A837-C4D6602CB733}"/>
              </a:ext>
            </a:extLst>
          </p:cNvPr>
          <p:cNvSpPr txBox="1"/>
          <p:nvPr/>
        </p:nvSpPr>
        <p:spPr>
          <a:xfrm>
            <a:off x="514333" y="5355422"/>
            <a:ext cx="1606530" cy="43088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30 – 3 = 27</a:t>
            </a:r>
          </a:p>
        </p:txBody>
      </p:sp>
      <p:sp>
        <p:nvSpPr>
          <p:cNvPr id="231" name="Rectangle 230">
            <a:extLst>
              <a:ext uri="{FF2B5EF4-FFF2-40B4-BE49-F238E27FC236}">
                <a16:creationId xmlns:a16="http://schemas.microsoft.com/office/drawing/2014/main" id="{71942643-5BE9-4454-83D7-810332BEC218}"/>
              </a:ext>
            </a:extLst>
          </p:cNvPr>
          <p:cNvSpPr/>
          <p:nvPr/>
        </p:nvSpPr>
        <p:spPr>
          <a:xfrm>
            <a:off x="1415996" y="5258578"/>
            <a:ext cx="724233" cy="57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Content Placeholder 2">
            <a:extLst>
              <a:ext uri="{FF2B5EF4-FFF2-40B4-BE49-F238E27FC236}">
                <a16:creationId xmlns:a16="http://schemas.microsoft.com/office/drawing/2014/main" id="{D3CEEE4F-D1E4-43A6-803B-9EA7EDC5F065}"/>
              </a:ext>
            </a:extLst>
          </p:cNvPr>
          <p:cNvSpPr txBox="1">
            <a:spLocks/>
          </p:cNvSpPr>
          <p:nvPr/>
        </p:nvSpPr>
        <p:spPr>
          <a:xfrm>
            <a:off x="8316540" y="1557338"/>
            <a:ext cx="3682885"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How do you know 10 minus 3?</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What’s the same and what’s different about the second calculation and number line?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How can knowing that 10 minus 3 is equal to 7 help us with 30 minus 3?</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 do you notice is the </a:t>
            </a:r>
            <a:r>
              <a:rPr kumimoji="0" lang="en-GB" sz="1800" b="0" i="1" u="none" strike="noStrike" kern="1200" cap="none" spc="0" normalizeH="0" baseline="0" noProof="0" dirty="0">
                <a:ln>
                  <a:noFill/>
                </a:ln>
                <a:solidFill>
                  <a:srgbClr val="585858"/>
                </a:solidFill>
                <a:effectLst/>
                <a:uLnTx/>
                <a:uFillTx/>
                <a:latin typeface="Arial"/>
                <a:ea typeface="+mn-ea"/>
                <a:cs typeface="+mn-cs"/>
              </a:rPr>
              <a:t>same </a:t>
            </a:r>
            <a:r>
              <a:rPr kumimoji="0" lang="en-GB" sz="1800" b="0" i="0" u="none" strike="noStrike" kern="1200" cap="none" spc="0" normalizeH="0" baseline="0" noProof="0" dirty="0">
                <a:ln>
                  <a:noFill/>
                </a:ln>
                <a:solidFill>
                  <a:srgbClr val="585858"/>
                </a:solidFill>
                <a:effectLst/>
                <a:uLnTx/>
                <a:uFillTx/>
                <a:latin typeface="Arial"/>
                <a:ea typeface="+mn-ea"/>
                <a:cs typeface="+mn-cs"/>
              </a:rPr>
              <a:t>about 7 and 27? </a:t>
            </a:r>
            <a:r>
              <a:rPr kumimoji="0" lang="en-GB" sz="1800" b="0" i="1" u="none" strike="noStrike" kern="1200" cap="none" spc="0" normalizeH="0" baseline="0" noProof="0" dirty="0">
                <a:ln>
                  <a:noFill/>
                </a:ln>
                <a:solidFill>
                  <a:srgbClr val="585858"/>
                </a:solidFill>
                <a:effectLst/>
                <a:uLnTx/>
                <a:uFillTx/>
                <a:latin typeface="Arial"/>
                <a:ea typeface="+mn-ea"/>
                <a:cs typeface="+mn-cs"/>
              </a:rPr>
              <a:t>Why</a:t>
            </a:r>
            <a:r>
              <a:rPr kumimoji="0" lang="en-GB" sz="1800" b="0" i="0" u="none" strike="noStrike" kern="1200" cap="none" spc="0" normalizeH="0" baseline="0" noProof="0" dirty="0">
                <a:ln>
                  <a:noFill/>
                </a:ln>
                <a:solidFill>
                  <a:srgbClr val="585858"/>
                </a:solidFill>
                <a:effectLst/>
                <a:uLnTx/>
                <a:uFillTx/>
                <a:latin typeface="Arial"/>
                <a:ea typeface="+mn-ea"/>
                <a:cs typeface="+mn-cs"/>
              </a:rPr>
              <a:t> do you think this is the same?</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74369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43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9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2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2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 grpId="0"/>
      <p:bldP spid="438" grpId="0"/>
      <p:bldP spid="439" grpId="0" animBg="1"/>
      <p:bldP spid="230" grpId="0"/>
      <p:bldP spid="231" grpId="0" animBg="1"/>
      <p:bldP spid="231"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ED8F-715F-482C-A9F6-228FC08B635A}"/>
              </a:ext>
            </a:extLst>
          </p:cNvPr>
          <p:cNvSpPr>
            <a:spLocks noGrp="1"/>
          </p:cNvSpPr>
          <p:nvPr>
            <p:ph type="title"/>
          </p:nvPr>
        </p:nvSpPr>
        <p:spPr>
          <a:xfrm>
            <a:off x="911424" y="332656"/>
            <a:ext cx="10297144" cy="1800200"/>
          </a:xfrm>
          <a:ln>
            <a:solidFill>
              <a:schemeClr val="accent1">
                <a:lumMod val="50000"/>
              </a:schemeClr>
            </a:solidFill>
          </a:ln>
        </p:spPr>
        <p:txBody>
          <a:bodyPr>
            <a:noAutofit/>
          </a:bodyPr>
          <a:lstStyle/>
          <a:p>
            <a:pPr>
              <a:lnSpc>
                <a:spcPct val="120000"/>
              </a:lnSpc>
            </a:pPr>
            <a:r>
              <a:rPr lang="en-GB" sz="2400" dirty="0"/>
              <a:t>2AS-3</a:t>
            </a:r>
            <a:br>
              <a:rPr lang="en-GB" sz="2400" dirty="0"/>
            </a:br>
            <a:r>
              <a:rPr lang="en-GB" sz="2400" i="1" dirty="0"/>
              <a:t>Add and subtract within 100 by applying related one-digit addition and subtraction facts: add and subtract only ones or only tens to/from a two-digit number.</a:t>
            </a:r>
            <a:br>
              <a:rPr lang="en-GB" sz="2400" i="1" dirty="0"/>
            </a:br>
            <a:endParaRPr lang="en-GB" sz="2400" i="1" dirty="0"/>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911424" y="2650150"/>
            <a:ext cx="10295896" cy="293600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materials in this pack have been collated and written to support the teaching of 2AS-3. Before planning and teaching the content, read the teaching guidance and example assessment questions in the non-statutory guidance itself, which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2"/>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 video summarising all of the ready-to-progress criteria for Year 2</a:t>
            </a:r>
            <a:r>
              <a:rPr lang="en-GB" kern="0" dirty="0">
                <a:latin typeface="Arial" panose="020B0604020202020204" pitchFamily="34" charset="0"/>
                <a:cs typeface="Arial" panose="020B0604020202020204" pitchFamily="34" charset="0"/>
              </a:rPr>
              <a:t>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3"/>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98571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A0FB4-2137-4BDF-BD1E-86029F2E9BEE}"/>
              </a:ext>
            </a:extLst>
          </p:cNvPr>
          <p:cNvSpPr>
            <a:spLocks noGrp="1"/>
          </p:cNvSpPr>
          <p:nvPr>
            <p:ph type="title"/>
          </p:nvPr>
        </p:nvSpPr>
        <p:spPr/>
        <p:txBody>
          <a:bodyPr/>
          <a:lstStyle/>
          <a:p>
            <a:r>
              <a:rPr lang="en-GB" dirty="0"/>
              <a:t>2AS-3 Add and subtract within 100 – part 1</a:t>
            </a:r>
          </a:p>
        </p:txBody>
      </p:sp>
      <p:sp>
        <p:nvSpPr>
          <p:cNvPr id="3" name="TextBox 2">
            <a:extLst>
              <a:ext uri="{FF2B5EF4-FFF2-40B4-BE49-F238E27FC236}">
                <a16:creationId xmlns:a16="http://schemas.microsoft.com/office/drawing/2014/main" id="{B7ACA8A6-A158-4861-9D31-3209DBF7DD04}"/>
              </a:ext>
            </a:extLst>
          </p:cNvPr>
          <p:cNvSpPr txBox="1"/>
          <p:nvPr/>
        </p:nvSpPr>
        <p:spPr>
          <a:xfrm>
            <a:off x="623890" y="1232240"/>
            <a:ext cx="6548436" cy="1015663"/>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20000"/>
              </a:spcBef>
              <a:spcAft>
                <a:spcPct val="0"/>
              </a:spcAft>
              <a:buClr>
                <a:schemeClr val="tx1"/>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Complete these calculations without blocks or a number line, but use what you know about addition and subtraction of small numbers.</a:t>
            </a:r>
          </a:p>
        </p:txBody>
      </p:sp>
      <p:sp>
        <p:nvSpPr>
          <p:cNvPr id="4" name="TextBox 3">
            <a:extLst>
              <a:ext uri="{FF2B5EF4-FFF2-40B4-BE49-F238E27FC236}">
                <a16:creationId xmlns:a16="http://schemas.microsoft.com/office/drawing/2014/main" id="{BC0941A0-C9DC-48FC-A650-AD1A4F21F866}"/>
              </a:ext>
            </a:extLst>
          </p:cNvPr>
          <p:cNvSpPr txBox="1"/>
          <p:nvPr/>
        </p:nvSpPr>
        <p:spPr>
          <a:xfrm>
            <a:off x="1577678" y="2589573"/>
            <a:ext cx="2430250" cy="362560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+ 2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24 + 2 =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34 + 2 =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+ 2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68 + 20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28 + 60 =  </a:t>
            </a:r>
          </a:p>
        </p:txBody>
      </p:sp>
      <p:sp>
        <p:nvSpPr>
          <p:cNvPr id="6" name="TextBox 5">
            <a:extLst>
              <a:ext uri="{FF2B5EF4-FFF2-40B4-BE49-F238E27FC236}">
                <a16:creationId xmlns:a16="http://schemas.microsoft.com/office/drawing/2014/main" id="{65F8B162-38D8-4DE1-B617-765E037A09A6}"/>
              </a:ext>
            </a:extLst>
          </p:cNvPr>
          <p:cNvSpPr txBox="1"/>
          <p:nvPr/>
        </p:nvSpPr>
        <p:spPr>
          <a:xfrm>
            <a:off x="5957201" y="2589573"/>
            <a:ext cx="2430250" cy="362560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3 =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99 – 3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59 – 3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 2 =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66 – 20 =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56 – 20 =</a:t>
            </a:r>
          </a:p>
        </p:txBody>
      </p:sp>
    </p:spTree>
    <p:extLst>
      <p:ext uri="{BB962C8B-B14F-4D97-AF65-F5344CB8AC3E}">
        <p14:creationId xmlns:p14="http://schemas.microsoft.com/office/powerpoint/2010/main" val="1929498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B2AA47-91D9-4362-A4B9-5F0D3651E57F}"/>
              </a:ext>
            </a:extLst>
          </p:cNvPr>
          <p:cNvSpPr>
            <a:spLocks noGrp="1"/>
          </p:cNvSpPr>
          <p:nvPr>
            <p:ph type="title"/>
          </p:nvPr>
        </p:nvSpPr>
        <p:spPr/>
        <p:txBody>
          <a:bodyPr>
            <a:noAutofit/>
          </a:bodyPr>
          <a:lstStyle/>
          <a:p>
            <a:r>
              <a:rPr lang="en-US" altLang="en-US" dirty="0">
                <a:solidFill>
                  <a:srgbClr val="FFFFFF"/>
                </a:solidFill>
                <a:ea typeface="+mn-ea"/>
                <a:cs typeface="+mn-cs"/>
              </a:rPr>
              <a:t>2</a:t>
            </a:r>
            <a:r>
              <a:rPr kumimoji="0" lang="en-US" altLang="en-US"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AS-3 </a:t>
            </a:r>
            <a:r>
              <a:rPr kumimoji="0" lang="en-GB" altLang="en-US"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Add and subtract within 100 – part 1</a:t>
            </a:r>
            <a:br>
              <a:rPr kumimoji="0" lang="en-GB"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endParaRPr lang="en-GB" dirty="0"/>
          </a:p>
        </p:txBody>
      </p:sp>
      <p:sp>
        <p:nvSpPr>
          <p:cNvPr id="16" name="Text Placeholder 15">
            <a:extLst>
              <a:ext uri="{FF2B5EF4-FFF2-40B4-BE49-F238E27FC236}">
                <a16:creationId xmlns:a16="http://schemas.microsoft.com/office/drawing/2014/main" id="{1AA717CF-5DDC-4B20-AA3C-DAD7C6849D33}"/>
              </a:ext>
            </a:extLst>
          </p:cNvPr>
          <p:cNvSpPr>
            <a:spLocks noGrp="1"/>
          </p:cNvSpPr>
          <p:nvPr>
            <p:ph type="body" sz="quarter" idx="10"/>
          </p:nvPr>
        </p:nvSpPr>
        <p:spPr/>
        <p:txBody>
          <a:bodyPr/>
          <a:lstStyle/>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585858"/>
                </a:solidFill>
                <a:effectLst/>
                <a:uLnTx/>
                <a:uFillTx/>
              </a:rPr>
              <a:t>Strike </a:t>
            </a:r>
            <a:r>
              <a:rPr lang="en-US" b="1" dirty="0"/>
              <a:t>It Out</a:t>
            </a:r>
          </a:p>
          <a:p>
            <a:pPr marL="0" indent="-228600" fontAlgn="base">
              <a:spcBef>
                <a:spcPct val="20000"/>
              </a:spcBef>
              <a:spcAft>
                <a:spcPct val="0"/>
              </a:spcAft>
              <a:buClr>
                <a:srgbClr val="585858"/>
              </a:buClr>
              <a:defRPr/>
            </a:pPr>
            <a:r>
              <a:rPr lang="en-GB" sz="1800" u="sng"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hlinkClick r:id="rId2"/>
              </a:rPr>
              <a:t>https://nrich.maths.org/6589</a:t>
            </a:r>
            <a:endParaRPr lang="en-GB" sz="18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p:txBody>
      </p:sp>
    </p:spTree>
    <p:extLst>
      <p:ext uri="{BB962C8B-B14F-4D97-AF65-F5344CB8AC3E}">
        <p14:creationId xmlns:p14="http://schemas.microsoft.com/office/powerpoint/2010/main" val="914288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3"/>
            <a:extLst>
              <a:ext uri="{FF2B5EF4-FFF2-40B4-BE49-F238E27FC236}">
                <a16:creationId xmlns:a16="http://schemas.microsoft.com/office/drawing/2014/main" id="{959BB1F1-E07A-42CE-B701-8DEE89D4BE81}"/>
              </a:ext>
            </a:extLst>
          </p:cNvPr>
          <p:cNvPicPr>
            <a:picLocks noChangeAspect="1"/>
          </p:cNvPicPr>
          <p:nvPr/>
        </p:nvPicPr>
        <p:blipFill>
          <a:blip r:embed="rId4"/>
          <a:stretch>
            <a:fillRect/>
          </a:stretch>
        </p:blipFill>
        <p:spPr>
          <a:xfrm>
            <a:off x="3480781" y="1660051"/>
            <a:ext cx="2455241" cy="3469462"/>
          </a:xfrm>
          <a:prstGeom prst="rect">
            <a:avLst/>
          </a:prstGeom>
        </p:spPr>
      </p:pic>
      <p:pic>
        <p:nvPicPr>
          <p:cNvPr id="5" name="Picture 4">
            <a:hlinkClick r:id="rId5"/>
            <a:extLst>
              <a:ext uri="{FF2B5EF4-FFF2-40B4-BE49-F238E27FC236}">
                <a16:creationId xmlns:a16="http://schemas.microsoft.com/office/drawing/2014/main" id="{CA13CCA7-1C9A-47BD-BF7B-41082378B326}"/>
              </a:ext>
            </a:extLst>
          </p:cNvPr>
          <p:cNvPicPr>
            <a:picLocks noChangeAspect="1"/>
          </p:cNvPicPr>
          <p:nvPr/>
        </p:nvPicPr>
        <p:blipFill>
          <a:blip r:embed="rId6"/>
          <a:stretch>
            <a:fillRect/>
          </a:stretch>
        </p:blipFill>
        <p:spPr>
          <a:xfrm>
            <a:off x="671907" y="1675686"/>
            <a:ext cx="2455240" cy="3453827"/>
          </a:xfrm>
          <a:prstGeom prst="rect">
            <a:avLst/>
          </a:prstGeom>
        </p:spPr>
      </p:pic>
      <p:sp>
        <p:nvSpPr>
          <p:cNvPr id="3" name="Title 2">
            <a:extLst>
              <a:ext uri="{FF2B5EF4-FFF2-40B4-BE49-F238E27FC236}">
                <a16:creationId xmlns:a16="http://schemas.microsoft.com/office/drawing/2014/main" id="{A7B4DC4D-D041-4BFD-90D8-1FAD2920DB5F}"/>
              </a:ext>
            </a:extLst>
          </p:cNvPr>
          <p:cNvSpPr>
            <a:spLocks noGrp="1"/>
          </p:cNvSpPr>
          <p:nvPr>
            <p:ph type="title"/>
          </p:nvPr>
        </p:nvSpPr>
        <p:spPr/>
        <p:txBody>
          <a:bodyPr/>
          <a:lstStyle/>
          <a:p>
            <a:r>
              <a:rPr lang="en-GB" sz="2400" dirty="0"/>
              <a:t>2AS-3: Linked mastery PD materials</a:t>
            </a:r>
          </a:p>
        </p:txBody>
      </p:sp>
      <p:sp>
        <p:nvSpPr>
          <p:cNvPr id="4" name="Content Placeholder 3">
            <a:extLst>
              <a:ext uri="{FF2B5EF4-FFF2-40B4-BE49-F238E27FC236}">
                <a16:creationId xmlns:a16="http://schemas.microsoft.com/office/drawing/2014/main" id="{07DFD37A-E605-41CA-807F-443D15C780FA}"/>
              </a:ext>
            </a:extLst>
          </p:cNvPr>
          <p:cNvSpPr>
            <a:spLocks noGrp="1"/>
          </p:cNvSpPr>
          <p:nvPr>
            <p:ph sz="half" idx="2"/>
          </p:nvPr>
        </p:nvSpPr>
        <p:spPr/>
        <p:txBody>
          <a:bodyPr>
            <a:normAutofit/>
          </a:bodyPr>
          <a:lstStyle/>
          <a:p>
            <a:pPr marL="257175" indent="-257175">
              <a:lnSpc>
                <a:spcPct val="120000"/>
              </a:lnSpc>
              <a:buFont typeface="Arial" panose="020B0604020202020204" pitchFamily="34" charset="0"/>
              <a:buChar char="•"/>
            </a:pPr>
            <a:r>
              <a:rPr lang="en-GB" sz="2000" dirty="0"/>
              <a:t>Additional pedagogical subject knowledge support can be found in the following Mastery Professional Development materials:</a:t>
            </a:r>
          </a:p>
          <a:p>
            <a:pPr marL="585781" lvl="1" indent="-285750">
              <a:lnSpc>
                <a:spcPct val="120000"/>
              </a:lnSpc>
            </a:pPr>
            <a:r>
              <a:rPr lang="en-GB" sz="1600" dirty="0">
                <a:hlinkClick r:id="rId5"/>
              </a:rPr>
              <a:t>1.13 Addition and subtraction: two-digit and single-digit numbers </a:t>
            </a:r>
            <a:endParaRPr lang="en-GB" sz="1600" dirty="0"/>
          </a:p>
          <a:p>
            <a:pPr marL="585781" lvl="1" indent="-285750">
              <a:lnSpc>
                <a:spcPct val="120000"/>
              </a:lnSpc>
            </a:pPr>
            <a:r>
              <a:rPr lang="en-GB" sz="1600" dirty="0">
                <a:solidFill>
                  <a:schemeClr val="tx2"/>
                </a:solidFill>
                <a:hlinkClick r:id="rId3"/>
              </a:rPr>
              <a:t>1.14 Addition and subtraction: two-digit numbers and multiples of ten </a:t>
            </a:r>
            <a:endParaRPr lang="en-GB" sz="2000" dirty="0"/>
          </a:p>
          <a:p>
            <a:pPr marL="257175" indent="-257175">
              <a:lnSpc>
                <a:spcPct val="120000"/>
              </a:lnSpc>
              <a:buFont typeface="Arial" panose="020B0604020202020204" pitchFamily="34" charset="0"/>
              <a:buChar char="•"/>
            </a:pPr>
            <a:r>
              <a:rPr lang="en-GB" sz="2000" dirty="0"/>
              <a:t>Several of the activity slides have been taken from these materials.</a:t>
            </a:r>
          </a:p>
          <a:p>
            <a:endParaRPr lang="en-GB" dirty="0"/>
          </a:p>
        </p:txBody>
      </p:sp>
    </p:spTree>
    <p:extLst>
      <p:ext uri="{BB962C8B-B14F-4D97-AF65-F5344CB8AC3E}">
        <p14:creationId xmlns:p14="http://schemas.microsoft.com/office/powerpoint/2010/main" val="3517112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7084B135-39A4-4D7A-AC35-232D309A07C0}"/>
              </a:ext>
            </a:extLst>
          </p:cNvPr>
          <p:cNvSpPr>
            <a:spLocks noGrp="1"/>
          </p:cNvSpPr>
          <p:nvPr>
            <p:ph type="body" sz="quarter" idx="12"/>
          </p:nvPr>
        </p:nvSpPr>
        <p:spPr/>
        <p:txBody>
          <a:bodyPr/>
          <a:lstStyle/>
          <a:p>
            <a:r>
              <a:rPr lang="en-GB" dirty="0"/>
              <a:t>Add and subtract within 100 – part 1</a:t>
            </a:r>
          </a:p>
        </p:txBody>
      </p:sp>
      <p:sp>
        <p:nvSpPr>
          <p:cNvPr id="4" name="Text Placeholder 3">
            <a:extLst>
              <a:ext uri="{FF2B5EF4-FFF2-40B4-BE49-F238E27FC236}">
                <a16:creationId xmlns:a16="http://schemas.microsoft.com/office/drawing/2014/main" id="{7FA04951-9539-4E2B-88AC-8F57C8FE57BC}"/>
              </a:ext>
            </a:extLst>
          </p:cNvPr>
          <p:cNvSpPr>
            <a:spLocks noGrp="1"/>
          </p:cNvSpPr>
          <p:nvPr>
            <p:ph type="body" sz="quarter" idx="13"/>
          </p:nvPr>
        </p:nvSpPr>
        <p:spPr>
          <a:xfrm>
            <a:off x="2598343" y="472956"/>
            <a:ext cx="1191720" cy="301224"/>
          </a:xfrm>
        </p:spPr>
        <p:txBody>
          <a:bodyPr/>
          <a:lstStyle/>
          <a:p>
            <a:r>
              <a:rPr lang="en-GB" dirty="0"/>
              <a:t>2AS-3</a:t>
            </a:r>
          </a:p>
        </p:txBody>
      </p:sp>
    </p:spTree>
    <p:extLst>
      <p:ext uri="{BB962C8B-B14F-4D97-AF65-F5344CB8AC3E}">
        <p14:creationId xmlns:p14="http://schemas.microsoft.com/office/powerpoint/2010/main" val="3442327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BC35-F1A1-4969-B407-FDD63776A95B}"/>
              </a:ext>
            </a:extLst>
          </p:cNvPr>
          <p:cNvSpPr>
            <a:spLocks noGrp="1"/>
          </p:cNvSpPr>
          <p:nvPr>
            <p:ph idx="1"/>
          </p:nvPr>
        </p:nvSpPr>
        <p:spPr>
          <a:xfrm>
            <a:off x="662018" y="688985"/>
            <a:ext cx="10972800" cy="3888432"/>
          </a:xfrm>
        </p:spPr>
        <p:txBody>
          <a:bodyPr>
            <a:noAutofit/>
          </a:bodyPr>
          <a:lstStyle/>
          <a:p>
            <a:pPr marL="0" indent="0">
              <a:lnSpc>
                <a:spcPct val="120000"/>
              </a:lnSpc>
              <a:spcBef>
                <a:spcPts val="450"/>
              </a:spcBef>
              <a:spcAft>
                <a:spcPts val="450"/>
              </a:spcAft>
            </a:pPr>
            <a:r>
              <a:rPr lang="en-GB" dirty="0">
                <a:solidFill>
                  <a:schemeClr val="tx1"/>
                </a:solidFill>
              </a:rPr>
              <a:t>The following slides contain activities that can be used within the context of pre-teaching, intervention, or as supplementary material integrated into teaching. They do not represent complete lessons and should not be used as such. Also they should not be used all at once, but over the period of a teaching unit. It would be valuable to use many of the activities more than once to build fluency in understanding and application. Also many of them would benefit from the use of manipulatives to support interaction with the ideas. Ensure you engage in rich discussion with the children, asking them to reason and explain the ideas presented. Note that when working with a small group, pupils should also have access to the main teaching delivered by the class teacher and the focus should be directly linked so that the learning is connected and fluency is built.</a:t>
            </a:r>
          </a:p>
        </p:txBody>
      </p:sp>
    </p:spTree>
    <p:extLst>
      <p:ext uri="{BB962C8B-B14F-4D97-AF65-F5344CB8AC3E}">
        <p14:creationId xmlns:p14="http://schemas.microsoft.com/office/powerpoint/2010/main" val="508218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911840" cy="3888432"/>
          </a:xfrm>
        </p:spPr>
        <p:txBody>
          <a:bodyPr>
            <a:normAutofit/>
          </a:bodyPr>
          <a:lstStyle/>
          <a:p>
            <a:pPr marL="342900" indent="-342900">
              <a:buClr>
                <a:srgbClr val="585858"/>
              </a:buClr>
              <a:buFont typeface="Arial" panose="020B0604020202020204" pitchFamily="34" charset="0"/>
              <a:buChar char="•"/>
            </a:pPr>
            <a:r>
              <a:rPr lang="en-GB" dirty="0"/>
              <a:t>Take time to build understanding of the key idea</a:t>
            </a:r>
            <a:r>
              <a:rPr lang="en-GB" dirty="0">
                <a:solidFill>
                  <a:schemeClr val="tx1"/>
                </a:solidFill>
              </a:rPr>
              <a:t>.</a:t>
            </a:r>
            <a:r>
              <a:rPr lang="en-GB" dirty="0"/>
              <a:t> </a:t>
            </a:r>
            <a:r>
              <a:rPr lang="en-GB" dirty="0">
                <a:solidFill>
                  <a:schemeClr val="tx1"/>
                </a:solidFill>
              </a:rPr>
              <a:t>We </a:t>
            </a:r>
            <a:r>
              <a:rPr lang="en-GB" dirty="0"/>
              <a:t>would recommend no more than </a:t>
            </a:r>
            <a:r>
              <a:rPr lang="en-GB" dirty="0">
                <a:solidFill>
                  <a:schemeClr val="tx1"/>
                </a:solidFill>
              </a:rPr>
              <a:t>four </a:t>
            </a:r>
            <a:r>
              <a:rPr lang="en-GB" dirty="0"/>
              <a:t>slides in any one session, and probably fewer. </a:t>
            </a:r>
          </a:p>
          <a:p>
            <a:pPr marL="342900" indent="-342900">
              <a:buClr>
                <a:srgbClr val="585858"/>
              </a:buClr>
              <a:buFont typeface="Arial" panose="020B0604020202020204" pitchFamily="34" charset="0"/>
              <a:buChar char="•"/>
            </a:pPr>
            <a:r>
              <a:rPr lang="en-GB" dirty="0"/>
              <a:t>In subsequent sessions</a:t>
            </a:r>
            <a:r>
              <a:rPr lang="en-GB" dirty="0">
                <a:solidFill>
                  <a:schemeClr val="tx1"/>
                </a:solidFill>
              </a:rPr>
              <a:t>, </a:t>
            </a:r>
            <a:r>
              <a:rPr lang="en-GB" dirty="0"/>
              <a:t>review and </a:t>
            </a:r>
            <a:r>
              <a:rPr lang="en-GB" dirty="0">
                <a:solidFill>
                  <a:schemeClr val="tx1"/>
                </a:solidFill>
              </a:rPr>
              <a:t>practise </a:t>
            </a:r>
            <a:r>
              <a:rPr lang="en-GB" dirty="0"/>
              <a:t>previous learning before moving on</a:t>
            </a:r>
            <a:r>
              <a:rPr lang="en-GB" dirty="0">
                <a:solidFill>
                  <a:schemeClr val="tx1"/>
                </a:solidFill>
              </a:rPr>
              <a:t>.</a:t>
            </a:r>
          </a:p>
          <a:p>
            <a:pPr marL="342900" indent="-342900">
              <a:buClr>
                <a:srgbClr val="585858"/>
              </a:buClr>
              <a:buFont typeface="Arial" panose="020B0604020202020204" pitchFamily="34" charset="0"/>
              <a:buChar char="•"/>
            </a:pPr>
            <a:r>
              <a:rPr lang="en-GB" dirty="0"/>
              <a:t>Play the </a:t>
            </a:r>
            <a:r>
              <a:rPr lang="en-GB" dirty="0">
                <a:solidFill>
                  <a:schemeClr val="tx1"/>
                </a:solidFill>
              </a:rPr>
              <a:t>animation/observe </a:t>
            </a:r>
            <a:r>
              <a:rPr lang="en-GB" dirty="0"/>
              <a:t>the image and ask pupils “What do you notice?”.</a:t>
            </a:r>
          </a:p>
          <a:p>
            <a:pPr marL="342900" indent="-342900">
              <a:buClr>
                <a:srgbClr val="585858"/>
              </a:buClr>
              <a:buFont typeface="Arial" panose="020B0604020202020204" pitchFamily="34" charset="0"/>
              <a:buChar char="•"/>
            </a:pPr>
            <a:r>
              <a:rPr lang="en-GB" dirty="0"/>
              <a:t>Encourage pupils to explain what they see, what is happening and </a:t>
            </a:r>
            <a:r>
              <a:rPr lang="en-GB" dirty="0">
                <a:solidFill>
                  <a:schemeClr val="tx1"/>
                </a:solidFill>
              </a:rPr>
              <a:t>why.</a:t>
            </a:r>
          </a:p>
          <a:p>
            <a:pPr marL="342900" indent="-342900">
              <a:buClr>
                <a:srgbClr val="585858"/>
              </a:buClr>
              <a:buFont typeface="Arial" panose="020B0604020202020204" pitchFamily="34" charset="0"/>
              <a:buChar char="•"/>
            </a:pPr>
            <a:r>
              <a:rPr lang="en-GB" dirty="0"/>
              <a:t>Where there is a highlighted sentence, draw out the meaning of this from the image and repeat together and individually.</a:t>
            </a:r>
          </a:p>
        </p:txBody>
      </p:sp>
    </p:spTree>
    <p:extLst>
      <p:ext uri="{BB962C8B-B14F-4D97-AF65-F5344CB8AC3E}">
        <p14:creationId xmlns:p14="http://schemas.microsoft.com/office/powerpoint/2010/main" val="2819374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972800" cy="3888432"/>
          </a:xfrm>
        </p:spPr>
        <p:txBody>
          <a:bodyPr/>
          <a:lstStyle/>
          <a:p>
            <a:pPr marL="342900" indent="-342900">
              <a:buClr>
                <a:srgbClr val="585858"/>
              </a:buClr>
              <a:buFont typeface="Arial" panose="020B0604020202020204" pitchFamily="34" charset="0"/>
              <a:buChar char="•"/>
            </a:pPr>
            <a:r>
              <a:rPr lang="en-GB" dirty="0"/>
              <a:t>Engage in the suggested activities, using manipulatives where appropriate, to enhance the interaction and stimulate discussion. </a:t>
            </a:r>
            <a:r>
              <a:rPr lang="en-GB" dirty="0">
                <a:solidFill>
                  <a:schemeClr val="tx1"/>
                </a:solidFill>
              </a:rPr>
              <a:t>However, </a:t>
            </a:r>
            <a:r>
              <a:rPr lang="en-GB" dirty="0"/>
              <a:t>note that the ultimate aim is to develop fluency in the mathematical ideas such that resources are no longer needed. </a:t>
            </a:r>
          </a:p>
          <a:p>
            <a:pPr marL="342900" indent="-342900">
              <a:buClr>
                <a:srgbClr val="585858"/>
              </a:buClr>
              <a:buFont typeface="Arial" panose="020B0604020202020204" pitchFamily="34" charset="0"/>
              <a:buChar char="•"/>
            </a:pPr>
            <a:r>
              <a:rPr lang="en-GB" dirty="0"/>
              <a:t>Repeat questions, using other numbers/examples where relevant.</a:t>
            </a:r>
          </a:p>
          <a:p>
            <a:pPr marL="342900" indent="-342900">
              <a:buClr>
                <a:srgbClr val="585858"/>
              </a:buClr>
              <a:buFont typeface="Arial" panose="020B0604020202020204" pitchFamily="34" charset="0"/>
              <a:buChar char="•"/>
            </a:pPr>
            <a:r>
              <a:rPr lang="en-GB" dirty="0"/>
              <a:t>Repeat the highlighted language structures wherever relevant to build fluency with the key idea and connect the learning. For example:</a:t>
            </a:r>
          </a:p>
          <a:p>
            <a:endParaRPr lang="en-GB" dirty="0"/>
          </a:p>
          <a:p>
            <a:pPr marL="0" indent="0"/>
            <a:endParaRPr lang="en-GB" dirty="0"/>
          </a:p>
        </p:txBody>
      </p:sp>
      <p:sp>
        <p:nvSpPr>
          <p:cNvPr id="5" name="TextBox 19">
            <a:extLst>
              <a:ext uri="{FF2B5EF4-FFF2-40B4-BE49-F238E27FC236}">
                <a16:creationId xmlns:a16="http://schemas.microsoft.com/office/drawing/2014/main" id="{9E99F201-5AC6-4933-B5C1-2B91B0DC1203}"/>
              </a:ext>
            </a:extLst>
          </p:cNvPr>
          <p:cNvSpPr txBox="1"/>
          <p:nvPr/>
        </p:nvSpPr>
        <p:spPr>
          <a:xfrm>
            <a:off x="2997523" y="4418337"/>
            <a:ext cx="5486401" cy="400110"/>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hundreds are equivalent to 1,000.</a:t>
            </a:r>
          </a:p>
        </p:txBody>
      </p:sp>
    </p:spTree>
    <p:extLst>
      <p:ext uri="{BB962C8B-B14F-4D97-AF65-F5344CB8AC3E}">
        <p14:creationId xmlns:p14="http://schemas.microsoft.com/office/powerpoint/2010/main" val="1762984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24704-EDE4-4CA5-ADAB-2B740C5F9CA2}"/>
              </a:ext>
            </a:extLst>
          </p:cNvPr>
          <p:cNvSpPr/>
          <p:nvPr/>
        </p:nvSpPr>
        <p:spPr bwMode="auto">
          <a:xfrm>
            <a:off x="0" y="3068960"/>
            <a:ext cx="12216680" cy="720080"/>
          </a:xfrm>
          <a:prstGeom prst="rect">
            <a:avLst/>
          </a:prstGeom>
          <a:solidFill>
            <a:schemeClr val="accent6">
              <a:lumMod val="50000"/>
            </a:schemeClr>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2" name="Title 3">
            <a:extLst>
              <a:ext uri="{FF2B5EF4-FFF2-40B4-BE49-F238E27FC236}">
                <a16:creationId xmlns:a16="http://schemas.microsoft.com/office/drawing/2014/main" id="{9FA756B9-D3A2-4838-BAE4-37F02EFEBA50}"/>
              </a:ext>
            </a:extLst>
          </p:cNvPr>
          <p:cNvSpPr txBox="1">
            <a:spLocks/>
          </p:cNvSpPr>
          <p:nvPr/>
        </p:nvSpPr>
        <p:spPr bwMode="auto">
          <a:xfrm>
            <a:off x="594008" y="3215915"/>
            <a:ext cx="11262632"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0">
                <a:solidFill>
                  <a:schemeClr val="bg1"/>
                </a:solidFill>
                <a:latin typeface="+mn-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a:ea typeface="+mj-ea"/>
                <a:cs typeface="+mj-cs"/>
              </a:rPr>
              <a:t>2AS-3 Add and subtract within 100 – part 1</a:t>
            </a:r>
            <a:endParaRPr kumimoji="0" lang="en-GB" sz="2000" b="0" i="0" u="none" strike="noStrike" kern="0" cap="none" spc="0" normalizeH="0" baseline="0" noProof="0" dirty="0">
              <a:ln>
                <a:noFill/>
              </a:ln>
              <a:solidFill>
                <a:srgbClr val="FFFFFF"/>
              </a:solidFill>
              <a:effectLst/>
              <a:uLnTx/>
              <a:uFillTx/>
              <a:latin typeface="Arial"/>
              <a:ea typeface="+mj-ea"/>
              <a:cs typeface="+mj-cs"/>
            </a:endParaRPr>
          </a:p>
        </p:txBody>
      </p:sp>
    </p:spTree>
    <p:custDataLst>
      <p:tags r:id="rId1"/>
    </p:custDataLst>
    <p:extLst>
      <p:ext uri="{BB962C8B-B14F-4D97-AF65-F5344CB8AC3E}">
        <p14:creationId xmlns:p14="http://schemas.microsoft.com/office/powerpoint/2010/main" val="4183271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60BA0FE0-91EF-420D-A511-3A8BA6F2D399}"/>
              </a:ext>
            </a:extLst>
          </p:cNvPr>
          <p:cNvGrpSpPr/>
          <p:nvPr/>
        </p:nvGrpSpPr>
        <p:grpSpPr>
          <a:xfrm>
            <a:off x="5232215" y="2825344"/>
            <a:ext cx="1775188" cy="1664171"/>
            <a:chOff x="7961658" y="2167175"/>
            <a:chExt cx="2366918" cy="2218894"/>
          </a:xfrm>
        </p:grpSpPr>
        <p:grpSp>
          <p:nvGrpSpPr>
            <p:cNvPr id="8" name="Group 7">
              <a:extLst>
                <a:ext uri="{FF2B5EF4-FFF2-40B4-BE49-F238E27FC236}">
                  <a16:creationId xmlns:a16="http://schemas.microsoft.com/office/drawing/2014/main" id="{2F67D8BB-BADE-47CA-999F-175B57926ECA}"/>
                </a:ext>
              </a:extLst>
            </p:cNvPr>
            <p:cNvGrpSpPr/>
            <p:nvPr/>
          </p:nvGrpSpPr>
          <p:grpSpPr>
            <a:xfrm>
              <a:off x="8603416" y="2167175"/>
              <a:ext cx="1074078" cy="947140"/>
              <a:chOff x="4608703" y="1356086"/>
              <a:chExt cx="1074078" cy="947140"/>
            </a:xfrm>
          </p:grpSpPr>
          <p:sp>
            <p:nvSpPr>
              <p:cNvPr id="9" name="Oval 8">
                <a:extLst>
                  <a:ext uri="{FF2B5EF4-FFF2-40B4-BE49-F238E27FC236}">
                    <a16:creationId xmlns:a16="http://schemas.microsoft.com/office/drawing/2014/main" id="{A68FD437-5A5A-4B4C-A870-03D5A958731F}"/>
                  </a:ext>
                </a:extLst>
              </p:cNvPr>
              <p:cNvSpPr/>
              <p:nvPr/>
            </p:nvSpPr>
            <p:spPr>
              <a:xfrm>
                <a:off x="4675181" y="1356086"/>
                <a:ext cx="947140" cy="94714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TextBox 10">
                <a:extLst>
                  <a:ext uri="{FF2B5EF4-FFF2-40B4-BE49-F238E27FC236}">
                    <a16:creationId xmlns:a16="http://schemas.microsoft.com/office/drawing/2014/main" id="{B5DEB9DA-2EE2-48C9-91DF-6E09F0E0DCC6}"/>
                  </a:ext>
                </a:extLst>
              </p:cNvPr>
              <p:cNvSpPr txBox="1"/>
              <p:nvPr/>
            </p:nvSpPr>
            <p:spPr>
              <a:xfrm>
                <a:off x="4608703" y="1585241"/>
                <a:ext cx="1074078" cy="69762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sp>
          <p:nvSpPr>
            <p:cNvPr id="12" name="Oval 11">
              <a:extLst>
                <a:ext uri="{FF2B5EF4-FFF2-40B4-BE49-F238E27FC236}">
                  <a16:creationId xmlns:a16="http://schemas.microsoft.com/office/drawing/2014/main" id="{2D1CD2C2-9B3A-4B62-9356-CFA28980D1C4}"/>
                </a:ext>
              </a:extLst>
            </p:cNvPr>
            <p:cNvSpPr/>
            <p:nvPr/>
          </p:nvSpPr>
          <p:spPr>
            <a:xfrm>
              <a:off x="8021821" y="3438929"/>
              <a:ext cx="947140" cy="94714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EF445C44-D086-41B4-9545-5FE1D662CBAD}"/>
                </a:ext>
              </a:extLst>
            </p:cNvPr>
            <p:cNvSpPr txBox="1"/>
            <p:nvPr/>
          </p:nvSpPr>
          <p:spPr>
            <a:xfrm>
              <a:off x="7961658" y="3621324"/>
              <a:ext cx="1074077" cy="57451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
          <p:nvSpPr>
            <p:cNvPr id="14" name="Oval 13">
              <a:extLst>
                <a:ext uri="{FF2B5EF4-FFF2-40B4-BE49-F238E27FC236}">
                  <a16:creationId xmlns:a16="http://schemas.microsoft.com/office/drawing/2014/main" id="{E25143A1-A428-49B7-87DC-22A551558075}"/>
                </a:ext>
              </a:extLst>
            </p:cNvPr>
            <p:cNvSpPr/>
            <p:nvPr/>
          </p:nvSpPr>
          <p:spPr>
            <a:xfrm>
              <a:off x="9317968" y="3438929"/>
              <a:ext cx="947140" cy="94714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5" name="TextBox 14">
              <a:extLst>
                <a:ext uri="{FF2B5EF4-FFF2-40B4-BE49-F238E27FC236}">
                  <a16:creationId xmlns:a16="http://schemas.microsoft.com/office/drawing/2014/main" id="{0DB78D6F-1D6A-4A2C-87D4-60090326939A}"/>
                </a:ext>
              </a:extLst>
            </p:cNvPr>
            <p:cNvSpPr txBox="1"/>
            <p:nvPr/>
          </p:nvSpPr>
          <p:spPr>
            <a:xfrm>
              <a:off x="9254498" y="3616125"/>
              <a:ext cx="1074078" cy="57451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cxnSp>
          <p:nvCxnSpPr>
            <p:cNvPr id="16" name="Straight Connector 15">
              <a:extLst>
                <a:ext uri="{FF2B5EF4-FFF2-40B4-BE49-F238E27FC236}">
                  <a16:creationId xmlns:a16="http://schemas.microsoft.com/office/drawing/2014/main" id="{74E4262B-9518-4D0B-9933-780E95B4EBB6}"/>
                </a:ext>
              </a:extLst>
            </p:cNvPr>
            <p:cNvCxnSpPr>
              <a:cxnSpLocks/>
              <a:stCxn id="9" idx="3"/>
              <a:endCxn id="12" idx="0"/>
            </p:cNvCxnSpPr>
            <p:nvPr/>
          </p:nvCxnSpPr>
          <p:spPr>
            <a:xfrm flipH="1">
              <a:off x="8495391" y="2975610"/>
              <a:ext cx="313208" cy="463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CC03DEB-2A30-4D6A-A397-773BCA03F22B}"/>
                </a:ext>
              </a:extLst>
            </p:cNvPr>
            <p:cNvCxnSpPr>
              <a:cxnSpLocks/>
              <a:stCxn id="9" idx="5"/>
              <a:endCxn id="14" idx="0"/>
            </p:cNvCxnSpPr>
            <p:nvPr/>
          </p:nvCxnSpPr>
          <p:spPr>
            <a:xfrm>
              <a:off x="9478329" y="2975610"/>
              <a:ext cx="313209" cy="463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4848A82C-7955-4EBB-A40F-4B1489FC76EB}"/>
              </a:ext>
            </a:extLst>
          </p:cNvPr>
          <p:cNvSpPr txBox="1"/>
          <p:nvPr/>
        </p:nvSpPr>
        <p:spPr>
          <a:xfrm>
            <a:off x="5856711" y="2986599"/>
            <a:ext cx="513900" cy="43088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
        <p:nvSpPr>
          <p:cNvPr id="2" name="Rectangle 1">
            <a:extLst>
              <a:ext uri="{FF2B5EF4-FFF2-40B4-BE49-F238E27FC236}">
                <a16:creationId xmlns:a16="http://schemas.microsoft.com/office/drawing/2014/main" id="{7794DC42-50B4-4D33-8F9B-1BAB28AB8891}"/>
              </a:ext>
            </a:extLst>
          </p:cNvPr>
          <p:cNvSpPr/>
          <p:nvPr/>
        </p:nvSpPr>
        <p:spPr>
          <a:xfrm>
            <a:off x="5021379" y="2583273"/>
            <a:ext cx="2311556" cy="2145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54" name="Group 53">
            <a:extLst>
              <a:ext uri="{FF2B5EF4-FFF2-40B4-BE49-F238E27FC236}">
                <a16:creationId xmlns:a16="http://schemas.microsoft.com/office/drawing/2014/main" id="{42B29085-D798-45BD-B137-46C150B0AA09}"/>
              </a:ext>
            </a:extLst>
          </p:cNvPr>
          <p:cNvGrpSpPr/>
          <p:nvPr/>
        </p:nvGrpSpPr>
        <p:grpSpPr>
          <a:xfrm>
            <a:off x="5234956" y="2825344"/>
            <a:ext cx="1767455" cy="1664171"/>
            <a:chOff x="7968961" y="2167175"/>
            <a:chExt cx="2356607" cy="2218894"/>
          </a:xfrm>
        </p:grpSpPr>
        <p:grpSp>
          <p:nvGrpSpPr>
            <p:cNvPr id="20" name="Group 19">
              <a:extLst>
                <a:ext uri="{FF2B5EF4-FFF2-40B4-BE49-F238E27FC236}">
                  <a16:creationId xmlns:a16="http://schemas.microsoft.com/office/drawing/2014/main" id="{43F8EB87-EC16-48F0-B072-A11472A1362A}"/>
                </a:ext>
              </a:extLst>
            </p:cNvPr>
            <p:cNvGrpSpPr/>
            <p:nvPr/>
          </p:nvGrpSpPr>
          <p:grpSpPr>
            <a:xfrm>
              <a:off x="8603416" y="2167175"/>
              <a:ext cx="1074078" cy="947140"/>
              <a:chOff x="4608703" y="1356086"/>
              <a:chExt cx="1074078" cy="947140"/>
            </a:xfrm>
          </p:grpSpPr>
          <p:sp>
            <p:nvSpPr>
              <p:cNvPr id="28" name="Oval 27">
                <a:extLst>
                  <a:ext uri="{FF2B5EF4-FFF2-40B4-BE49-F238E27FC236}">
                    <a16:creationId xmlns:a16="http://schemas.microsoft.com/office/drawing/2014/main" id="{95C51484-6E29-4AC4-9530-D213AA220507}"/>
                  </a:ext>
                </a:extLst>
              </p:cNvPr>
              <p:cNvSpPr/>
              <p:nvPr/>
            </p:nvSpPr>
            <p:spPr>
              <a:xfrm>
                <a:off x="4675181" y="1356086"/>
                <a:ext cx="947140" cy="94714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9" name="TextBox 28">
                <a:extLst>
                  <a:ext uri="{FF2B5EF4-FFF2-40B4-BE49-F238E27FC236}">
                    <a16:creationId xmlns:a16="http://schemas.microsoft.com/office/drawing/2014/main" id="{61A04BB5-2C00-477B-98AE-0C3365DC92C0}"/>
                  </a:ext>
                </a:extLst>
              </p:cNvPr>
              <p:cNvSpPr txBox="1"/>
              <p:nvPr/>
            </p:nvSpPr>
            <p:spPr>
              <a:xfrm>
                <a:off x="4608703" y="1585241"/>
                <a:ext cx="1074078" cy="69762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sp>
          <p:nvSpPr>
            <p:cNvPr id="21" name="Oval 20">
              <a:extLst>
                <a:ext uri="{FF2B5EF4-FFF2-40B4-BE49-F238E27FC236}">
                  <a16:creationId xmlns:a16="http://schemas.microsoft.com/office/drawing/2014/main" id="{8753D09C-846A-43D2-ABBA-3F51AD114301}"/>
                </a:ext>
              </a:extLst>
            </p:cNvPr>
            <p:cNvSpPr/>
            <p:nvPr/>
          </p:nvSpPr>
          <p:spPr>
            <a:xfrm>
              <a:off x="8021821" y="3438929"/>
              <a:ext cx="947140" cy="94714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2" name="TextBox 21">
              <a:extLst>
                <a:ext uri="{FF2B5EF4-FFF2-40B4-BE49-F238E27FC236}">
                  <a16:creationId xmlns:a16="http://schemas.microsoft.com/office/drawing/2014/main" id="{742EF4B4-4F71-4EEC-B803-4CAAC09846CC}"/>
                </a:ext>
              </a:extLst>
            </p:cNvPr>
            <p:cNvSpPr txBox="1"/>
            <p:nvPr/>
          </p:nvSpPr>
          <p:spPr>
            <a:xfrm>
              <a:off x="7968961" y="3689363"/>
              <a:ext cx="1074077" cy="45140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tens</a:t>
              </a:r>
            </a:p>
          </p:txBody>
        </p:sp>
        <p:sp>
          <p:nvSpPr>
            <p:cNvPr id="23" name="Oval 22">
              <a:extLst>
                <a:ext uri="{FF2B5EF4-FFF2-40B4-BE49-F238E27FC236}">
                  <a16:creationId xmlns:a16="http://schemas.microsoft.com/office/drawing/2014/main" id="{25A6784A-7DA4-4CD9-B9A8-058CF2D34A87}"/>
                </a:ext>
              </a:extLst>
            </p:cNvPr>
            <p:cNvSpPr/>
            <p:nvPr/>
          </p:nvSpPr>
          <p:spPr>
            <a:xfrm>
              <a:off x="9317968" y="3438929"/>
              <a:ext cx="947140" cy="94714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 name="TextBox 23">
              <a:extLst>
                <a:ext uri="{FF2B5EF4-FFF2-40B4-BE49-F238E27FC236}">
                  <a16:creationId xmlns:a16="http://schemas.microsoft.com/office/drawing/2014/main" id="{8CD5F68E-B7D8-42DF-8EA1-4F18961D506B}"/>
                </a:ext>
              </a:extLst>
            </p:cNvPr>
            <p:cNvSpPr txBox="1"/>
            <p:nvPr/>
          </p:nvSpPr>
          <p:spPr>
            <a:xfrm>
              <a:off x="9251491" y="3686599"/>
              <a:ext cx="1074077" cy="45140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 tens</a:t>
              </a:r>
            </a:p>
          </p:txBody>
        </p:sp>
        <p:cxnSp>
          <p:nvCxnSpPr>
            <p:cNvPr id="25" name="Straight Connector 24">
              <a:extLst>
                <a:ext uri="{FF2B5EF4-FFF2-40B4-BE49-F238E27FC236}">
                  <a16:creationId xmlns:a16="http://schemas.microsoft.com/office/drawing/2014/main" id="{C29A30CF-B666-4B80-AAA6-1D666EDDB1FE}"/>
                </a:ext>
              </a:extLst>
            </p:cNvPr>
            <p:cNvCxnSpPr>
              <a:cxnSpLocks/>
              <a:stCxn id="28" idx="3"/>
              <a:endCxn id="21" idx="0"/>
            </p:cNvCxnSpPr>
            <p:nvPr/>
          </p:nvCxnSpPr>
          <p:spPr>
            <a:xfrm flipH="1">
              <a:off x="8495391" y="2975610"/>
              <a:ext cx="313208" cy="463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BC8F9DD-2D0E-491D-9206-745BE16C3306}"/>
                </a:ext>
              </a:extLst>
            </p:cNvPr>
            <p:cNvCxnSpPr>
              <a:cxnSpLocks/>
              <a:stCxn id="28" idx="5"/>
              <a:endCxn id="23" idx="0"/>
            </p:cNvCxnSpPr>
            <p:nvPr/>
          </p:nvCxnSpPr>
          <p:spPr>
            <a:xfrm>
              <a:off x="9478329" y="2975610"/>
              <a:ext cx="313209" cy="463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85D60802-4485-48A8-AFF1-3B7C6AA52886}"/>
              </a:ext>
            </a:extLst>
          </p:cNvPr>
          <p:cNvSpPr txBox="1"/>
          <p:nvPr/>
        </p:nvSpPr>
        <p:spPr>
          <a:xfrm>
            <a:off x="5618172" y="3014616"/>
            <a:ext cx="983714"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tens</a:t>
            </a:r>
          </a:p>
        </p:txBody>
      </p:sp>
      <p:sp>
        <p:nvSpPr>
          <p:cNvPr id="3" name="Title 2">
            <a:extLst>
              <a:ext uri="{FF2B5EF4-FFF2-40B4-BE49-F238E27FC236}">
                <a16:creationId xmlns:a16="http://schemas.microsoft.com/office/drawing/2014/main" id="{DB2483D8-A1AC-42D6-811E-D3ADE6DFE6D9}"/>
              </a:ext>
            </a:extLst>
          </p:cNvPr>
          <p:cNvSpPr>
            <a:spLocks noGrp="1"/>
          </p:cNvSpPr>
          <p:nvPr>
            <p:ph type="title"/>
          </p:nvPr>
        </p:nvSpPr>
        <p:spPr/>
        <p:txBody>
          <a:bodyPr/>
          <a:lstStyle/>
          <a:p>
            <a:r>
              <a:rPr lang="en-GB" dirty="0"/>
              <a:t>2AS-3 Add and subtract within 100 – part 1</a:t>
            </a:r>
          </a:p>
        </p:txBody>
      </p:sp>
      <p:grpSp>
        <p:nvGrpSpPr>
          <p:cNvPr id="4" name="Group 3">
            <a:extLst>
              <a:ext uri="{FF2B5EF4-FFF2-40B4-BE49-F238E27FC236}">
                <a16:creationId xmlns:a16="http://schemas.microsoft.com/office/drawing/2014/main" id="{12C234B5-032C-41C1-A09B-0BFC093C9198}"/>
              </a:ext>
            </a:extLst>
          </p:cNvPr>
          <p:cNvGrpSpPr/>
          <p:nvPr/>
        </p:nvGrpSpPr>
        <p:grpSpPr>
          <a:xfrm>
            <a:off x="624139" y="2431424"/>
            <a:ext cx="3724378" cy="2837947"/>
            <a:chOff x="1052465" y="2431423"/>
            <a:chExt cx="3724378" cy="2837947"/>
          </a:xfrm>
        </p:grpSpPr>
        <p:pic>
          <p:nvPicPr>
            <p:cNvPr id="37" name="Picture 36">
              <a:extLst>
                <a:ext uri="{FF2B5EF4-FFF2-40B4-BE49-F238E27FC236}">
                  <a16:creationId xmlns:a16="http://schemas.microsoft.com/office/drawing/2014/main" id="{2E51EA5E-82E5-419E-A74E-E8D66046E3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1217" y="2431423"/>
              <a:ext cx="305626" cy="2837947"/>
            </a:xfrm>
            <a:prstGeom prst="rect">
              <a:avLst/>
            </a:prstGeom>
          </p:spPr>
        </p:pic>
        <p:pic>
          <p:nvPicPr>
            <p:cNvPr id="55" name="Picture 54">
              <a:extLst>
                <a:ext uri="{FF2B5EF4-FFF2-40B4-BE49-F238E27FC236}">
                  <a16:creationId xmlns:a16="http://schemas.microsoft.com/office/drawing/2014/main" id="{5FAE7602-9244-4BCD-B795-B0DDBF7E51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9873" y="2431423"/>
              <a:ext cx="305626" cy="2837947"/>
            </a:xfrm>
            <a:prstGeom prst="rect">
              <a:avLst/>
            </a:prstGeom>
          </p:spPr>
        </p:pic>
        <p:pic>
          <p:nvPicPr>
            <p:cNvPr id="56" name="Picture 55">
              <a:extLst>
                <a:ext uri="{FF2B5EF4-FFF2-40B4-BE49-F238E27FC236}">
                  <a16:creationId xmlns:a16="http://schemas.microsoft.com/office/drawing/2014/main" id="{E26F2711-ED30-4197-A273-87CE5DD42B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8530" y="2431423"/>
              <a:ext cx="305626" cy="2837947"/>
            </a:xfrm>
            <a:prstGeom prst="rect">
              <a:avLst/>
            </a:prstGeom>
          </p:spPr>
        </p:pic>
        <p:pic>
          <p:nvPicPr>
            <p:cNvPr id="57" name="Picture 56">
              <a:extLst>
                <a:ext uri="{FF2B5EF4-FFF2-40B4-BE49-F238E27FC236}">
                  <a16:creationId xmlns:a16="http://schemas.microsoft.com/office/drawing/2014/main" id="{EE4CE4BA-1B8F-4514-AE41-19E4E9EBD5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6494" y="2431423"/>
              <a:ext cx="305626" cy="2837947"/>
            </a:xfrm>
            <a:prstGeom prst="rect">
              <a:avLst/>
            </a:prstGeom>
          </p:spPr>
        </p:pic>
        <p:pic>
          <p:nvPicPr>
            <p:cNvPr id="58" name="Picture 57">
              <a:extLst>
                <a:ext uri="{FF2B5EF4-FFF2-40B4-BE49-F238E27FC236}">
                  <a16:creationId xmlns:a16="http://schemas.microsoft.com/office/drawing/2014/main" id="{52122645-A63D-4E3E-A922-27A3B7645C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5151" y="2431423"/>
              <a:ext cx="305626" cy="2837947"/>
            </a:xfrm>
            <a:prstGeom prst="rect">
              <a:avLst/>
            </a:prstGeom>
          </p:spPr>
        </p:pic>
        <p:pic>
          <p:nvPicPr>
            <p:cNvPr id="59" name="Picture 58">
              <a:extLst>
                <a:ext uri="{FF2B5EF4-FFF2-40B4-BE49-F238E27FC236}">
                  <a16:creationId xmlns:a16="http://schemas.microsoft.com/office/drawing/2014/main" id="{ECE2C88E-AAB0-4659-B03B-8D049A5454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3808" y="2431423"/>
              <a:ext cx="305626" cy="2837947"/>
            </a:xfrm>
            <a:prstGeom prst="rect">
              <a:avLst/>
            </a:prstGeom>
          </p:spPr>
        </p:pic>
        <p:pic>
          <p:nvPicPr>
            <p:cNvPr id="60" name="Picture 59">
              <a:extLst>
                <a:ext uri="{FF2B5EF4-FFF2-40B4-BE49-F238E27FC236}">
                  <a16:creationId xmlns:a16="http://schemas.microsoft.com/office/drawing/2014/main" id="{0782FB41-327D-47AD-A161-89E94274A9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2465" y="2431423"/>
              <a:ext cx="305626" cy="2837947"/>
            </a:xfrm>
            <a:prstGeom prst="rect">
              <a:avLst/>
            </a:prstGeom>
          </p:spPr>
        </p:pic>
      </p:grpSp>
      <p:grpSp>
        <p:nvGrpSpPr>
          <p:cNvPr id="6" name="Group 5">
            <a:extLst>
              <a:ext uri="{FF2B5EF4-FFF2-40B4-BE49-F238E27FC236}">
                <a16:creationId xmlns:a16="http://schemas.microsoft.com/office/drawing/2014/main" id="{4805B3FC-46B9-4A53-9422-40AD791CBB1E}"/>
              </a:ext>
            </a:extLst>
          </p:cNvPr>
          <p:cNvGrpSpPr/>
          <p:nvPr/>
        </p:nvGrpSpPr>
        <p:grpSpPr>
          <a:xfrm>
            <a:off x="623888" y="2430459"/>
            <a:ext cx="3724629" cy="305626"/>
            <a:chOff x="1052213" y="2430459"/>
            <a:chExt cx="3724629" cy="305626"/>
          </a:xfrm>
        </p:grpSpPr>
        <p:pic>
          <p:nvPicPr>
            <p:cNvPr id="35" name="Picture 34" descr="A screen shot of a computer&#10;&#10;Description automatically generated">
              <a:extLst>
                <a:ext uri="{FF2B5EF4-FFF2-40B4-BE49-F238E27FC236}">
                  <a16:creationId xmlns:a16="http://schemas.microsoft.com/office/drawing/2014/main" id="{D2024022-4CB7-4927-BEA4-E0F9C0CF25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2213" y="2430459"/>
              <a:ext cx="305626" cy="305626"/>
            </a:xfrm>
            <a:prstGeom prst="rect">
              <a:avLst/>
            </a:prstGeom>
          </p:spPr>
        </p:pic>
        <p:pic>
          <p:nvPicPr>
            <p:cNvPr id="61" name="Picture 60" descr="A screen shot of a computer&#10;&#10;Description automatically generated">
              <a:extLst>
                <a:ext uri="{FF2B5EF4-FFF2-40B4-BE49-F238E27FC236}">
                  <a16:creationId xmlns:a16="http://schemas.microsoft.com/office/drawing/2014/main" id="{BF5AEE2A-A991-4A6B-8BA1-73E1C9CA47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3808" y="2430459"/>
              <a:ext cx="305626" cy="305626"/>
            </a:xfrm>
            <a:prstGeom prst="rect">
              <a:avLst/>
            </a:prstGeom>
          </p:spPr>
        </p:pic>
        <p:pic>
          <p:nvPicPr>
            <p:cNvPr id="62" name="Picture 61" descr="A screen shot of a computer&#10;&#10;Description automatically generated">
              <a:extLst>
                <a:ext uri="{FF2B5EF4-FFF2-40B4-BE49-F238E27FC236}">
                  <a16:creationId xmlns:a16="http://schemas.microsoft.com/office/drawing/2014/main" id="{BFA87572-8561-4537-B05D-8B0000EE4E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5151" y="2430459"/>
              <a:ext cx="305626" cy="305626"/>
            </a:xfrm>
            <a:prstGeom prst="rect">
              <a:avLst/>
            </a:prstGeom>
          </p:spPr>
        </p:pic>
        <p:pic>
          <p:nvPicPr>
            <p:cNvPr id="63" name="Picture 62" descr="A screen shot of a computer&#10;&#10;Description automatically generated">
              <a:extLst>
                <a:ext uri="{FF2B5EF4-FFF2-40B4-BE49-F238E27FC236}">
                  <a16:creationId xmlns:a16="http://schemas.microsoft.com/office/drawing/2014/main" id="{25FB684D-AD7D-4E0A-BD30-AC42D4CADE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6494" y="2430459"/>
              <a:ext cx="305626" cy="305626"/>
            </a:xfrm>
            <a:prstGeom prst="rect">
              <a:avLst/>
            </a:prstGeom>
          </p:spPr>
        </p:pic>
        <p:pic>
          <p:nvPicPr>
            <p:cNvPr id="64" name="Picture 63" descr="A screen shot of a computer&#10;&#10;Description automatically generated">
              <a:extLst>
                <a:ext uri="{FF2B5EF4-FFF2-40B4-BE49-F238E27FC236}">
                  <a16:creationId xmlns:a16="http://schemas.microsoft.com/office/drawing/2014/main" id="{3A440BF8-94CE-42AA-B432-E5A152EB2A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8530" y="2430459"/>
              <a:ext cx="305626" cy="305626"/>
            </a:xfrm>
            <a:prstGeom prst="rect">
              <a:avLst/>
            </a:prstGeom>
          </p:spPr>
        </p:pic>
        <p:pic>
          <p:nvPicPr>
            <p:cNvPr id="65" name="Picture 64" descr="A screen shot of a computer&#10;&#10;Description automatically generated">
              <a:extLst>
                <a:ext uri="{FF2B5EF4-FFF2-40B4-BE49-F238E27FC236}">
                  <a16:creationId xmlns:a16="http://schemas.microsoft.com/office/drawing/2014/main" id="{40ABB17F-0860-4403-AA1D-2F26685214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9873" y="2430459"/>
              <a:ext cx="305626" cy="305626"/>
            </a:xfrm>
            <a:prstGeom prst="rect">
              <a:avLst/>
            </a:prstGeom>
          </p:spPr>
        </p:pic>
        <p:pic>
          <p:nvPicPr>
            <p:cNvPr id="66" name="Picture 65" descr="A screen shot of a computer&#10;&#10;Description automatically generated">
              <a:extLst>
                <a:ext uri="{FF2B5EF4-FFF2-40B4-BE49-F238E27FC236}">
                  <a16:creationId xmlns:a16="http://schemas.microsoft.com/office/drawing/2014/main" id="{D208E334-AD75-4DA0-B0CE-BED23C59D7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1216" y="2430459"/>
              <a:ext cx="305626" cy="305626"/>
            </a:xfrm>
            <a:prstGeom prst="rect">
              <a:avLst/>
            </a:prstGeom>
          </p:spPr>
        </p:pic>
      </p:grpSp>
      <p:sp>
        <p:nvSpPr>
          <p:cNvPr id="7" name="Content Placeholder 2">
            <a:extLst>
              <a:ext uri="{FF2B5EF4-FFF2-40B4-BE49-F238E27FC236}">
                <a16:creationId xmlns:a16="http://schemas.microsoft.com/office/drawing/2014/main" id="{BB5B1A95-8863-42E5-999E-7B91D3BC5E87}"/>
              </a:ext>
            </a:extLst>
          </p:cNvPr>
          <p:cNvSpPr txBox="1">
            <a:spLocks/>
          </p:cNvSpPr>
          <p:nvPr/>
        </p:nvSpPr>
        <p:spPr>
          <a:xfrm>
            <a:off x="7002411" y="1291867"/>
            <a:ext cx="4854229" cy="1268006"/>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 do you notice about how the blocks are arranged? How does the part-part-whole diagram represent this?</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10" name="Content Placeholder 2">
            <a:extLst>
              <a:ext uri="{FF2B5EF4-FFF2-40B4-BE49-F238E27FC236}">
                <a16:creationId xmlns:a16="http://schemas.microsoft.com/office/drawing/2014/main" id="{B1169195-86A3-45FB-B5DA-5A0BD908BFD6}"/>
              </a:ext>
            </a:extLst>
          </p:cNvPr>
          <p:cNvSpPr txBox="1">
            <a:spLocks/>
          </p:cNvSpPr>
          <p:nvPr/>
        </p:nvSpPr>
        <p:spPr>
          <a:xfrm>
            <a:off x="7002160" y="2384634"/>
            <a:ext cx="4854229" cy="2452835"/>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 is the same and what is different about the blocks and part-part-whole diagram now? Can you say the number that is 7 tens?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Collect 9 tens blocks and a part-part-whole diagram to do this activity. Pick up some of your blocks and put them into two piles. Your partner can fill in the part-part-whole diagram to represent your arrangement. Check they are right!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14163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8"/>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53"/>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6"/>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2" grpId="0" animBg="1"/>
      <p:bldP spid="27"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9.8|3.1"/>
</p:tagLst>
</file>

<file path=ppt/tags/tag3.xml><?xml version="1.0" encoding="utf-8"?>
<p:tagLst xmlns:a="http://schemas.openxmlformats.org/drawingml/2006/main" xmlns:r="http://schemas.openxmlformats.org/officeDocument/2006/relationships" xmlns:p="http://schemas.openxmlformats.org/presentationml/2006/main">
  <p:tag name="TIMING" val="|9.2|3.3|1.9"/>
</p:tagLst>
</file>

<file path=ppt/tags/tag4.xml><?xml version="1.0" encoding="utf-8"?>
<p:tagLst xmlns:a="http://schemas.openxmlformats.org/drawingml/2006/main" xmlns:r="http://schemas.openxmlformats.org/officeDocument/2006/relationships" xmlns:p="http://schemas.openxmlformats.org/presentationml/2006/main">
  <p:tag name="TIMING" val="|9.2|3.3|1.9"/>
</p:tagLst>
</file>

<file path=ppt/tags/tag5.xml><?xml version="1.0" encoding="utf-8"?>
<p:tagLst xmlns:a="http://schemas.openxmlformats.org/drawingml/2006/main" xmlns:r="http://schemas.openxmlformats.org/officeDocument/2006/relationships" xmlns:p="http://schemas.openxmlformats.org/presentationml/2006/main">
  <p:tag name="TIMING" val="|12.1|7.6"/>
</p:tagLst>
</file>

<file path=ppt/tags/tag6.xml><?xml version="1.0" encoding="utf-8"?>
<p:tagLst xmlns:a="http://schemas.openxmlformats.org/drawingml/2006/main" xmlns:r="http://schemas.openxmlformats.org/officeDocument/2006/relationships" xmlns:p="http://schemas.openxmlformats.org/presentationml/2006/main">
  <p:tag name="TIMING" val="|12.1|7.6"/>
</p:tagLst>
</file>

<file path=ppt/tags/tag7.xml><?xml version="1.0" encoding="utf-8"?>
<p:tagLst xmlns:a="http://schemas.openxmlformats.org/drawingml/2006/main" xmlns:r="http://schemas.openxmlformats.org/officeDocument/2006/relationships" xmlns:p="http://schemas.openxmlformats.org/presentationml/2006/main">
  <p:tag name="TIMING" val="|9.3|3.2|6.4"/>
</p:tagLst>
</file>

<file path=ppt/tags/tag8.xml><?xml version="1.0" encoding="utf-8"?>
<p:tagLst xmlns:a="http://schemas.openxmlformats.org/drawingml/2006/main" xmlns:r="http://schemas.openxmlformats.org/officeDocument/2006/relationships" xmlns:p="http://schemas.openxmlformats.org/presentationml/2006/main">
  <p:tag name="TIMING" val="|7.7|2.4|1.6|2.1|2.7|2.6|2.1"/>
</p:tagLst>
</file>

<file path=ppt/theme/theme1.xml><?xml version="1.0" encoding="utf-8"?>
<a:theme xmlns:a="http://schemas.openxmlformats.org/drawingml/2006/main" name="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2AB53F-2365-4221-B52E-1FAB7194DECD}">
  <ds:schemaRefs>
    <ds:schemaRef ds:uri="http://schemas.microsoft.com/sharepoint/v3/contenttype/forms"/>
  </ds:schemaRefs>
</ds:datastoreItem>
</file>

<file path=customXml/itemProps2.xml><?xml version="1.0" encoding="utf-8"?>
<ds:datastoreItem xmlns:ds="http://schemas.openxmlformats.org/officeDocument/2006/customXml" ds:itemID="{F52F4355-41EF-4DA9-B998-C6511E367AD2}">
  <ds:schemaRef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e2f7c1fb-8b39-4d5b-953e-de45d1606e4d"/>
    <ds:schemaRef ds:uri="http://www.w3.org/XML/1998/namespace"/>
    <ds:schemaRef ds:uri="http://purl.org/dc/dcmitype/"/>
  </ds:schemaRefs>
</ds:datastoreItem>
</file>

<file path=customXml/itemProps3.xml><?xml version="1.0" encoding="utf-8"?>
<ds:datastoreItem xmlns:ds="http://schemas.openxmlformats.org/officeDocument/2006/customXml" ds:itemID="{A181E318-EF90-4C1C-B8A4-F2C9D02825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1926</Words>
  <Application>Microsoft Office PowerPoint</Application>
  <PresentationFormat>Widescreen</PresentationFormat>
  <Paragraphs>225</Paragraphs>
  <Slides>22</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Calibri</vt:lpstr>
      <vt:lpstr>Calibri Light</vt:lpstr>
      <vt:lpstr>Myriad Pro Semibold</vt:lpstr>
      <vt:lpstr>Custom Design</vt:lpstr>
      <vt:lpstr>nctem1</vt:lpstr>
      <vt:lpstr>PowerPoint Presentation</vt:lpstr>
      <vt:lpstr>2AS-3 Add and subtract within 100 by applying related one-digit addition and subtraction facts: add and subtract only ones or only tens to/from a two-digit number. </vt:lpstr>
      <vt:lpstr>2AS-3: Linked mastery PD materials</vt:lpstr>
      <vt:lpstr>PowerPoint Presentation</vt:lpstr>
      <vt:lpstr>PowerPoint Presentation</vt:lpstr>
      <vt:lpstr>Guidance for working with a small pre-teaching or intervention group</vt:lpstr>
      <vt:lpstr>Guidance for working with a small pre-teaching or intervention group</vt:lpstr>
      <vt:lpstr>PowerPoint Presentation</vt:lpstr>
      <vt:lpstr>2AS-3 Add and subtract within 100 – part 1</vt:lpstr>
      <vt:lpstr>2AS-3 Add and subtract within 100 – part 1</vt:lpstr>
      <vt:lpstr>2AS-3 Add and subtract within 100 – part 1</vt:lpstr>
      <vt:lpstr>2AS-3 Add and subtract within 100 – part 1</vt:lpstr>
      <vt:lpstr>2AS-3 Add and subtract within 100 – part 1</vt:lpstr>
      <vt:lpstr>2AS-3 Add and subtract within 100 – part 1</vt:lpstr>
      <vt:lpstr>2AS-3 Add and subtract within 100 – part 1</vt:lpstr>
      <vt:lpstr>2AS-3 Add and subtract within 100 – part 1</vt:lpstr>
      <vt:lpstr>2AS-3 Add and subtract within 100 – part 1</vt:lpstr>
      <vt:lpstr>2AS-3 Add and subtract within 100 – part 1</vt:lpstr>
      <vt:lpstr>2AS-3 Add and subtract within 100 – part 1</vt:lpstr>
      <vt:lpstr>2AS-3 Add and subtract within 100 – part 1</vt:lpstr>
      <vt:lpstr>2AS-3 Add and subtract within 100 – part 1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Morgan</dc:creator>
  <cp:lastModifiedBy>Jayne Stevenson Headteacher</cp:lastModifiedBy>
  <cp:revision>18</cp:revision>
  <dcterms:created xsi:type="dcterms:W3CDTF">2020-08-07T06:29:50Z</dcterms:created>
  <dcterms:modified xsi:type="dcterms:W3CDTF">2022-11-10T14:28:03Z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