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2"/>
  </p:notesMasterIdLst>
  <p:sldIdLst>
    <p:sldId id="257" r:id="rId6"/>
    <p:sldId id="263" r:id="rId7"/>
    <p:sldId id="261" r:id="rId8"/>
    <p:sldId id="298" r:id="rId9"/>
    <p:sldId id="267" r:id="rId10"/>
    <p:sldId id="469" r:id="rId11"/>
    <p:sldId id="470" r:id="rId12"/>
    <p:sldId id="334" r:id="rId13"/>
    <p:sldId id="534" r:id="rId14"/>
    <p:sldId id="532" r:id="rId15"/>
    <p:sldId id="278" r:id="rId16"/>
    <p:sldId id="531" r:id="rId17"/>
    <p:sldId id="533" r:id="rId18"/>
    <p:sldId id="537" r:id="rId19"/>
    <p:sldId id="536" r:id="rId20"/>
    <p:sldId id="4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98180-831E-4AE3-A5AE-9EC5AE1569AE}" v="4" dt="2020-08-21T12:51:19.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030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221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483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99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795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203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6683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411921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dirty="0"/>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11841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4173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82673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dirty="0"/>
          </a:p>
        </p:txBody>
      </p:sp>
    </p:spTree>
    <p:extLst>
      <p:ext uri="{BB962C8B-B14F-4D97-AF65-F5344CB8AC3E}">
        <p14:creationId xmlns:p14="http://schemas.microsoft.com/office/powerpoint/2010/main" val="3812465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058026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93515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16932468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dirty="0"/>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dirty="0"/>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dirty="0"/>
          </a:p>
        </p:txBody>
      </p:sp>
    </p:spTree>
    <p:extLst>
      <p:ext uri="{BB962C8B-B14F-4D97-AF65-F5344CB8AC3E}">
        <p14:creationId xmlns:p14="http://schemas.microsoft.com/office/powerpoint/2010/main" val="359020968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12-subtraction-as-differenc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Solve comparative addition and difference problems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2AS-2</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5CFA87-9DC0-4083-AEC2-7206A008BBFC}"/>
              </a:ext>
            </a:extLst>
          </p:cNvPr>
          <p:cNvSpPr>
            <a:spLocks noGrp="1"/>
          </p:cNvSpPr>
          <p:nvPr>
            <p:ph type="title"/>
          </p:nvPr>
        </p:nvSpPr>
        <p:spPr/>
        <p:txBody>
          <a:bodyPr/>
          <a:lstStyle/>
          <a:p>
            <a:r>
              <a:rPr lang="en-GB" dirty="0"/>
              <a:t>2AS-2 Solve comparative addition and difference problems</a:t>
            </a:r>
          </a:p>
        </p:txBody>
      </p:sp>
      <p:pic>
        <p:nvPicPr>
          <p:cNvPr id="4" name="Picture 3">
            <a:extLst>
              <a:ext uri="{FF2B5EF4-FFF2-40B4-BE49-F238E27FC236}">
                <a16:creationId xmlns:a16="http://schemas.microsoft.com/office/drawing/2014/main" id="{4ACEDD64-25B8-476F-8335-87192933FA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13836" y="1461748"/>
            <a:ext cx="755784" cy="1964035"/>
          </a:xfrm>
          <a:prstGeom prst="rect">
            <a:avLst/>
          </a:prstGeom>
        </p:spPr>
      </p:pic>
      <p:sp>
        <p:nvSpPr>
          <p:cNvPr id="7" name="Right Brace 6">
            <a:extLst>
              <a:ext uri="{FF2B5EF4-FFF2-40B4-BE49-F238E27FC236}">
                <a16:creationId xmlns:a16="http://schemas.microsoft.com/office/drawing/2014/main" id="{F55FD14B-6045-4303-BF97-259275007CDF}"/>
              </a:ext>
            </a:extLst>
          </p:cNvPr>
          <p:cNvSpPr/>
          <p:nvPr/>
        </p:nvSpPr>
        <p:spPr bwMode="auto">
          <a:xfrm rot="5400000">
            <a:off x="3851599" y="3351589"/>
            <a:ext cx="238295" cy="2906890"/>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C4C5A92E-9EDB-413A-9F5E-8E8F05DE31C7}"/>
              </a:ext>
            </a:extLst>
          </p:cNvPr>
          <p:cNvSpPr txBox="1"/>
          <p:nvPr/>
        </p:nvSpPr>
        <p:spPr bwMode="auto">
          <a:xfrm>
            <a:off x="2825991" y="4898609"/>
            <a:ext cx="22895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difference of 7 years</a:t>
            </a:r>
          </a:p>
        </p:txBody>
      </p:sp>
      <p:grpSp>
        <p:nvGrpSpPr>
          <p:cNvPr id="30" name="Group 29">
            <a:extLst>
              <a:ext uri="{FF2B5EF4-FFF2-40B4-BE49-F238E27FC236}">
                <a16:creationId xmlns:a16="http://schemas.microsoft.com/office/drawing/2014/main" id="{5D0BD806-CB85-4515-ABC8-C12DC07FDD6E}"/>
              </a:ext>
            </a:extLst>
          </p:cNvPr>
          <p:cNvGrpSpPr/>
          <p:nvPr/>
        </p:nvGrpSpPr>
        <p:grpSpPr>
          <a:xfrm>
            <a:off x="1271464" y="4088654"/>
            <a:ext cx="4152728" cy="461665"/>
            <a:chOff x="-1064411" y="4532501"/>
            <a:chExt cx="6001200" cy="637200"/>
          </a:xfrm>
        </p:grpSpPr>
        <p:sp>
          <p:nvSpPr>
            <p:cNvPr id="5" name="Rectangle 4">
              <a:extLst>
                <a:ext uri="{FF2B5EF4-FFF2-40B4-BE49-F238E27FC236}">
                  <a16:creationId xmlns:a16="http://schemas.microsoft.com/office/drawing/2014/main" id="{CF40FEEA-70C9-432D-AF38-13EAE16B12EF}"/>
                </a:ext>
              </a:extLst>
            </p:cNvPr>
            <p:cNvSpPr/>
            <p:nvPr/>
          </p:nvSpPr>
          <p:spPr bwMode="auto">
            <a:xfrm>
              <a:off x="-1064411" y="4532501"/>
              <a:ext cx="6001200" cy="6372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45533A3F-B730-44AA-82EA-F9A4C067315D}"/>
                </a:ext>
              </a:extLst>
            </p:cNvPr>
            <p:cNvSpPr txBox="1"/>
            <p:nvPr/>
          </p:nvSpPr>
          <p:spPr bwMode="auto">
            <a:xfrm>
              <a:off x="1021195" y="4620268"/>
              <a:ext cx="1881490" cy="46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10 years old</a:t>
              </a:r>
            </a:p>
          </p:txBody>
        </p:sp>
      </p:grpSp>
      <p:grpSp>
        <p:nvGrpSpPr>
          <p:cNvPr id="31" name="Group 30">
            <a:extLst>
              <a:ext uri="{FF2B5EF4-FFF2-40B4-BE49-F238E27FC236}">
                <a16:creationId xmlns:a16="http://schemas.microsoft.com/office/drawing/2014/main" id="{EC58C5E1-7192-4081-8E94-4DC21CB4E6C6}"/>
              </a:ext>
            </a:extLst>
          </p:cNvPr>
          <p:cNvGrpSpPr/>
          <p:nvPr/>
        </p:nvGrpSpPr>
        <p:grpSpPr>
          <a:xfrm>
            <a:off x="1271732" y="4550319"/>
            <a:ext cx="1245570" cy="461665"/>
            <a:chOff x="1571400" y="5141596"/>
            <a:chExt cx="1800000" cy="637200"/>
          </a:xfrm>
        </p:grpSpPr>
        <p:sp>
          <p:nvSpPr>
            <p:cNvPr id="6" name="Rectangle 5">
              <a:extLst>
                <a:ext uri="{FF2B5EF4-FFF2-40B4-BE49-F238E27FC236}">
                  <a16:creationId xmlns:a16="http://schemas.microsoft.com/office/drawing/2014/main" id="{6BBA4136-924B-45D4-B2B4-70DA063CB67D}"/>
                </a:ext>
              </a:extLst>
            </p:cNvPr>
            <p:cNvSpPr/>
            <p:nvPr/>
          </p:nvSpPr>
          <p:spPr bwMode="auto">
            <a:xfrm>
              <a:off x="1571400" y="5141596"/>
              <a:ext cx="1800000" cy="6372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DA62762D-C9D0-4650-AF6C-DA922D3EF616}"/>
                </a:ext>
              </a:extLst>
            </p:cNvPr>
            <p:cNvSpPr txBox="1"/>
            <p:nvPr/>
          </p:nvSpPr>
          <p:spPr bwMode="auto">
            <a:xfrm>
              <a:off x="1639761" y="5229364"/>
              <a:ext cx="1717016" cy="46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 years old</a:t>
              </a:r>
            </a:p>
          </p:txBody>
        </p:sp>
      </p:grpSp>
      <p:sp>
        <p:nvSpPr>
          <p:cNvPr id="11" name="TextBox 10">
            <a:extLst>
              <a:ext uri="{FF2B5EF4-FFF2-40B4-BE49-F238E27FC236}">
                <a16:creationId xmlns:a16="http://schemas.microsoft.com/office/drawing/2014/main" id="{634D2374-3B18-4712-BA59-C46108137E92}"/>
              </a:ext>
            </a:extLst>
          </p:cNvPr>
          <p:cNvSpPr txBox="1"/>
          <p:nvPr/>
        </p:nvSpPr>
        <p:spPr bwMode="auto">
          <a:xfrm>
            <a:off x="298332" y="3503475"/>
            <a:ext cx="29812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Ben is 10 years old</a:t>
            </a:r>
          </a:p>
        </p:txBody>
      </p:sp>
      <p:sp>
        <p:nvSpPr>
          <p:cNvPr id="12" name="TextBox 11">
            <a:extLst>
              <a:ext uri="{FF2B5EF4-FFF2-40B4-BE49-F238E27FC236}">
                <a16:creationId xmlns:a16="http://schemas.microsoft.com/office/drawing/2014/main" id="{0CAEEBB2-A829-4B82-992C-5C21C1413DD5}"/>
              </a:ext>
            </a:extLst>
          </p:cNvPr>
          <p:cNvSpPr txBox="1"/>
          <p:nvPr/>
        </p:nvSpPr>
        <p:spPr bwMode="auto">
          <a:xfrm>
            <a:off x="3300738" y="3503475"/>
            <a:ext cx="27647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Charlotte is 3 years old</a:t>
            </a:r>
          </a:p>
        </p:txBody>
      </p:sp>
      <p:pic>
        <p:nvPicPr>
          <p:cNvPr id="18" name="Picture 17">
            <a:extLst>
              <a:ext uri="{FF2B5EF4-FFF2-40B4-BE49-F238E27FC236}">
                <a16:creationId xmlns:a16="http://schemas.microsoft.com/office/drawing/2014/main" id="{24B9A0D2-A463-4938-ACEC-E321A62F63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35255" y="1461748"/>
            <a:ext cx="695762" cy="1964035"/>
          </a:xfrm>
          <a:prstGeom prst="rect">
            <a:avLst/>
          </a:prstGeom>
        </p:spPr>
      </p:pic>
      <p:sp>
        <p:nvSpPr>
          <p:cNvPr id="13" name="TextBox 19">
            <a:extLst>
              <a:ext uri="{FF2B5EF4-FFF2-40B4-BE49-F238E27FC236}">
                <a16:creationId xmlns:a16="http://schemas.microsoft.com/office/drawing/2014/main" id="{29B41EF8-D702-4B20-A0AC-275F0E0DF914}"/>
              </a:ext>
            </a:extLst>
          </p:cNvPr>
          <p:cNvSpPr txBox="1"/>
          <p:nvPr/>
        </p:nvSpPr>
        <p:spPr>
          <a:xfrm>
            <a:off x="6113867" y="5240767"/>
            <a:ext cx="4545120"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Ben is 7 years older than Charlotte.</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Charlotte is 7 years younger than Ben.</a:t>
            </a:r>
          </a:p>
        </p:txBody>
      </p:sp>
      <p:sp>
        <p:nvSpPr>
          <p:cNvPr id="14" name="Content Placeholder 2">
            <a:extLst>
              <a:ext uri="{FF2B5EF4-FFF2-40B4-BE49-F238E27FC236}">
                <a16:creationId xmlns:a16="http://schemas.microsoft.com/office/drawing/2014/main" id="{5F18B21E-88DC-416D-9FCF-7645430827E6}"/>
              </a:ext>
            </a:extLst>
          </p:cNvPr>
          <p:cNvSpPr txBox="1">
            <a:spLocks/>
          </p:cNvSpPr>
          <p:nvPr/>
        </p:nvSpPr>
        <p:spPr>
          <a:xfrm flipH="1">
            <a:off x="5982262" y="1016567"/>
            <a:ext cx="5662051"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words can we use when we are comparing the ages of the children?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Have you got a brother or sister who is younger or older than you? Maybe both!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In this picture, who is older? Who is younger?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we represent this with a bar model?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we call the number which shows </a:t>
            </a:r>
            <a:r>
              <a:rPr kumimoji="0" lang="en-GB" sz="1800" b="0" i="1" u="none" strike="noStrike" kern="1200" cap="none" spc="0" normalizeH="0" baseline="0" noProof="0" dirty="0">
                <a:ln>
                  <a:noFill/>
                </a:ln>
                <a:solidFill>
                  <a:srgbClr val="585858"/>
                </a:solidFill>
                <a:effectLst/>
                <a:uLnTx/>
                <a:uFillTx/>
                <a:latin typeface="Arial"/>
                <a:ea typeface="+mn-ea"/>
                <a:cs typeface="+mn-cs"/>
              </a:rPr>
              <a:t>how much </a:t>
            </a:r>
            <a:r>
              <a:rPr kumimoji="0" lang="en-GB" sz="1800" b="0" i="0" u="none" strike="noStrike" kern="1200" cap="none" spc="0" normalizeH="0" baseline="0" noProof="0" dirty="0">
                <a:ln>
                  <a:noFill/>
                </a:ln>
                <a:solidFill>
                  <a:srgbClr val="585858"/>
                </a:solidFill>
                <a:effectLst/>
                <a:uLnTx/>
                <a:uFillTx/>
                <a:latin typeface="Arial"/>
                <a:ea typeface="+mn-ea"/>
                <a:cs typeface="+mn-cs"/>
              </a:rPr>
              <a:t>younger or older each child 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we use our number facts to help us find the difference between their ages?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5C47EB23-228B-407A-A8BB-D3656C1255BC}"/>
              </a:ext>
            </a:extLst>
          </p:cNvPr>
          <p:cNvSpPr txBox="1"/>
          <p:nvPr/>
        </p:nvSpPr>
        <p:spPr bwMode="auto">
          <a:xfrm>
            <a:off x="1912625" y="5449886"/>
            <a:ext cx="2981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 + ___ = 10</a:t>
            </a:r>
          </a:p>
        </p:txBody>
      </p:sp>
      <p:sp>
        <p:nvSpPr>
          <p:cNvPr id="21" name="TextBox 20">
            <a:extLst>
              <a:ext uri="{FF2B5EF4-FFF2-40B4-BE49-F238E27FC236}">
                <a16:creationId xmlns:a16="http://schemas.microsoft.com/office/drawing/2014/main" id="{8A66FC62-F10B-45B2-8AAD-DAB84E72541D}"/>
              </a:ext>
            </a:extLst>
          </p:cNvPr>
          <p:cNvSpPr txBox="1"/>
          <p:nvPr/>
        </p:nvSpPr>
        <p:spPr bwMode="auto">
          <a:xfrm>
            <a:off x="2864407" y="5449886"/>
            <a:ext cx="941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a:ea typeface="Myriad Pro Semibold" charset="0"/>
                <a:cs typeface="Myriad Pro Semibold" charset="0"/>
              </a:rPr>
              <a:t>7</a:t>
            </a:r>
          </a:p>
        </p:txBody>
      </p:sp>
    </p:spTree>
    <p:extLst>
      <p:ext uri="{BB962C8B-B14F-4D97-AF65-F5344CB8AC3E}">
        <p14:creationId xmlns:p14="http://schemas.microsoft.com/office/powerpoint/2010/main" val="317390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A83520FC-408C-40B6-AA0C-5D1671FB314B}"/>
              </a:ext>
            </a:extLst>
          </p:cNvPr>
          <p:cNvSpPr>
            <a:spLocks noGrp="1"/>
          </p:cNvSpPr>
          <p:nvPr>
            <p:ph type="title"/>
          </p:nvPr>
        </p:nvSpPr>
        <p:spPr/>
        <p:txBody>
          <a:bodyPr/>
          <a:lstStyle/>
          <a:p>
            <a:r>
              <a:rPr lang="en-GB" dirty="0"/>
              <a:t>2AS-2 Solve comparative addition and difference problems</a:t>
            </a:r>
          </a:p>
        </p:txBody>
      </p:sp>
      <p:sp>
        <p:nvSpPr>
          <p:cNvPr id="3" name="Rectangle 2">
            <a:extLst>
              <a:ext uri="{FF2B5EF4-FFF2-40B4-BE49-F238E27FC236}">
                <a16:creationId xmlns:a16="http://schemas.microsoft.com/office/drawing/2014/main" id="{C36BAFF4-6F48-4F4C-A7DE-3D884C457D0A}"/>
              </a:ext>
            </a:extLst>
          </p:cNvPr>
          <p:cNvSpPr/>
          <p:nvPr/>
        </p:nvSpPr>
        <p:spPr bwMode="auto">
          <a:xfrm>
            <a:off x="629801" y="1557338"/>
            <a:ext cx="5412580" cy="68799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Rectangle 3">
            <a:extLst>
              <a:ext uri="{FF2B5EF4-FFF2-40B4-BE49-F238E27FC236}">
                <a16:creationId xmlns:a16="http://schemas.microsoft.com/office/drawing/2014/main" id="{4669BB94-9D78-48A6-B68C-A93C61700958}"/>
              </a:ext>
            </a:extLst>
          </p:cNvPr>
          <p:cNvSpPr/>
          <p:nvPr/>
        </p:nvSpPr>
        <p:spPr bwMode="auto">
          <a:xfrm>
            <a:off x="629298" y="2245932"/>
            <a:ext cx="1994719" cy="68323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5006A2D0-93AE-45D8-9A41-30CDD6311B87}"/>
              </a:ext>
            </a:extLst>
          </p:cNvPr>
          <p:cNvSpPr/>
          <p:nvPr/>
        </p:nvSpPr>
        <p:spPr bwMode="auto">
          <a:xfrm>
            <a:off x="2618605" y="2245391"/>
            <a:ext cx="3420243" cy="68799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6" name="Group 5">
            <a:extLst>
              <a:ext uri="{FF2B5EF4-FFF2-40B4-BE49-F238E27FC236}">
                <a16:creationId xmlns:a16="http://schemas.microsoft.com/office/drawing/2014/main" id="{22464461-87EB-4CB3-83E4-6CF4A0242B2B}"/>
              </a:ext>
            </a:extLst>
          </p:cNvPr>
          <p:cNvGrpSpPr/>
          <p:nvPr/>
        </p:nvGrpSpPr>
        <p:grpSpPr>
          <a:xfrm>
            <a:off x="1250952" y="1557338"/>
            <a:ext cx="4103708" cy="687990"/>
            <a:chOff x="2271342" y="2640806"/>
            <a:chExt cx="4601316" cy="802482"/>
          </a:xfrm>
        </p:grpSpPr>
        <p:cxnSp>
          <p:nvCxnSpPr>
            <p:cNvPr id="7" name="Straight Connector 6">
              <a:extLst>
                <a:ext uri="{FF2B5EF4-FFF2-40B4-BE49-F238E27FC236}">
                  <a16:creationId xmlns:a16="http://schemas.microsoft.com/office/drawing/2014/main" id="{B0454AA2-1678-4C5D-95BC-F350028B49E2}"/>
                </a:ext>
              </a:extLst>
            </p:cNvPr>
            <p:cNvCxnSpPr/>
            <p:nvPr/>
          </p:nvCxnSpPr>
          <p:spPr bwMode="auto">
            <a:xfrm>
              <a:off x="2271342"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CBE7D377-0EF4-4BC9-B055-4CD1447620BD}"/>
                </a:ext>
              </a:extLst>
            </p:cNvPr>
            <p:cNvCxnSpPr/>
            <p:nvPr/>
          </p:nvCxnSpPr>
          <p:spPr bwMode="auto">
            <a:xfrm>
              <a:off x="3038228"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BC4C634F-FA6C-419B-B5D2-13C7FB21DE48}"/>
                </a:ext>
              </a:extLst>
            </p:cNvPr>
            <p:cNvCxnSpPr/>
            <p:nvPr/>
          </p:nvCxnSpPr>
          <p:spPr bwMode="auto">
            <a:xfrm>
              <a:off x="3805114"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2F22360D-E5BE-4791-B29E-B36DA33C358E}"/>
                </a:ext>
              </a:extLst>
            </p:cNvPr>
            <p:cNvCxnSpPr/>
            <p:nvPr/>
          </p:nvCxnSpPr>
          <p:spPr bwMode="auto">
            <a:xfrm>
              <a:off x="4572000"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DBCC49E3-41D0-404B-A76D-1431E4931191}"/>
                </a:ext>
              </a:extLst>
            </p:cNvPr>
            <p:cNvCxnSpPr/>
            <p:nvPr/>
          </p:nvCxnSpPr>
          <p:spPr bwMode="auto">
            <a:xfrm>
              <a:off x="5338886"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8A70A3D0-46C7-4FDD-B18E-1E6F17579C72}"/>
                </a:ext>
              </a:extLst>
            </p:cNvPr>
            <p:cNvCxnSpPr/>
            <p:nvPr/>
          </p:nvCxnSpPr>
          <p:spPr bwMode="auto">
            <a:xfrm>
              <a:off x="6105772"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169DEAC5-1CC4-44C7-9E88-B0A9B10D9C7F}"/>
                </a:ext>
              </a:extLst>
            </p:cNvPr>
            <p:cNvCxnSpPr/>
            <p:nvPr/>
          </p:nvCxnSpPr>
          <p:spPr bwMode="auto">
            <a:xfrm>
              <a:off x="6872658"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Group 13">
            <a:extLst>
              <a:ext uri="{FF2B5EF4-FFF2-40B4-BE49-F238E27FC236}">
                <a16:creationId xmlns:a16="http://schemas.microsoft.com/office/drawing/2014/main" id="{E60C00CA-DF88-48CC-8C0D-FF8929E94A26}"/>
              </a:ext>
            </a:extLst>
          </p:cNvPr>
          <p:cNvGrpSpPr/>
          <p:nvPr/>
        </p:nvGrpSpPr>
        <p:grpSpPr>
          <a:xfrm>
            <a:off x="1250950" y="2236702"/>
            <a:ext cx="690235" cy="687990"/>
            <a:chOff x="2271342" y="3443288"/>
            <a:chExt cx="766886" cy="802482"/>
          </a:xfrm>
        </p:grpSpPr>
        <p:cxnSp>
          <p:nvCxnSpPr>
            <p:cNvPr id="15" name="Straight Connector 14">
              <a:extLst>
                <a:ext uri="{FF2B5EF4-FFF2-40B4-BE49-F238E27FC236}">
                  <a16:creationId xmlns:a16="http://schemas.microsoft.com/office/drawing/2014/main" id="{10DA6F71-BED5-4F16-A52D-07ACCEB2C7E9}"/>
                </a:ext>
              </a:extLst>
            </p:cNvPr>
            <p:cNvCxnSpPr/>
            <p:nvPr/>
          </p:nvCxnSpPr>
          <p:spPr bwMode="auto">
            <a:xfrm>
              <a:off x="2271342"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12C7B5A1-336D-40D5-80C8-E6F407DBA297}"/>
                </a:ext>
              </a:extLst>
            </p:cNvPr>
            <p:cNvCxnSpPr/>
            <p:nvPr/>
          </p:nvCxnSpPr>
          <p:spPr bwMode="auto">
            <a:xfrm>
              <a:off x="3038228"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 name="Group 16">
            <a:extLst>
              <a:ext uri="{FF2B5EF4-FFF2-40B4-BE49-F238E27FC236}">
                <a16:creationId xmlns:a16="http://schemas.microsoft.com/office/drawing/2014/main" id="{1FF9A174-9390-4DD0-821E-08897D73F66A}"/>
              </a:ext>
            </a:extLst>
          </p:cNvPr>
          <p:cNvGrpSpPr/>
          <p:nvPr/>
        </p:nvGrpSpPr>
        <p:grpSpPr>
          <a:xfrm>
            <a:off x="3302555" y="2230576"/>
            <a:ext cx="2052099" cy="700240"/>
            <a:chOff x="4572000" y="3429000"/>
            <a:chExt cx="2300658" cy="816770"/>
          </a:xfrm>
        </p:grpSpPr>
        <p:cxnSp>
          <p:nvCxnSpPr>
            <p:cNvPr id="18" name="Straight Connector 17">
              <a:extLst>
                <a:ext uri="{FF2B5EF4-FFF2-40B4-BE49-F238E27FC236}">
                  <a16:creationId xmlns:a16="http://schemas.microsoft.com/office/drawing/2014/main" id="{EDDE7EBF-F288-41A0-AC86-7B4C94414D2F}"/>
                </a:ext>
              </a:extLst>
            </p:cNvPr>
            <p:cNvCxnSpPr/>
            <p:nvPr/>
          </p:nvCxnSpPr>
          <p:spPr bwMode="auto">
            <a:xfrm>
              <a:off x="4572000"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D7EFD142-6A76-4254-8E95-92920C4BE6B3}"/>
                </a:ext>
              </a:extLst>
            </p:cNvPr>
            <p:cNvCxnSpPr/>
            <p:nvPr/>
          </p:nvCxnSpPr>
          <p:spPr bwMode="auto">
            <a:xfrm>
              <a:off x="5338886"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DD321998-63BF-407A-B24E-CA0A5233020C}"/>
                </a:ext>
              </a:extLst>
            </p:cNvPr>
            <p:cNvCxnSpPr/>
            <p:nvPr/>
          </p:nvCxnSpPr>
          <p:spPr bwMode="auto">
            <a:xfrm>
              <a:off x="6105772"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F1398266-55D9-4709-BFD4-50F11DA6420C}"/>
                </a:ext>
              </a:extLst>
            </p:cNvPr>
            <p:cNvCxnSpPr/>
            <p:nvPr/>
          </p:nvCxnSpPr>
          <p:spPr bwMode="auto">
            <a:xfrm>
              <a:off x="6872658"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2" name="Picture 21">
            <a:extLst>
              <a:ext uri="{FF2B5EF4-FFF2-40B4-BE49-F238E27FC236}">
                <a16:creationId xmlns:a16="http://schemas.microsoft.com/office/drawing/2014/main" id="{DB25A316-C870-4A0B-9283-9C8806C8C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04" y="2301094"/>
            <a:ext cx="1853296" cy="567844"/>
          </a:xfrm>
          <a:prstGeom prst="rect">
            <a:avLst/>
          </a:prstGeom>
        </p:spPr>
      </p:pic>
      <p:pic>
        <p:nvPicPr>
          <p:cNvPr id="23" name="Picture 22">
            <a:extLst>
              <a:ext uri="{FF2B5EF4-FFF2-40B4-BE49-F238E27FC236}">
                <a16:creationId xmlns:a16="http://schemas.microsoft.com/office/drawing/2014/main" id="{8CCEC6B5-E073-4A30-A49A-7073A56D2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04" y="1577578"/>
            <a:ext cx="5275945" cy="665314"/>
          </a:xfrm>
          <a:prstGeom prst="rect">
            <a:avLst/>
          </a:prstGeom>
        </p:spPr>
      </p:pic>
      <p:sp>
        <p:nvSpPr>
          <p:cNvPr id="24" name="TextBox 23">
            <a:extLst>
              <a:ext uri="{FF2B5EF4-FFF2-40B4-BE49-F238E27FC236}">
                <a16:creationId xmlns:a16="http://schemas.microsoft.com/office/drawing/2014/main" id="{83F5F5EE-C62C-4E05-A6EC-77CC728BC218}"/>
              </a:ext>
            </a:extLst>
          </p:cNvPr>
          <p:cNvSpPr txBox="1"/>
          <p:nvPr/>
        </p:nvSpPr>
        <p:spPr bwMode="auto">
          <a:xfrm>
            <a:off x="3147822" y="1736235"/>
            <a:ext cx="309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a:t>
            </a:r>
          </a:p>
        </p:txBody>
      </p:sp>
      <p:sp>
        <p:nvSpPr>
          <p:cNvPr id="25" name="TextBox 24">
            <a:extLst>
              <a:ext uri="{FF2B5EF4-FFF2-40B4-BE49-F238E27FC236}">
                <a16:creationId xmlns:a16="http://schemas.microsoft.com/office/drawing/2014/main" id="{47F27177-3208-4A4E-8C6E-32AE5B821BCC}"/>
              </a:ext>
            </a:extLst>
          </p:cNvPr>
          <p:cNvSpPr txBox="1"/>
          <p:nvPr/>
        </p:nvSpPr>
        <p:spPr bwMode="auto">
          <a:xfrm>
            <a:off x="1464534" y="2349864"/>
            <a:ext cx="309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a:t>
            </a:r>
          </a:p>
        </p:txBody>
      </p:sp>
      <p:sp>
        <p:nvSpPr>
          <p:cNvPr id="26" name="Right Brace 25">
            <a:extLst>
              <a:ext uri="{FF2B5EF4-FFF2-40B4-BE49-F238E27FC236}">
                <a16:creationId xmlns:a16="http://schemas.microsoft.com/office/drawing/2014/main" id="{1192DF95-CDF1-476A-AB63-76226A0E086F}"/>
              </a:ext>
            </a:extLst>
          </p:cNvPr>
          <p:cNvSpPr/>
          <p:nvPr/>
        </p:nvSpPr>
        <p:spPr bwMode="auto">
          <a:xfrm rot="5400000">
            <a:off x="4169361" y="877893"/>
            <a:ext cx="331542" cy="3407429"/>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 name="TextBox 26">
            <a:extLst>
              <a:ext uri="{FF2B5EF4-FFF2-40B4-BE49-F238E27FC236}">
                <a16:creationId xmlns:a16="http://schemas.microsoft.com/office/drawing/2014/main" id="{8411AA74-44DF-4693-BCF1-4E3D487895DB}"/>
              </a:ext>
            </a:extLst>
          </p:cNvPr>
          <p:cNvSpPr txBox="1"/>
          <p:nvPr/>
        </p:nvSpPr>
        <p:spPr bwMode="auto">
          <a:xfrm>
            <a:off x="4172176" y="2700124"/>
            <a:ext cx="312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5</a:t>
            </a:r>
          </a:p>
        </p:txBody>
      </p:sp>
      <p:sp>
        <p:nvSpPr>
          <p:cNvPr id="28" name="TextBox 27">
            <a:extLst>
              <a:ext uri="{FF2B5EF4-FFF2-40B4-BE49-F238E27FC236}">
                <a16:creationId xmlns:a16="http://schemas.microsoft.com/office/drawing/2014/main" id="{787DC90C-5FC7-4A73-9A92-F9C0CF3899A4}"/>
              </a:ext>
            </a:extLst>
          </p:cNvPr>
          <p:cNvSpPr txBox="1"/>
          <p:nvPr/>
        </p:nvSpPr>
        <p:spPr bwMode="auto">
          <a:xfrm>
            <a:off x="2898139" y="4574611"/>
            <a:ext cx="12923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a:ea typeface="Myriad Pro Semibold" charset="0"/>
                <a:cs typeface="Myriad Pro Semibold" charset="0"/>
              </a:rPr>
              <a:t>8 – 3 = 5</a:t>
            </a:r>
          </a:p>
        </p:txBody>
      </p:sp>
      <p:sp>
        <p:nvSpPr>
          <p:cNvPr id="29" name="TextBox 28">
            <a:extLst>
              <a:ext uri="{FF2B5EF4-FFF2-40B4-BE49-F238E27FC236}">
                <a16:creationId xmlns:a16="http://schemas.microsoft.com/office/drawing/2014/main" id="{D572CCAF-9DD9-44A5-B819-209DEECA5A1C}"/>
              </a:ext>
            </a:extLst>
          </p:cNvPr>
          <p:cNvSpPr txBox="1"/>
          <p:nvPr/>
        </p:nvSpPr>
        <p:spPr bwMode="auto">
          <a:xfrm>
            <a:off x="2884163" y="3908961"/>
            <a:ext cx="16145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 + ___ = 8</a:t>
            </a:r>
          </a:p>
        </p:txBody>
      </p:sp>
      <p:sp>
        <p:nvSpPr>
          <p:cNvPr id="30" name="TextBox 29">
            <a:extLst>
              <a:ext uri="{FF2B5EF4-FFF2-40B4-BE49-F238E27FC236}">
                <a16:creationId xmlns:a16="http://schemas.microsoft.com/office/drawing/2014/main" id="{0F2CDE95-C0B5-4579-A415-67B515078D4A}"/>
              </a:ext>
            </a:extLst>
          </p:cNvPr>
          <p:cNvSpPr txBox="1"/>
          <p:nvPr/>
        </p:nvSpPr>
        <p:spPr bwMode="auto">
          <a:xfrm>
            <a:off x="3520552" y="3901898"/>
            <a:ext cx="3417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a:ea typeface="Myriad Pro Semibold" charset="0"/>
                <a:cs typeface="Myriad Pro Semibold" charset="0"/>
              </a:rPr>
              <a:t>5</a:t>
            </a:r>
          </a:p>
        </p:txBody>
      </p:sp>
      <p:sp>
        <p:nvSpPr>
          <p:cNvPr id="32" name="TextBox 19">
            <a:extLst>
              <a:ext uri="{FF2B5EF4-FFF2-40B4-BE49-F238E27FC236}">
                <a16:creationId xmlns:a16="http://schemas.microsoft.com/office/drawing/2014/main" id="{E0D55899-D551-434E-8C9D-BC09F7617197}"/>
              </a:ext>
            </a:extLst>
          </p:cNvPr>
          <p:cNvSpPr txBox="1"/>
          <p:nvPr/>
        </p:nvSpPr>
        <p:spPr>
          <a:xfrm>
            <a:off x="1327866" y="5555235"/>
            <a:ext cx="9269566"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e can use subtraction to find the </a:t>
            </a:r>
            <a:r>
              <a:rPr kumimoji="0" lang="en-GB" sz="200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difference</a:t>
            </a:r>
            <a:r>
              <a:rPr kumimoji="0" lang="en-GB" sz="2000" b="1"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and solve questions about ‘how many more’ or ‘how many fewer’?</a:t>
            </a:r>
          </a:p>
        </p:txBody>
      </p:sp>
      <p:sp>
        <p:nvSpPr>
          <p:cNvPr id="34" name="Content Placeholder 2">
            <a:extLst>
              <a:ext uri="{FF2B5EF4-FFF2-40B4-BE49-F238E27FC236}">
                <a16:creationId xmlns:a16="http://schemas.microsoft.com/office/drawing/2014/main" id="{85D45455-8C0A-43F2-8F31-3054A79E64D9}"/>
              </a:ext>
            </a:extLst>
          </p:cNvPr>
          <p:cNvSpPr txBox="1">
            <a:spLocks/>
          </p:cNvSpPr>
          <p:nvPr/>
        </p:nvSpPr>
        <p:spPr>
          <a:xfrm>
            <a:off x="6182180" y="1440306"/>
            <a:ext cx="5390389" cy="38158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notice about the number of children and the number of pencils?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say whether there are </a:t>
            </a:r>
            <a:r>
              <a:rPr kumimoji="0" lang="en-GB" sz="1800" b="0" i="1" u="none" strike="noStrike" kern="1200" cap="none" spc="0" normalizeH="0" baseline="0" noProof="0" dirty="0">
                <a:ln>
                  <a:noFill/>
                </a:ln>
                <a:solidFill>
                  <a:srgbClr val="585858"/>
                </a:solidFill>
                <a:effectLst/>
                <a:uLnTx/>
                <a:uFillTx/>
                <a:latin typeface="Arial"/>
                <a:ea typeface="+mn-ea"/>
                <a:cs typeface="+mn-cs"/>
              </a:rPr>
              <a:t>more </a:t>
            </a:r>
            <a:r>
              <a:rPr kumimoji="0" lang="en-GB" sz="1800" b="0" i="0" u="none" strike="noStrike" kern="1200" cap="none" spc="0" normalizeH="0" baseline="0" noProof="0" dirty="0">
                <a:ln>
                  <a:noFill/>
                </a:ln>
                <a:solidFill>
                  <a:srgbClr val="585858"/>
                </a:solidFill>
                <a:effectLst/>
                <a:uLnTx/>
                <a:uFillTx/>
                <a:latin typeface="Arial"/>
                <a:ea typeface="+mn-ea"/>
                <a:cs typeface="+mn-cs"/>
              </a:rPr>
              <a:t>or </a:t>
            </a:r>
            <a:r>
              <a:rPr kumimoji="0" lang="en-GB" sz="1800" b="0" i="1" u="none" strike="noStrike" kern="1200" cap="none" spc="0" normalizeH="0" baseline="0" noProof="0" dirty="0">
                <a:ln>
                  <a:noFill/>
                </a:ln>
                <a:solidFill>
                  <a:srgbClr val="585858"/>
                </a:solidFill>
                <a:effectLst/>
                <a:uLnTx/>
                <a:uFillTx/>
                <a:latin typeface="Arial"/>
                <a:ea typeface="+mn-ea"/>
                <a:cs typeface="+mn-cs"/>
              </a:rPr>
              <a:t>fewer </a:t>
            </a:r>
            <a:r>
              <a:rPr kumimoji="0" lang="en-GB" sz="1800" b="0" i="0" u="none" strike="noStrike" kern="1200" cap="none" spc="0" normalizeH="0" baseline="0" noProof="0" dirty="0">
                <a:ln>
                  <a:noFill/>
                </a:ln>
                <a:solidFill>
                  <a:srgbClr val="585858"/>
                </a:solidFill>
                <a:effectLst/>
                <a:uLnTx/>
                <a:uFillTx/>
                <a:latin typeface="Arial"/>
                <a:ea typeface="+mn-ea"/>
                <a:cs typeface="+mn-cs"/>
              </a:rPr>
              <a:t>pencils than children?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we find out </a:t>
            </a:r>
            <a:r>
              <a:rPr kumimoji="0" lang="en-GB" sz="1800" b="0" i="1" u="none" strike="noStrike" kern="1200" cap="none" spc="0" normalizeH="0" baseline="0" noProof="0" dirty="0">
                <a:ln>
                  <a:noFill/>
                </a:ln>
                <a:solidFill>
                  <a:srgbClr val="585858"/>
                </a:solidFill>
                <a:effectLst/>
                <a:uLnTx/>
                <a:uFillTx/>
                <a:latin typeface="Arial"/>
                <a:ea typeface="+mn-ea"/>
                <a:cs typeface="+mn-cs"/>
              </a:rPr>
              <a:t>how many more </a:t>
            </a:r>
            <a:r>
              <a:rPr kumimoji="0" lang="en-GB" sz="1800" b="0" u="none" strike="noStrike" kern="1200" cap="none" spc="0" normalizeH="0" baseline="0" noProof="0" dirty="0">
                <a:ln>
                  <a:noFill/>
                </a:ln>
                <a:solidFill>
                  <a:srgbClr val="585858"/>
                </a:solidFill>
                <a:effectLst/>
                <a:uLnTx/>
                <a:uFillTx/>
                <a:latin typeface="Arial"/>
                <a:ea typeface="+mn-ea"/>
                <a:cs typeface="+mn-cs"/>
              </a:rPr>
              <a:t>children than pencils </a:t>
            </a:r>
            <a:r>
              <a:rPr kumimoji="0" lang="en-GB" sz="1800" b="0" i="0" u="none" strike="noStrike" kern="1200" cap="none" spc="0" normalizeH="0" baseline="0" noProof="0" dirty="0">
                <a:ln>
                  <a:noFill/>
                </a:ln>
                <a:solidFill>
                  <a:srgbClr val="585858"/>
                </a:solidFill>
                <a:effectLst/>
                <a:uLnTx/>
                <a:uFillTx/>
                <a:latin typeface="Arial"/>
                <a:ea typeface="+mn-ea"/>
                <a:cs typeface="+mn-cs"/>
              </a:rPr>
              <a:t>there are?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does the missing number equation help you find the </a:t>
            </a:r>
            <a:r>
              <a:rPr kumimoji="0" lang="en-GB" sz="1800" b="0" i="1" u="none" strike="noStrike" kern="1200" cap="none" spc="0" normalizeH="0" baseline="0" noProof="0" dirty="0">
                <a:ln>
                  <a:noFill/>
                </a:ln>
                <a:solidFill>
                  <a:srgbClr val="585858"/>
                </a:solidFill>
                <a:effectLst/>
                <a:uLnTx/>
                <a:uFillTx/>
                <a:latin typeface="Arial"/>
                <a:ea typeface="+mn-ea"/>
                <a:cs typeface="+mn-cs"/>
              </a:rPr>
              <a:t>difference</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does the subtraction help you find the </a:t>
            </a:r>
            <a:r>
              <a:rPr kumimoji="0" lang="en-GB" sz="1800" b="0" i="1" u="none" strike="noStrike" kern="1200" cap="none" spc="0" normalizeH="0" baseline="0" noProof="0" dirty="0">
                <a:ln>
                  <a:noFill/>
                </a:ln>
                <a:solidFill>
                  <a:srgbClr val="585858"/>
                </a:solidFill>
                <a:effectLst/>
                <a:uLnTx/>
                <a:uFillTx/>
                <a:latin typeface="Arial"/>
                <a:ea typeface="+mn-ea"/>
                <a:cs typeface="+mn-cs"/>
              </a:rPr>
              <a:t>difference?</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2067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25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p:bldP spid="25" grpId="0"/>
      <p:bldP spid="26" grpId="0" animBg="1"/>
      <p:bldP spid="27" grpId="0"/>
      <p:bldP spid="28"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B12F1E-55A9-4118-B1D3-772B18EFFAE1}"/>
              </a:ext>
            </a:extLst>
          </p:cNvPr>
          <p:cNvSpPr>
            <a:spLocks noGrp="1"/>
          </p:cNvSpPr>
          <p:nvPr>
            <p:ph type="title"/>
          </p:nvPr>
        </p:nvSpPr>
        <p:spPr/>
        <p:txBody>
          <a:bodyPr/>
          <a:lstStyle/>
          <a:p>
            <a:r>
              <a:rPr lang="en-GB" dirty="0"/>
              <a:t>2AS-2 Solve comparative addition and difference problems</a:t>
            </a:r>
          </a:p>
        </p:txBody>
      </p:sp>
      <p:pic>
        <p:nvPicPr>
          <p:cNvPr id="3" name="Picture 2" descr="ncetm_mm_sp1_se11_aw02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342" y="1557338"/>
            <a:ext cx="3353913" cy="4355997"/>
          </a:xfrm>
          <a:prstGeom prst="rect">
            <a:avLst/>
          </a:prstGeom>
        </p:spPr>
      </p:pic>
      <p:sp>
        <p:nvSpPr>
          <p:cNvPr id="8" name="Content Placeholder 2">
            <a:extLst>
              <a:ext uri="{FF2B5EF4-FFF2-40B4-BE49-F238E27FC236}">
                <a16:creationId xmlns:a16="http://schemas.microsoft.com/office/drawing/2014/main" id="{14E59AF3-C898-42C5-83B5-D540493E427B}"/>
              </a:ext>
            </a:extLst>
          </p:cNvPr>
          <p:cNvSpPr txBox="1">
            <a:spLocks/>
          </p:cNvSpPr>
          <p:nvPr/>
        </p:nvSpPr>
        <p:spPr>
          <a:xfrm>
            <a:off x="6096001" y="1463100"/>
            <a:ext cx="517683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think the pictogram shows us?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choose the correct words (</a:t>
            </a:r>
            <a:r>
              <a:rPr kumimoji="0" lang="en-GB" sz="1800" b="0" i="1" u="none" strike="noStrike" kern="1200" cap="none" spc="0" normalizeH="0" baseline="0" noProof="0" dirty="0">
                <a:ln>
                  <a:noFill/>
                </a:ln>
                <a:solidFill>
                  <a:srgbClr val="585858"/>
                </a:solidFill>
                <a:effectLst/>
                <a:uLnTx/>
                <a:uFillTx/>
                <a:latin typeface="Arial"/>
                <a:ea typeface="+mn-ea"/>
                <a:cs typeface="+mn-cs"/>
              </a:rPr>
              <a:t>more</a:t>
            </a:r>
            <a:r>
              <a:rPr kumimoji="0" lang="en-GB" sz="1800" b="0" i="0" u="none" strike="noStrike" kern="1200" cap="none" spc="0" normalizeH="0" baseline="0" noProof="0" dirty="0">
                <a:ln>
                  <a:noFill/>
                </a:ln>
                <a:solidFill>
                  <a:srgbClr val="585858"/>
                </a:solidFill>
                <a:effectLst/>
                <a:uLnTx/>
                <a:uFillTx/>
                <a:latin typeface="Arial"/>
                <a:ea typeface="+mn-ea"/>
                <a:cs typeface="+mn-cs"/>
              </a:rPr>
              <a:t> or </a:t>
            </a:r>
            <a:r>
              <a:rPr kumimoji="0" lang="en-GB" sz="1800" b="0" i="1" u="none" strike="noStrike" kern="1200" cap="none" spc="0" normalizeH="0" baseline="0" noProof="0" dirty="0">
                <a:ln>
                  <a:noFill/>
                </a:ln>
                <a:solidFill>
                  <a:srgbClr val="585858"/>
                </a:solidFill>
                <a:effectLst/>
                <a:uLnTx/>
                <a:uFillTx/>
                <a:latin typeface="Arial"/>
                <a:ea typeface="+mn-ea"/>
                <a:cs typeface="+mn-cs"/>
              </a:rPr>
              <a:t>fewer</a:t>
            </a:r>
            <a:r>
              <a:rPr kumimoji="0" lang="en-GB" sz="1800" b="0" i="0" u="none" strike="noStrike" kern="1200" cap="none" spc="0" normalizeH="0" baseline="0" noProof="0" dirty="0">
                <a:ln>
                  <a:noFill/>
                </a:ln>
                <a:solidFill>
                  <a:srgbClr val="585858"/>
                </a:solidFill>
                <a:effectLst/>
                <a:uLnTx/>
                <a:uFillTx/>
                <a:latin typeface="Arial"/>
                <a:ea typeface="+mn-ea"/>
                <a:cs typeface="+mn-cs"/>
              </a:rPr>
              <a:t>) to complete these sentences?</a:t>
            </a:r>
          </a:p>
          <a:p>
            <a:pPr marL="0" marR="0" lvl="0" indent="0" algn="ctr"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1800" u="none" strike="noStrike" kern="1200" cap="none" spc="0" normalizeH="0" baseline="0" noProof="0" dirty="0">
                <a:ln>
                  <a:noFill/>
                </a:ln>
                <a:solidFill>
                  <a:srgbClr val="585858"/>
                </a:solidFill>
                <a:effectLst/>
                <a:uLnTx/>
                <a:uFillTx/>
                <a:latin typeface="Arial"/>
                <a:ea typeface="+mn-ea"/>
                <a:cs typeface="+mn-cs"/>
              </a:rPr>
              <a:t>Jayesh has ___ sweets than Tom.</a:t>
            </a:r>
          </a:p>
          <a:p>
            <a:pPr marL="0" marR="0" lvl="0" indent="0" algn="ctr"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1800" u="none" strike="noStrike" kern="1200" cap="none" spc="0" normalizeH="0" baseline="0" noProof="0" dirty="0">
                <a:ln>
                  <a:noFill/>
                </a:ln>
                <a:solidFill>
                  <a:srgbClr val="585858"/>
                </a:solidFill>
                <a:effectLst/>
                <a:uLnTx/>
                <a:uFillTx/>
                <a:latin typeface="Arial"/>
                <a:ea typeface="+mn-ea"/>
                <a:cs typeface="+mn-cs"/>
              </a:rPr>
              <a:t>Tom has ___ sweets than Jayesh.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make up some similar sentences?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use subtraction to find the difference between the number of sweets pairs of children have?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6931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5CFA87-9DC0-4083-AEC2-7206A008BBFC}"/>
              </a:ext>
            </a:extLst>
          </p:cNvPr>
          <p:cNvSpPr>
            <a:spLocks noGrp="1"/>
          </p:cNvSpPr>
          <p:nvPr>
            <p:ph type="title"/>
          </p:nvPr>
        </p:nvSpPr>
        <p:spPr/>
        <p:txBody>
          <a:bodyPr/>
          <a:lstStyle/>
          <a:p>
            <a:r>
              <a:rPr lang="en-GB" dirty="0"/>
              <a:t>2AS-2 Solve comparative addition and difference problems</a:t>
            </a:r>
          </a:p>
        </p:txBody>
      </p:sp>
      <p:sp>
        <p:nvSpPr>
          <p:cNvPr id="14" name="Content Placeholder 2">
            <a:extLst>
              <a:ext uri="{FF2B5EF4-FFF2-40B4-BE49-F238E27FC236}">
                <a16:creationId xmlns:a16="http://schemas.microsoft.com/office/drawing/2014/main" id="{5F18B21E-88DC-416D-9FCF-7645430827E6}"/>
              </a:ext>
            </a:extLst>
          </p:cNvPr>
          <p:cNvSpPr txBox="1">
            <a:spLocks/>
          </p:cNvSpPr>
          <p:nvPr/>
        </p:nvSpPr>
        <p:spPr>
          <a:xfrm>
            <a:off x="6192012" y="1557338"/>
            <a:ext cx="5390389" cy="447770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 have £20 to spend at the shop.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much more money do I need to be able to buy the Birdy Hop Game?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about the Construction </a:t>
            </a:r>
            <a:r>
              <a:rPr lang="en-GB" sz="2000" dirty="0">
                <a:latin typeface="Arial"/>
              </a:rPr>
              <a:t>S</a:t>
            </a:r>
            <a:r>
              <a:rPr kumimoji="0" lang="en-GB" sz="2000" b="0" i="0" u="none" strike="noStrike" kern="1200" cap="none" spc="0" normalizeH="0" baseline="0" noProof="0" dirty="0">
                <a:ln>
                  <a:noFill/>
                </a:ln>
                <a:solidFill>
                  <a:srgbClr val="585858"/>
                </a:solidFill>
                <a:effectLst/>
                <a:uLnTx/>
                <a:uFillTx/>
                <a:latin typeface="Arial"/>
                <a:ea typeface="+mn-ea"/>
                <a:cs typeface="+mn-cs"/>
              </a:rPr>
              <a:t>et?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T</a:t>
            </a:r>
            <a:r>
              <a:rPr kumimoji="0" lang="en-GB" sz="2000" b="0" i="0" u="none" strike="noStrike" kern="1200" cap="none" spc="0" normalizeH="0" baseline="0" noProof="0" dirty="0" err="1">
                <a:ln>
                  <a:noFill/>
                </a:ln>
                <a:solidFill>
                  <a:srgbClr val="585858"/>
                </a:solidFill>
                <a:effectLst/>
                <a:uLnTx/>
                <a:uFillTx/>
                <a:latin typeface="Arial"/>
                <a:ea typeface="+mn-ea"/>
                <a:cs typeface="+mn-cs"/>
              </a:rPr>
              <a:t>hink</a:t>
            </a:r>
            <a:r>
              <a:rPr kumimoji="0" lang="en-GB" sz="2000" b="0" i="0" u="none" strike="noStrike" kern="1200" cap="none" spc="0" normalizeH="0" baseline="0" noProof="0" dirty="0">
                <a:ln>
                  <a:noFill/>
                </a:ln>
                <a:solidFill>
                  <a:srgbClr val="585858"/>
                </a:solidFill>
                <a:effectLst/>
                <a:uLnTx/>
                <a:uFillTx/>
                <a:latin typeface="Arial"/>
                <a:ea typeface="+mn-ea"/>
                <a:cs typeface="+mn-cs"/>
              </a:rPr>
              <a:t> of your own questions using the words ‘</a:t>
            </a:r>
            <a:r>
              <a:rPr kumimoji="0" lang="en-GB" sz="2000" b="0" i="1" u="none" strike="noStrike" kern="1200" cap="none" spc="0" normalizeH="0" baseline="0" noProof="0" dirty="0">
                <a:ln>
                  <a:noFill/>
                </a:ln>
                <a:solidFill>
                  <a:srgbClr val="585858"/>
                </a:solidFill>
                <a:effectLst/>
                <a:uLnTx/>
                <a:uFillTx/>
                <a:latin typeface="Arial"/>
                <a:ea typeface="+mn-ea"/>
                <a:cs typeface="+mn-cs"/>
              </a:rPr>
              <a:t>how much more money do I need to buy the …?’  </a:t>
            </a:r>
            <a:r>
              <a:rPr kumimoji="0" lang="en-GB" sz="2000" b="0" i="0" u="none" strike="noStrike" kern="1200" cap="none" spc="0" normalizeH="0" baseline="0" noProof="0" dirty="0">
                <a:ln>
                  <a:noFill/>
                </a:ln>
                <a:solidFill>
                  <a:srgbClr val="585858"/>
                </a:solidFill>
                <a:effectLst/>
                <a:uLnTx/>
                <a:uFillTx/>
                <a:latin typeface="Arial"/>
                <a:ea typeface="+mn-ea"/>
                <a:cs typeface="+mn-cs"/>
              </a:rPr>
              <a:t>Solve your questions using subtraction.</a:t>
            </a:r>
            <a:endParaRPr kumimoji="0" lang="en-GB" sz="2000" b="0" i="1"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if I only had £10? What questions could you ask?</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2" name="Picture 1" descr="A picture containing parking, outdoor, meter, building&#10;&#10;Description generated with very high confidence">
            <a:extLst>
              <a:ext uri="{FF2B5EF4-FFF2-40B4-BE49-F238E27FC236}">
                <a16:creationId xmlns:a16="http://schemas.microsoft.com/office/drawing/2014/main" id="{309F4A2F-568E-45FB-93A6-7D9CF8794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026" y="1557338"/>
            <a:ext cx="3472047" cy="4335826"/>
          </a:xfrm>
          <a:prstGeom prst="rect">
            <a:avLst/>
          </a:prstGeom>
        </p:spPr>
      </p:pic>
    </p:spTree>
    <p:extLst>
      <p:ext uri="{BB962C8B-B14F-4D97-AF65-F5344CB8AC3E}">
        <p14:creationId xmlns:p14="http://schemas.microsoft.com/office/powerpoint/2010/main" val="871633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7B351A8-417F-4D72-9FB1-404C250BB4A2}"/>
              </a:ext>
            </a:extLst>
          </p:cNvPr>
          <p:cNvSpPr>
            <a:spLocks noGrp="1"/>
          </p:cNvSpPr>
          <p:nvPr>
            <p:ph type="title"/>
          </p:nvPr>
        </p:nvSpPr>
        <p:spPr/>
        <p:txBody>
          <a:bodyPr/>
          <a:lstStyle/>
          <a:p>
            <a:r>
              <a:rPr lang="en-GB" dirty="0"/>
              <a:t>2AS-2 Solve comparative addition and difference problems</a:t>
            </a:r>
          </a:p>
        </p:txBody>
      </p:sp>
      <p:grpSp>
        <p:nvGrpSpPr>
          <p:cNvPr id="6" name="Group 5">
            <a:extLst>
              <a:ext uri="{FF2B5EF4-FFF2-40B4-BE49-F238E27FC236}">
                <a16:creationId xmlns:a16="http://schemas.microsoft.com/office/drawing/2014/main" id="{5556A9D9-CFA1-4B85-84B0-EFE9DF9C0967}"/>
              </a:ext>
            </a:extLst>
          </p:cNvPr>
          <p:cNvGrpSpPr/>
          <p:nvPr/>
        </p:nvGrpSpPr>
        <p:grpSpPr>
          <a:xfrm>
            <a:off x="613448" y="2968768"/>
            <a:ext cx="5388539" cy="1163006"/>
            <a:chOff x="613448" y="2398564"/>
            <a:chExt cx="6157604" cy="1489056"/>
          </a:xfrm>
        </p:grpSpPr>
        <p:sp>
          <p:nvSpPr>
            <p:cNvPr id="47" name="Rectangle 46">
              <a:extLst>
                <a:ext uri="{FF2B5EF4-FFF2-40B4-BE49-F238E27FC236}">
                  <a16:creationId xmlns:a16="http://schemas.microsoft.com/office/drawing/2014/main" id="{A708F405-763F-4BC9-B9BC-83B9F158D349}"/>
                </a:ext>
              </a:extLst>
            </p:cNvPr>
            <p:cNvSpPr/>
            <p:nvPr/>
          </p:nvSpPr>
          <p:spPr>
            <a:xfrm>
              <a:off x="613450" y="2398564"/>
              <a:ext cx="6157602" cy="7445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CE8385E1-0E77-49AD-85E5-4DE91AE6C53C}"/>
                </a:ext>
              </a:extLst>
            </p:cNvPr>
            <p:cNvSpPr/>
            <p:nvPr/>
          </p:nvSpPr>
          <p:spPr>
            <a:xfrm>
              <a:off x="613448" y="3143093"/>
              <a:ext cx="3714444" cy="7445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TextBox 56">
              <a:extLst>
                <a:ext uri="{FF2B5EF4-FFF2-40B4-BE49-F238E27FC236}">
                  <a16:creationId xmlns:a16="http://schemas.microsoft.com/office/drawing/2014/main" id="{10DFA054-2842-4B76-A06D-58ECBF9BA4AC}"/>
                </a:ext>
              </a:extLst>
            </p:cNvPr>
            <p:cNvSpPr txBox="1"/>
            <p:nvPr/>
          </p:nvSpPr>
          <p:spPr>
            <a:xfrm>
              <a:off x="3256272" y="2464611"/>
              <a:ext cx="957145" cy="52755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sp>
          <p:nvSpPr>
            <p:cNvPr id="58" name="TextBox 57">
              <a:extLst>
                <a:ext uri="{FF2B5EF4-FFF2-40B4-BE49-F238E27FC236}">
                  <a16:creationId xmlns:a16="http://schemas.microsoft.com/office/drawing/2014/main" id="{A299F4C1-BA3E-46B7-B899-D7FEBC5A92B1}"/>
                </a:ext>
              </a:extLst>
            </p:cNvPr>
            <p:cNvSpPr txBox="1"/>
            <p:nvPr/>
          </p:nvSpPr>
          <p:spPr>
            <a:xfrm>
              <a:off x="1992098" y="3229625"/>
              <a:ext cx="957145" cy="52755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sp>
        <p:nvSpPr>
          <p:cNvPr id="59" name="TextBox 58">
            <a:extLst>
              <a:ext uri="{FF2B5EF4-FFF2-40B4-BE49-F238E27FC236}">
                <a16:creationId xmlns:a16="http://schemas.microsoft.com/office/drawing/2014/main" id="{3284CE31-F3AA-4A50-A792-EFF9FACD1564}"/>
              </a:ext>
            </a:extLst>
          </p:cNvPr>
          <p:cNvSpPr txBox="1"/>
          <p:nvPr/>
        </p:nvSpPr>
        <p:spPr>
          <a:xfrm>
            <a:off x="4583031" y="3870904"/>
            <a:ext cx="83760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60" name="Right Brace 59">
            <a:extLst>
              <a:ext uri="{FF2B5EF4-FFF2-40B4-BE49-F238E27FC236}">
                <a16:creationId xmlns:a16="http://schemas.microsoft.com/office/drawing/2014/main" id="{E708A94D-5F13-4658-AE12-0E1CA0E87A13}"/>
              </a:ext>
            </a:extLst>
          </p:cNvPr>
          <p:cNvSpPr/>
          <p:nvPr/>
        </p:nvSpPr>
        <p:spPr>
          <a:xfrm rot="5400000">
            <a:off x="4828162" y="2645760"/>
            <a:ext cx="188669" cy="2117054"/>
          </a:xfrm>
          <a:prstGeom prst="rightBrace">
            <a:avLst>
              <a:gd name="adj1" fmla="val 35337"/>
              <a:gd name="adj2" fmla="val 5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2" name="TextBox 61">
            <a:extLst>
              <a:ext uri="{FF2B5EF4-FFF2-40B4-BE49-F238E27FC236}">
                <a16:creationId xmlns:a16="http://schemas.microsoft.com/office/drawing/2014/main" id="{130EA333-0D9D-4DEC-9E63-9667FBDC5D85}"/>
              </a:ext>
            </a:extLst>
          </p:cNvPr>
          <p:cNvSpPr txBox="1"/>
          <p:nvPr/>
        </p:nvSpPr>
        <p:spPr>
          <a:xfrm>
            <a:off x="4654566" y="4836506"/>
            <a:ext cx="83709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nvGrpSpPr>
          <p:cNvPr id="3" name="Group 2">
            <a:extLst>
              <a:ext uri="{FF2B5EF4-FFF2-40B4-BE49-F238E27FC236}">
                <a16:creationId xmlns:a16="http://schemas.microsoft.com/office/drawing/2014/main" id="{215C2B71-43D3-46F0-BF7B-DC308E522AB2}"/>
              </a:ext>
            </a:extLst>
          </p:cNvPr>
          <p:cNvGrpSpPr/>
          <p:nvPr/>
        </p:nvGrpSpPr>
        <p:grpSpPr>
          <a:xfrm>
            <a:off x="521343" y="1566266"/>
            <a:ext cx="5703981" cy="580387"/>
            <a:chOff x="964558" y="1379884"/>
            <a:chExt cx="6901444" cy="580387"/>
          </a:xfrm>
        </p:grpSpPr>
        <p:sp>
          <p:nvSpPr>
            <p:cNvPr id="19" name="TextBox 18">
              <a:extLst>
                <a:ext uri="{FF2B5EF4-FFF2-40B4-BE49-F238E27FC236}">
                  <a16:creationId xmlns:a16="http://schemas.microsoft.com/office/drawing/2014/main" id="{536BA778-378F-4842-88EE-1628BD3C62ED}"/>
                </a:ext>
              </a:extLst>
            </p:cNvPr>
            <p:cNvSpPr txBox="1"/>
            <p:nvPr/>
          </p:nvSpPr>
          <p:spPr>
            <a:xfrm>
              <a:off x="964558" y="1379884"/>
              <a:ext cx="6901444"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 16         16 – 10 = </a:t>
              </a: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___</a:t>
              </a:r>
            </a:p>
          </p:txBody>
        </p:sp>
        <p:sp>
          <p:nvSpPr>
            <p:cNvPr id="2" name="Rectangle 1">
              <a:extLst>
                <a:ext uri="{FF2B5EF4-FFF2-40B4-BE49-F238E27FC236}">
                  <a16:creationId xmlns:a16="http://schemas.microsoft.com/office/drawing/2014/main" id="{1FC02F4C-F4A2-445A-AAF2-3A7DE37C20E1}"/>
                </a:ext>
              </a:extLst>
            </p:cNvPr>
            <p:cNvSpPr/>
            <p:nvPr/>
          </p:nvSpPr>
          <p:spPr>
            <a:xfrm>
              <a:off x="2236613" y="1384271"/>
              <a:ext cx="685557"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510D6E6A-A566-4915-BF0D-31FFE01C0F8E}"/>
                </a:ext>
              </a:extLst>
            </p:cNvPr>
            <p:cNvSpPr/>
            <p:nvPr/>
          </p:nvSpPr>
          <p:spPr>
            <a:xfrm>
              <a:off x="6855414" y="1384271"/>
              <a:ext cx="685557"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cxnSp>
        <p:nvCxnSpPr>
          <p:cNvPr id="66" name="Straight Connector 65">
            <a:extLst>
              <a:ext uri="{FF2B5EF4-FFF2-40B4-BE49-F238E27FC236}">
                <a16:creationId xmlns:a16="http://schemas.microsoft.com/office/drawing/2014/main" id="{14317BD4-1690-4E4A-8ACD-9605B755BA05}"/>
              </a:ext>
            </a:extLst>
          </p:cNvPr>
          <p:cNvCxnSpPr>
            <a:cxnSpLocks/>
          </p:cNvCxnSpPr>
          <p:nvPr/>
        </p:nvCxnSpPr>
        <p:spPr>
          <a:xfrm>
            <a:off x="3963219" y="5343994"/>
            <a:ext cx="2017805" cy="1"/>
          </a:xfrm>
          <a:prstGeom prst="line">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a:extLst>
              <a:ext uri="{FF2B5EF4-FFF2-40B4-BE49-F238E27FC236}">
                <a16:creationId xmlns:a16="http://schemas.microsoft.com/office/drawing/2014/main" id="{65B8F255-5ECA-40EB-9489-DDE38BC627C4}"/>
              </a:ext>
            </a:extLst>
          </p:cNvPr>
          <p:cNvGrpSpPr/>
          <p:nvPr/>
        </p:nvGrpSpPr>
        <p:grpSpPr>
          <a:xfrm>
            <a:off x="414641" y="5519428"/>
            <a:ext cx="5746819" cy="414967"/>
            <a:chOff x="414641" y="5662077"/>
            <a:chExt cx="6571018" cy="474481"/>
          </a:xfrm>
        </p:grpSpPr>
        <p:sp>
          <p:nvSpPr>
            <p:cNvPr id="68" name="Rectangle 67">
              <a:extLst>
                <a:ext uri="{FF2B5EF4-FFF2-40B4-BE49-F238E27FC236}">
                  <a16:creationId xmlns:a16="http://schemas.microsoft.com/office/drawing/2014/main" id="{B94F95A4-B0A1-4857-87FD-451A5F198ABC}"/>
                </a:ext>
              </a:extLst>
            </p:cNvPr>
            <p:cNvSpPr/>
            <p:nvPr/>
          </p:nvSpPr>
          <p:spPr>
            <a:xfrm>
              <a:off x="4304988" y="5799154"/>
              <a:ext cx="334064" cy="334229"/>
            </a:xfrm>
            <a:prstGeom prst="rect">
              <a:avLst/>
            </a:prstGeom>
            <a:noFill/>
            <a:ln w="19050">
              <a:solidFill>
                <a:srgbClr val="046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F87C3F4D-E355-4962-BA86-96D371D38FA1}"/>
                </a:ext>
              </a:extLst>
            </p:cNvPr>
            <p:cNvSpPr/>
            <p:nvPr/>
          </p:nvSpPr>
          <p:spPr>
            <a:xfrm>
              <a:off x="6603354" y="5802329"/>
              <a:ext cx="334064" cy="334229"/>
            </a:xfrm>
            <a:prstGeom prst="rect">
              <a:avLst/>
            </a:prstGeom>
            <a:noFill/>
            <a:ln w="19050">
              <a:solidFill>
                <a:srgbClr val="046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77CD2EE-3CA0-46C6-92F5-2EADED142177}"/>
                </a:ext>
              </a:extLst>
            </p:cNvPr>
            <p:cNvGrpSpPr/>
            <p:nvPr/>
          </p:nvGrpSpPr>
          <p:grpSpPr>
            <a:xfrm>
              <a:off x="414641" y="5662077"/>
              <a:ext cx="6571018" cy="471603"/>
              <a:chOff x="414641" y="5662077"/>
              <a:chExt cx="6571018" cy="471603"/>
            </a:xfrm>
          </p:grpSpPr>
          <p:sp>
            <p:nvSpPr>
              <p:cNvPr id="37" name="TextBox 36">
                <a:extLst>
                  <a:ext uri="{FF2B5EF4-FFF2-40B4-BE49-F238E27FC236}">
                    <a16:creationId xmlns:a16="http://schemas.microsoft.com/office/drawing/2014/main" id="{8461BC4C-040A-4D05-B97D-789257D5DC5C}"/>
                  </a:ext>
                </a:extLst>
              </p:cNvPr>
              <p:cNvSpPr txBox="1"/>
              <p:nvPr/>
            </p:nvSpPr>
            <p:spPr>
              <a:xfrm>
                <a:off x="414641" y="5781762"/>
                <a:ext cx="395808"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23" name="Straight Connector 22">
                <a:extLst>
                  <a:ext uri="{FF2B5EF4-FFF2-40B4-BE49-F238E27FC236}">
                    <a16:creationId xmlns:a16="http://schemas.microsoft.com/office/drawing/2014/main" id="{F7D10697-BF3F-44FC-8496-F7F002D5F861}"/>
                  </a:ext>
                </a:extLst>
              </p:cNvPr>
              <p:cNvCxnSpPr>
                <a:cxnSpLocks/>
              </p:cNvCxnSpPr>
              <p:nvPr/>
            </p:nvCxnSpPr>
            <p:spPr>
              <a:xfrm>
                <a:off x="612545" y="5674742"/>
                <a:ext cx="61624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927531C-FE31-4EA1-9C98-F68F7304D31F}"/>
                  </a:ext>
                </a:extLst>
              </p:cNvPr>
              <p:cNvCxnSpPr>
                <a:cxnSpLocks/>
              </p:cNvCxnSpPr>
              <p:nvPr/>
            </p:nvCxnSpPr>
            <p:spPr>
              <a:xfrm>
                <a:off x="618489" y="5663681"/>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CE8AEAC-8BFF-48A4-89BD-17C5500FD300}"/>
                  </a:ext>
                </a:extLst>
              </p:cNvPr>
              <p:cNvCxnSpPr/>
              <p:nvPr/>
            </p:nvCxnSpPr>
            <p:spPr>
              <a:xfrm>
                <a:off x="6771058" y="5662077"/>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35016D-3CB7-44ED-A8D0-D040A14331CA}"/>
                  </a:ext>
                </a:extLst>
              </p:cNvPr>
              <p:cNvCxnSpPr>
                <a:cxnSpLocks/>
              </p:cNvCxnSpPr>
              <p:nvPr/>
            </p:nvCxnSpPr>
            <p:spPr>
              <a:xfrm>
                <a:off x="2541169"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7251AC-DCDE-4EBB-A777-AE9E6E4F9FE2}"/>
                  </a:ext>
                </a:extLst>
              </p:cNvPr>
              <p:cNvCxnSpPr>
                <a:cxnSpLocks/>
              </p:cNvCxnSpPr>
              <p:nvPr/>
            </p:nvCxnSpPr>
            <p:spPr>
              <a:xfrm>
                <a:off x="3694777"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EE7026D-34AA-46C5-9C4A-9C2E32B37B89}"/>
                  </a:ext>
                </a:extLst>
              </p:cNvPr>
              <p:cNvCxnSpPr>
                <a:cxnSpLocks/>
              </p:cNvCxnSpPr>
              <p:nvPr/>
            </p:nvCxnSpPr>
            <p:spPr>
              <a:xfrm>
                <a:off x="4463849"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6EA5BC9-BFDB-4616-A1A2-44510ECC2BD6}"/>
                  </a:ext>
                </a:extLst>
              </p:cNvPr>
              <p:cNvCxnSpPr>
                <a:cxnSpLocks/>
              </p:cNvCxnSpPr>
              <p:nvPr/>
            </p:nvCxnSpPr>
            <p:spPr>
              <a:xfrm>
                <a:off x="5232921"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640EC54-F360-47EE-AC27-F7CEE871DDC1}"/>
                  </a:ext>
                </a:extLst>
              </p:cNvPr>
              <p:cNvCxnSpPr>
                <a:cxnSpLocks/>
              </p:cNvCxnSpPr>
              <p:nvPr/>
            </p:nvCxnSpPr>
            <p:spPr>
              <a:xfrm>
                <a:off x="6001993" y="5674742"/>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B6E3822-8E88-43B6-B758-086719B1DE07}"/>
                  </a:ext>
                </a:extLst>
              </p:cNvPr>
              <p:cNvCxnSpPr>
                <a:cxnSpLocks/>
              </p:cNvCxnSpPr>
              <p:nvPr/>
            </p:nvCxnSpPr>
            <p:spPr>
              <a:xfrm>
                <a:off x="4848385" y="5674742"/>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E86361F-013F-4DA2-9AC8-F72F786D7F21}"/>
                  </a:ext>
                </a:extLst>
              </p:cNvPr>
              <p:cNvCxnSpPr>
                <a:cxnSpLocks/>
              </p:cNvCxnSpPr>
              <p:nvPr/>
            </p:nvCxnSpPr>
            <p:spPr>
              <a:xfrm>
                <a:off x="4079313" y="5674742"/>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9204701-F619-400D-9BFD-D505B33E6877}"/>
                  </a:ext>
                </a:extLst>
              </p:cNvPr>
              <p:cNvCxnSpPr>
                <a:cxnSpLocks/>
              </p:cNvCxnSpPr>
              <p:nvPr/>
            </p:nvCxnSpPr>
            <p:spPr>
              <a:xfrm>
                <a:off x="1003025"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10BE41B-8668-47AE-BC12-3C3DF1060DE6}"/>
                  </a:ext>
                </a:extLst>
              </p:cNvPr>
              <p:cNvSpPr txBox="1"/>
              <p:nvPr/>
            </p:nvSpPr>
            <p:spPr>
              <a:xfrm>
                <a:off x="832493"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cxnSp>
            <p:nvCxnSpPr>
              <p:cNvPr id="51" name="Straight Connector 50">
                <a:extLst>
                  <a:ext uri="{FF2B5EF4-FFF2-40B4-BE49-F238E27FC236}">
                    <a16:creationId xmlns:a16="http://schemas.microsoft.com/office/drawing/2014/main" id="{3DAC5010-A895-4789-8C39-D03994634ACA}"/>
                  </a:ext>
                </a:extLst>
              </p:cNvPr>
              <p:cNvCxnSpPr>
                <a:cxnSpLocks/>
              </p:cNvCxnSpPr>
              <p:nvPr/>
            </p:nvCxnSpPr>
            <p:spPr>
              <a:xfrm>
                <a:off x="6386529" y="567130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E9AD106-E2F3-4B13-99D5-0A60B9261C86}"/>
                  </a:ext>
                </a:extLst>
              </p:cNvPr>
              <p:cNvCxnSpPr>
                <a:cxnSpLocks/>
              </p:cNvCxnSpPr>
              <p:nvPr/>
            </p:nvCxnSpPr>
            <p:spPr>
              <a:xfrm>
                <a:off x="5617457" y="567130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6C87E8D-E91C-48DE-A872-D50ACB3750C6}"/>
                  </a:ext>
                </a:extLst>
              </p:cNvPr>
              <p:cNvCxnSpPr>
                <a:cxnSpLocks/>
              </p:cNvCxnSpPr>
              <p:nvPr/>
            </p:nvCxnSpPr>
            <p:spPr>
              <a:xfrm>
                <a:off x="1387561"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EFF5925-37A0-4BB6-BBBD-9D27CB80208C}"/>
                  </a:ext>
                </a:extLst>
              </p:cNvPr>
              <p:cNvCxnSpPr>
                <a:cxnSpLocks/>
              </p:cNvCxnSpPr>
              <p:nvPr/>
            </p:nvCxnSpPr>
            <p:spPr>
              <a:xfrm>
                <a:off x="1772097"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4410F4A-41B7-46A1-9C08-34A38A438C45}"/>
                  </a:ext>
                </a:extLst>
              </p:cNvPr>
              <p:cNvCxnSpPr>
                <a:cxnSpLocks/>
              </p:cNvCxnSpPr>
              <p:nvPr/>
            </p:nvCxnSpPr>
            <p:spPr>
              <a:xfrm>
                <a:off x="2156633"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152AE28-B248-45DC-A382-B06872528458}"/>
                  </a:ext>
                </a:extLst>
              </p:cNvPr>
              <p:cNvCxnSpPr>
                <a:cxnSpLocks/>
              </p:cNvCxnSpPr>
              <p:nvPr/>
            </p:nvCxnSpPr>
            <p:spPr>
              <a:xfrm>
                <a:off x="3310241"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201452E-61EE-47A4-A21F-D1C6D166D234}"/>
                  </a:ext>
                </a:extLst>
              </p:cNvPr>
              <p:cNvCxnSpPr>
                <a:cxnSpLocks/>
              </p:cNvCxnSpPr>
              <p:nvPr/>
            </p:nvCxnSpPr>
            <p:spPr>
              <a:xfrm>
                <a:off x="2925705" y="5674742"/>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BCD467B-4E96-468C-98A2-C5DA5F52D5BA}"/>
                  </a:ext>
                </a:extLst>
              </p:cNvPr>
              <p:cNvSpPr txBox="1"/>
              <p:nvPr/>
            </p:nvSpPr>
            <p:spPr>
              <a:xfrm>
                <a:off x="1215429"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64" name="TextBox 63">
                <a:extLst>
                  <a:ext uri="{FF2B5EF4-FFF2-40B4-BE49-F238E27FC236}">
                    <a16:creationId xmlns:a16="http://schemas.microsoft.com/office/drawing/2014/main" id="{25CD0CEB-5623-4DFB-A5DD-184F84A9D79D}"/>
                  </a:ext>
                </a:extLst>
              </p:cNvPr>
              <p:cNvSpPr txBox="1"/>
              <p:nvPr/>
            </p:nvSpPr>
            <p:spPr>
              <a:xfrm>
                <a:off x="1598365"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65" name="TextBox 64">
                <a:extLst>
                  <a:ext uri="{FF2B5EF4-FFF2-40B4-BE49-F238E27FC236}">
                    <a16:creationId xmlns:a16="http://schemas.microsoft.com/office/drawing/2014/main" id="{82D4E363-F856-4177-B384-CC1C002EBE2E}"/>
                  </a:ext>
                </a:extLst>
              </p:cNvPr>
              <p:cNvSpPr txBox="1"/>
              <p:nvPr/>
            </p:nvSpPr>
            <p:spPr>
              <a:xfrm>
                <a:off x="1981301"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67" name="TextBox 66">
                <a:extLst>
                  <a:ext uri="{FF2B5EF4-FFF2-40B4-BE49-F238E27FC236}">
                    <a16:creationId xmlns:a16="http://schemas.microsoft.com/office/drawing/2014/main" id="{1632653F-F629-4B02-BF1E-543EB0DC1D89}"/>
                  </a:ext>
                </a:extLst>
              </p:cNvPr>
              <p:cNvSpPr txBox="1"/>
              <p:nvPr/>
            </p:nvSpPr>
            <p:spPr>
              <a:xfrm>
                <a:off x="2364237"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71" name="TextBox 70">
                <a:extLst>
                  <a:ext uri="{FF2B5EF4-FFF2-40B4-BE49-F238E27FC236}">
                    <a16:creationId xmlns:a16="http://schemas.microsoft.com/office/drawing/2014/main" id="{0AC1A013-9198-4656-8279-72B2A064C32F}"/>
                  </a:ext>
                </a:extLst>
              </p:cNvPr>
              <p:cNvSpPr txBox="1"/>
              <p:nvPr/>
            </p:nvSpPr>
            <p:spPr>
              <a:xfrm>
                <a:off x="2747173"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72" name="TextBox 71">
                <a:extLst>
                  <a:ext uri="{FF2B5EF4-FFF2-40B4-BE49-F238E27FC236}">
                    <a16:creationId xmlns:a16="http://schemas.microsoft.com/office/drawing/2014/main" id="{01C147C9-0F4C-4073-8160-26D794B05715}"/>
                  </a:ext>
                </a:extLst>
              </p:cNvPr>
              <p:cNvSpPr txBox="1"/>
              <p:nvPr/>
            </p:nvSpPr>
            <p:spPr>
              <a:xfrm>
                <a:off x="3130109"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73" name="TextBox 72">
                <a:extLst>
                  <a:ext uri="{FF2B5EF4-FFF2-40B4-BE49-F238E27FC236}">
                    <a16:creationId xmlns:a16="http://schemas.microsoft.com/office/drawing/2014/main" id="{91BEFFA0-7176-472A-9233-80BFC3D24A4B}"/>
                  </a:ext>
                </a:extLst>
              </p:cNvPr>
              <p:cNvSpPr txBox="1"/>
              <p:nvPr/>
            </p:nvSpPr>
            <p:spPr>
              <a:xfrm>
                <a:off x="3513045"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74" name="TextBox 73">
                <a:extLst>
                  <a:ext uri="{FF2B5EF4-FFF2-40B4-BE49-F238E27FC236}">
                    <a16:creationId xmlns:a16="http://schemas.microsoft.com/office/drawing/2014/main" id="{2D38DAE9-F88B-47A2-B5EE-3434128CD2CC}"/>
                  </a:ext>
                </a:extLst>
              </p:cNvPr>
              <p:cNvSpPr txBox="1"/>
              <p:nvPr/>
            </p:nvSpPr>
            <p:spPr>
              <a:xfrm>
                <a:off x="3895982"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
            <p:nvSpPr>
              <p:cNvPr id="75" name="TextBox 74">
                <a:extLst>
                  <a:ext uri="{FF2B5EF4-FFF2-40B4-BE49-F238E27FC236}">
                    <a16:creationId xmlns:a16="http://schemas.microsoft.com/office/drawing/2014/main" id="{3287DA31-7DD8-442A-91B8-CB5BD4C3DF37}"/>
                  </a:ext>
                </a:extLst>
              </p:cNvPr>
              <p:cNvSpPr txBox="1"/>
              <p:nvPr/>
            </p:nvSpPr>
            <p:spPr>
              <a:xfrm>
                <a:off x="4230494" y="5781762"/>
                <a:ext cx="457374"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76" name="TextBox 75">
                <a:extLst>
                  <a:ext uri="{FF2B5EF4-FFF2-40B4-BE49-F238E27FC236}">
                    <a16:creationId xmlns:a16="http://schemas.microsoft.com/office/drawing/2014/main" id="{7B5772AC-C4E4-4169-93EC-0710EA1D047A}"/>
                  </a:ext>
                </a:extLst>
              </p:cNvPr>
              <p:cNvSpPr txBox="1"/>
              <p:nvPr/>
            </p:nvSpPr>
            <p:spPr>
              <a:xfrm>
                <a:off x="4613611" y="5781762"/>
                <a:ext cx="457374"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p:txBody>
          </p:sp>
          <p:sp>
            <p:nvSpPr>
              <p:cNvPr id="77" name="TextBox 76">
                <a:extLst>
                  <a:ext uri="{FF2B5EF4-FFF2-40B4-BE49-F238E27FC236}">
                    <a16:creationId xmlns:a16="http://schemas.microsoft.com/office/drawing/2014/main" id="{41E71306-ABA3-4223-84AC-6FE0E43451DC}"/>
                  </a:ext>
                </a:extLst>
              </p:cNvPr>
              <p:cNvSpPr txBox="1"/>
              <p:nvPr/>
            </p:nvSpPr>
            <p:spPr>
              <a:xfrm>
                <a:off x="4996548" y="5781762"/>
                <a:ext cx="457374"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
            <p:nvSpPr>
              <p:cNvPr id="78" name="TextBox 77">
                <a:extLst>
                  <a:ext uri="{FF2B5EF4-FFF2-40B4-BE49-F238E27FC236}">
                    <a16:creationId xmlns:a16="http://schemas.microsoft.com/office/drawing/2014/main" id="{4AAB9C81-0E22-4EF4-A3B0-58D6809D1081}"/>
                  </a:ext>
                </a:extLst>
              </p:cNvPr>
              <p:cNvSpPr txBox="1"/>
              <p:nvPr/>
            </p:nvSpPr>
            <p:spPr>
              <a:xfrm>
                <a:off x="5379484" y="5781762"/>
                <a:ext cx="457374"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a:t>
                </a:r>
              </a:p>
            </p:txBody>
          </p:sp>
          <p:sp>
            <p:nvSpPr>
              <p:cNvPr id="79" name="TextBox 78">
                <a:extLst>
                  <a:ext uri="{FF2B5EF4-FFF2-40B4-BE49-F238E27FC236}">
                    <a16:creationId xmlns:a16="http://schemas.microsoft.com/office/drawing/2014/main" id="{1E358674-798A-4567-B233-5426317B7111}"/>
                  </a:ext>
                </a:extLst>
              </p:cNvPr>
              <p:cNvSpPr txBox="1"/>
              <p:nvPr/>
            </p:nvSpPr>
            <p:spPr>
              <a:xfrm>
                <a:off x="5762420" y="5781762"/>
                <a:ext cx="457374"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p>
            </p:txBody>
          </p:sp>
          <p:sp>
            <p:nvSpPr>
              <p:cNvPr id="80" name="TextBox 79">
                <a:extLst>
                  <a:ext uri="{FF2B5EF4-FFF2-40B4-BE49-F238E27FC236}">
                    <a16:creationId xmlns:a16="http://schemas.microsoft.com/office/drawing/2014/main" id="{0EFB98F2-3D16-43CF-978B-59BB23DF54F5}"/>
                  </a:ext>
                </a:extLst>
              </p:cNvPr>
              <p:cNvSpPr txBox="1"/>
              <p:nvPr/>
            </p:nvSpPr>
            <p:spPr>
              <a:xfrm>
                <a:off x="6145356" y="5781762"/>
                <a:ext cx="457374"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p>
            </p:txBody>
          </p:sp>
          <p:sp>
            <p:nvSpPr>
              <p:cNvPr id="82" name="TextBox 81">
                <a:extLst>
                  <a:ext uri="{FF2B5EF4-FFF2-40B4-BE49-F238E27FC236}">
                    <a16:creationId xmlns:a16="http://schemas.microsoft.com/office/drawing/2014/main" id="{A4CC76C3-FF59-49AC-B82D-B5E14E0C813F}"/>
                  </a:ext>
                </a:extLst>
              </p:cNvPr>
              <p:cNvSpPr txBox="1"/>
              <p:nvPr/>
            </p:nvSpPr>
            <p:spPr>
              <a:xfrm>
                <a:off x="6528285" y="5781762"/>
                <a:ext cx="457374"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grpSp>
      </p:grpSp>
      <p:sp>
        <p:nvSpPr>
          <p:cNvPr id="12" name="Content Placeholder 2">
            <a:extLst>
              <a:ext uri="{FF2B5EF4-FFF2-40B4-BE49-F238E27FC236}">
                <a16:creationId xmlns:a16="http://schemas.microsoft.com/office/drawing/2014/main" id="{5A27F393-1BB1-41DC-9C67-8866CE0C3B07}"/>
              </a:ext>
            </a:extLst>
          </p:cNvPr>
          <p:cNvSpPr txBox="1">
            <a:spLocks/>
          </p:cNvSpPr>
          <p:nvPr/>
        </p:nvSpPr>
        <p:spPr>
          <a:xfrm>
            <a:off x="6192012" y="1557338"/>
            <a:ext cx="5390389" cy="37408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bar model. What pair of numbers is it showing the </a:t>
            </a:r>
            <a:r>
              <a:rPr kumimoji="0" lang="en-GB" sz="2000" b="0" i="1" u="none" strike="noStrike" kern="1200" cap="none" spc="0" normalizeH="0" baseline="0" noProof="0" dirty="0">
                <a:ln>
                  <a:noFill/>
                </a:ln>
                <a:solidFill>
                  <a:srgbClr val="585858"/>
                </a:solidFill>
                <a:effectLst/>
                <a:uLnTx/>
                <a:uFillTx/>
                <a:latin typeface="Arial"/>
                <a:ea typeface="+mn-ea"/>
                <a:cs typeface="+mn-cs"/>
              </a:rPr>
              <a:t>difference between</a:t>
            </a:r>
            <a:r>
              <a:rPr kumimoji="0" lang="en-GB" sz="2000" b="0" i="0" u="none" strike="noStrike" kern="1200" cap="none" spc="0" normalizeH="0" baseline="0" noProof="0" dirty="0">
                <a:ln>
                  <a:noFill/>
                </a:ln>
                <a:solidFill>
                  <a:srgbClr val="585858"/>
                </a:solidFill>
                <a:effectLst/>
                <a:uLnTx/>
                <a:uFillTx/>
                <a:latin typeface="Arial"/>
                <a:ea typeface="+mn-ea"/>
                <a:cs typeface="+mn-cs"/>
              </a:rPr>
              <a:t>? What </a:t>
            </a:r>
            <a:r>
              <a:rPr kumimoji="0" lang="en-GB" sz="2000" b="0" u="none" strike="noStrike" kern="1200" cap="none" spc="0" normalizeH="0" baseline="0" noProof="0" dirty="0">
                <a:ln>
                  <a:noFill/>
                </a:ln>
                <a:solidFill>
                  <a:srgbClr val="585858"/>
                </a:solidFill>
                <a:effectLst/>
                <a:uLnTx/>
                <a:uFillTx/>
                <a:latin typeface="Arial"/>
                <a:ea typeface="+mn-ea"/>
                <a:cs typeface="+mn-cs"/>
              </a:rPr>
              <a:t>is</a:t>
            </a:r>
            <a:r>
              <a:rPr kumimoji="0" lang="en-GB" sz="2000" b="0" i="1" u="none" strike="noStrike" kern="1200" cap="none" spc="0" normalizeH="0" baseline="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the difference between these numbers?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does the number line show this difference?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calculations could we write to represent the difference between this pair of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and what is different about the calculations?</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1209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0FB4-2137-4BDF-BD1E-86029F2E9BEE}"/>
              </a:ext>
            </a:extLst>
          </p:cNvPr>
          <p:cNvSpPr>
            <a:spLocks noGrp="1"/>
          </p:cNvSpPr>
          <p:nvPr>
            <p:ph type="title"/>
          </p:nvPr>
        </p:nvSpPr>
        <p:spPr/>
        <p:txBody>
          <a:bodyPr/>
          <a:lstStyle/>
          <a:p>
            <a:r>
              <a:rPr lang="en-GB" dirty="0"/>
              <a:t>2AS-2 Solve comparative addition and difference problems</a:t>
            </a:r>
          </a:p>
        </p:txBody>
      </p:sp>
      <p:sp>
        <p:nvSpPr>
          <p:cNvPr id="3" name="TextBox 2">
            <a:extLst>
              <a:ext uri="{FF2B5EF4-FFF2-40B4-BE49-F238E27FC236}">
                <a16:creationId xmlns:a16="http://schemas.microsoft.com/office/drawing/2014/main" id="{B7ACA8A6-A158-4861-9D31-3209DBF7DD04}"/>
              </a:ext>
            </a:extLst>
          </p:cNvPr>
          <p:cNvSpPr txBox="1"/>
          <p:nvPr/>
        </p:nvSpPr>
        <p:spPr>
          <a:xfrm>
            <a:off x="623889" y="1232240"/>
            <a:ext cx="6862762"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Sketch a bar model and find the difference between these pairs of numbers using subtraction. </a:t>
            </a:r>
          </a:p>
        </p:txBody>
      </p:sp>
      <p:sp>
        <p:nvSpPr>
          <p:cNvPr id="6" name="TextBox 5">
            <a:extLst>
              <a:ext uri="{FF2B5EF4-FFF2-40B4-BE49-F238E27FC236}">
                <a16:creationId xmlns:a16="http://schemas.microsoft.com/office/drawing/2014/main" id="{65F8B162-38D8-4DE1-B617-765E037A09A6}"/>
              </a:ext>
            </a:extLst>
          </p:cNvPr>
          <p:cNvSpPr txBox="1"/>
          <p:nvPr/>
        </p:nvSpPr>
        <p:spPr>
          <a:xfrm>
            <a:off x="5254520" y="2115877"/>
            <a:ext cx="2430250" cy="267765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£42 and £40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 and £35</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and £10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9p and 15p</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15p and 9p</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26p and 29p</a:t>
            </a:r>
          </a:p>
        </p:txBody>
      </p:sp>
      <p:sp>
        <p:nvSpPr>
          <p:cNvPr id="5" name="TextBox 4">
            <a:extLst>
              <a:ext uri="{FF2B5EF4-FFF2-40B4-BE49-F238E27FC236}">
                <a16:creationId xmlns:a16="http://schemas.microsoft.com/office/drawing/2014/main" id="{7AE21263-287F-4335-AED5-32FB89CE0A10}"/>
              </a:ext>
            </a:extLst>
          </p:cNvPr>
          <p:cNvSpPr txBox="1"/>
          <p:nvPr/>
        </p:nvSpPr>
        <p:spPr>
          <a:xfrm>
            <a:off x="1866256" y="2115877"/>
            <a:ext cx="2430250" cy="31947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and 4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and 9</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and 8</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17 and 14</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 and 19</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and 18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9498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2AS-2</a:t>
            </a:r>
            <a:br>
              <a:rPr lang="en-GB" sz="2400" dirty="0"/>
            </a:br>
            <a:r>
              <a:rPr lang="en-GB" sz="2400" i="1" dirty="0"/>
              <a:t>Recognise the subtraction structure of ‘difference’ and answer questions of the form, “How many more…?”. </a:t>
            </a:r>
            <a:br>
              <a:rPr lang="en-GB" sz="2400" dirty="0"/>
            </a:br>
            <a:endParaRPr lang="en-GB" sz="2400"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2AS-2.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a:t>
            </a:r>
            <a:r>
              <a:rPr lang="en-GB" kern="0" dirty="0">
                <a:latin typeface="Arial" panose="020B0604020202020204" pitchFamily="34" charset="0"/>
                <a:cs typeface="Arial" panose="020B0604020202020204" pitchFamily="34" charset="0"/>
              </a:rPr>
              <a:t> the year group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EED063C-DC65-4152-B9BF-68FDEAF86472}"/>
              </a:ext>
            </a:extLst>
          </p:cNvPr>
          <p:cNvPicPr>
            <a:picLocks noChangeAspect="1"/>
          </p:cNvPicPr>
          <p:nvPr/>
        </p:nvPicPr>
        <p:blipFill>
          <a:blip r:embed="rId4"/>
          <a:stretch>
            <a:fillRect/>
          </a:stretch>
        </p:blipFill>
        <p:spPr>
          <a:xfrm>
            <a:off x="949344" y="1165320"/>
            <a:ext cx="3826504" cy="5383802"/>
          </a:xfrm>
          <a:prstGeom prst="rect">
            <a:avLst/>
          </a:prstGeom>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1.12 Subtraction as difference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2AS-2: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Solve comparative addition and difference problems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2AS-2</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5338"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2AS-2 Solve comparative addition and difference problems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409042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42820F-C60C-4F83-BE15-F2222D3C4183}"/>
              </a:ext>
            </a:extLst>
          </p:cNvPr>
          <p:cNvSpPr>
            <a:spLocks noGrp="1"/>
          </p:cNvSpPr>
          <p:nvPr>
            <p:ph type="title"/>
          </p:nvPr>
        </p:nvSpPr>
        <p:spPr/>
        <p:txBody>
          <a:bodyPr/>
          <a:lstStyle/>
          <a:p>
            <a:r>
              <a:rPr lang="en-GB" dirty="0"/>
              <a:t>2AS-2 Solve comparative addition and difference problems</a:t>
            </a:r>
          </a:p>
        </p:txBody>
      </p:sp>
      <p:pic>
        <p:nvPicPr>
          <p:cNvPr id="5" name="Picture 4">
            <a:extLst>
              <a:ext uri="{FF2B5EF4-FFF2-40B4-BE49-F238E27FC236}">
                <a16:creationId xmlns:a16="http://schemas.microsoft.com/office/drawing/2014/main" id="{962818BC-1098-4D49-9948-9B480E6E3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305" y="3246761"/>
            <a:ext cx="720064" cy="364477"/>
          </a:xfrm>
          <a:prstGeom prst="rect">
            <a:avLst/>
          </a:prstGeom>
        </p:spPr>
      </p:pic>
      <p:pic>
        <p:nvPicPr>
          <p:cNvPr id="7" name="Picture 6">
            <a:extLst>
              <a:ext uri="{FF2B5EF4-FFF2-40B4-BE49-F238E27FC236}">
                <a16:creationId xmlns:a16="http://schemas.microsoft.com/office/drawing/2014/main" id="{4F7090A0-ACA6-49AE-AEE7-1DB9C521B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754" y="4447349"/>
            <a:ext cx="720064" cy="364477"/>
          </a:xfrm>
          <a:prstGeom prst="rect">
            <a:avLst/>
          </a:prstGeom>
        </p:spPr>
      </p:pic>
      <p:pic>
        <p:nvPicPr>
          <p:cNvPr id="8" name="Picture 7">
            <a:extLst>
              <a:ext uri="{FF2B5EF4-FFF2-40B4-BE49-F238E27FC236}">
                <a16:creationId xmlns:a16="http://schemas.microsoft.com/office/drawing/2014/main" id="{4EF66761-DDE4-45C2-B222-0303F6D64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453" y="3324988"/>
            <a:ext cx="720064" cy="364477"/>
          </a:xfrm>
          <a:prstGeom prst="rect">
            <a:avLst/>
          </a:prstGeom>
        </p:spPr>
      </p:pic>
      <p:pic>
        <p:nvPicPr>
          <p:cNvPr id="9" name="Picture 8">
            <a:extLst>
              <a:ext uri="{FF2B5EF4-FFF2-40B4-BE49-F238E27FC236}">
                <a16:creationId xmlns:a16="http://schemas.microsoft.com/office/drawing/2014/main" id="{F4E75E7E-FC0E-495D-8087-5054ADCF1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828" y="4128628"/>
            <a:ext cx="720064" cy="364477"/>
          </a:xfrm>
          <a:prstGeom prst="rect">
            <a:avLst/>
          </a:prstGeom>
        </p:spPr>
      </p:pic>
      <p:pic>
        <p:nvPicPr>
          <p:cNvPr id="10" name="Picture 9">
            <a:extLst>
              <a:ext uri="{FF2B5EF4-FFF2-40B4-BE49-F238E27FC236}">
                <a16:creationId xmlns:a16="http://schemas.microsoft.com/office/drawing/2014/main" id="{AA540F16-14B7-4282-9378-2F11423FE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449" y="5223773"/>
            <a:ext cx="720064" cy="364477"/>
          </a:xfrm>
          <a:prstGeom prst="rect">
            <a:avLst/>
          </a:prstGeom>
        </p:spPr>
      </p:pic>
      <p:pic>
        <p:nvPicPr>
          <p:cNvPr id="11" name="Picture 10">
            <a:extLst>
              <a:ext uri="{FF2B5EF4-FFF2-40B4-BE49-F238E27FC236}">
                <a16:creationId xmlns:a16="http://schemas.microsoft.com/office/drawing/2014/main" id="{13BEF0B6-E334-4E53-B0A0-CDFFA1260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471" y="5223773"/>
            <a:ext cx="720064" cy="364477"/>
          </a:xfrm>
          <a:prstGeom prst="rect">
            <a:avLst/>
          </a:prstGeom>
        </p:spPr>
      </p:pic>
      <p:pic>
        <p:nvPicPr>
          <p:cNvPr id="12" name="Picture 11">
            <a:extLst>
              <a:ext uri="{FF2B5EF4-FFF2-40B4-BE49-F238E27FC236}">
                <a16:creationId xmlns:a16="http://schemas.microsoft.com/office/drawing/2014/main" id="{10FCC682-B4F9-4B33-B3B9-A2A431E63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449" y="4265110"/>
            <a:ext cx="720064" cy="364477"/>
          </a:xfrm>
          <a:prstGeom prst="rect">
            <a:avLst/>
          </a:prstGeom>
        </p:spPr>
      </p:pic>
      <p:pic>
        <p:nvPicPr>
          <p:cNvPr id="13" name="Picture 12">
            <a:extLst>
              <a:ext uri="{FF2B5EF4-FFF2-40B4-BE49-F238E27FC236}">
                <a16:creationId xmlns:a16="http://schemas.microsoft.com/office/drawing/2014/main" id="{20E88499-8974-4740-982F-E4283C394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892" y="5276544"/>
            <a:ext cx="720064" cy="364477"/>
          </a:xfrm>
          <a:prstGeom prst="rect">
            <a:avLst/>
          </a:prstGeom>
        </p:spPr>
      </p:pic>
      <p:pic>
        <p:nvPicPr>
          <p:cNvPr id="24" name="Picture 23">
            <a:extLst>
              <a:ext uri="{FF2B5EF4-FFF2-40B4-BE49-F238E27FC236}">
                <a16:creationId xmlns:a16="http://schemas.microsoft.com/office/drawing/2014/main" id="{1AE8B591-79DD-4A27-A131-5B412DE2C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918" y="1657761"/>
            <a:ext cx="720064" cy="364477"/>
          </a:xfrm>
          <a:prstGeom prst="rect">
            <a:avLst/>
          </a:prstGeom>
        </p:spPr>
      </p:pic>
      <p:pic>
        <p:nvPicPr>
          <p:cNvPr id="25" name="Picture 24">
            <a:extLst>
              <a:ext uri="{FF2B5EF4-FFF2-40B4-BE49-F238E27FC236}">
                <a16:creationId xmlns:a16="http://schemas.microsoft.com/office/drawing/2014/main" id="{E43FEE85-9F02-4C63-B4C8-4596C18D8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944" y="1671643"/>
            <a:ext cx="720064" cy="364477"/>
          </a:xfrm>
          <a:prstGeom prst="rect">
            <a:avLst/>
          </a:prstGeom>
        </p:spPr>
      </p:pic>
      <p:pic>
        <p:nvPicPr>
          <p:cNvPr id="26" name="Picture 25">
            <a:extLst>
              <a:ext uri="{FF2B5EF4-FFF2-40B4-BE49-F238E27FC236}">
                <a16:creationId xmlns:a16="http://schemas.microsoft.com/office/drawing/2014/main" id="{A71BFF74-AC07-46C4-B4C0-8D1F858A5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296" y="1671643"/>
            <a:ext cx="720064" cy="364477"/>
          </a:xfrm>
          <a:prstGeom prst="rect">
            <a:avLst/>
          </a:prstGeom>
        </p:spPr>
      </p:pic>
      <p:pic>
        <p:nvPicPr>
          <p:cNvPr id="27" name="Picture 26">
            <a:extLst>
              <a:ext uri="{FF2B5EF4-FFF2-40B4-BE49-F238E27FC236}">
                <a16:creationId xmlns:a16="http://schemas.microsoft.com/office/drawing/2014/main" id="{AD1B01ED-1EE0-485B-AAC7-91EC3075E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648" y="1671643"/>
            <a:ext cx="720064" cy="364477"/>
          </a:xfrm>
          <a:prstGeom prst="rect">
            <a:avLst/>
          </a:prstGeom>
        </p:spPr>
      </p:pic>
      <p:pic>
        <p:nvPicPr>
          <p:cNvPr id="28" name="Picture 27">
            <a:extLst>
              <a:ext uri="{FF2B5EF4-FFF2-40B4-BE49-F238E27FC236}">
                <a16:creationId xmlns:a16="http://schemas.microsoft.com/office/drawing/2014/main" id="{2F7E4748-A6CF-4296-B242-B0721117F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000" y="1664688"/>
            <a:ext cx="720064" cy="364477"/>
          </a:xfrm>
          <a:prstGeom prst="rect">
            <a:avLst/>
          </a:prstGeom>
        </p:spPr>
      </p:pic>
      <p:pic>
        <p:nvPicPr>
          <p:cNvPr id="29" name="Picture 28">
            <a:extLst>
              <a:ext uri="{FF2B5EF4-FFF2-40B4-BE49-F238E27FC236}">
                <a16:creationId xmlns:a16="http://schemas.microsoft.com/office/drawing/2014/main" id="{A5B956F8-581A-4220-ABB6-1FBCE731C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0944" y="2217079"/>
            <a:ext cx="720064" cy="364477"/>
          </a:xfrm>
          <a:prstGeom prst="rect">
            <a:avLst/>
          </a:prstGeom>
        </p:spPr>
      </p:pic>
      <p:pic>
        <p:nvPicPr>
          <p:cNvPr id="30" name="Picture 29">
            <a:extLst>
              <a:ext uri="{FF2B5EF4-FFF2-40B4-BE49-F238E27FC236}">
                <a16:creationId xmlns:a16="http://schemas.microsoft.com/office/drawing/2014/main" id="{56B9922C-37CC-49B2-94F2-EFC3F101B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918" y="2217079"/>
            <a:ext cx="720064" cy="364477"/>
          </a:xfrm>
          <a:prstGeom prst="rect">
            <a:avLst/>
          </a:prstGeom>
        </p:spPr>
      </p:pic>
      <p:pic>
        <p:nvPicPr>
          <p:cNvPr id="31" name="Picture 30">
            <a:extLst>
              <a:ext uri="{FF2B5EF4-FFF2-40B4-BE49-F238E27FC236}">
                <a16:creationId xmlns:a16="http://schemas.microsoft.com/office/drawing/2014/main" id="{AB25C10A-2913-42CA-83C0-6D14D869F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9420" y="2217079"/>
            <a:ext cx="720064" cy="364477"/>
          </a:xfrm>
          <a:prstGeom prst="rect">
            <a:avLst/>
          </a:prstGeom>
        </p:spPr>
      </p:pic>
      <p:sp>
        <p:nvSpPr>
          <p:cNvPr id="34" name="Rectangle 33">
            <a:extLst>
              <a:ext uri="{FF2B5EF4-FFF2-40B4-BE49-F238E27FC236}">
                <a16:creationId xmlns:a16="http://schemas.microsoft.com/office/drawing/2014/main" id="{E745C0EF-1837-4887-B0B9-8A76304AAFF5}"/>
              </a:ext>
            </a:extLst>
          </p:cNvPr>
          <p:cNvSpPr/>
          <p:nvPr/>
        </p:nvSpPr>
        <p:spPr bwMode="auto">
          <a:xfrm>
            <a:off x="1317420" y="1570267"/>
            <a:ext cx="4090281" cy="553391"/>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6" name="Rectangle 35">
            <a:extLst>
              <a:ext uri="{FF2B5EF4-FFF2-40B4-BE49-F238E27FC236}">
                <a16:creationId xmlns:a16="http://schemas.microsoft.com/office/drawing/2014/main" id="{195826AE-A230-4A05-9C55-9E0DDB650922}"/>
              </a:ext>
            </a:extLst>
          </p:cNvPr>
          <p:cNvSpPr/>
          <p:nvPr/>
        </p:nvSpPr>
        <p:spPr bwMode="auto">
          <a:xfrm>
            <a:off x="1317420" y="2124456"/>
            <a:ext cx="2478229" cy="553391"/>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0" name="Right Brace 39">
            <a:extLst>
              <a:ext uri="{FF2B5EF4-FFF2-40B4-BE49-F238E27FC236}">
                <a16:creationId xmlns:a16="http://schemas.microsoft.com/office/drawing/2014/main" id="{FF192AB3-2C8F-43D0-B8E2-D655FDD03584}"/>
              </a:ext>
            </a:extLst>
          </p:cNvPr>
          <p:cNvSpPr/>
          <p:nvPr/>
        </p:nvSpPr>
        <p:spPr bwMode="auto">
          <a:xfrm rot="5400000">
            <a:off x="4489215" y="1687766"/>
            <a:ext cx="258461" cy="1528769"/>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 name="TextBox 40">
            <a:extLst>
              <a:ext uri="{FF2B5EF4-FFF2-40B4-BE49-F238E27FC236}">
                <a16:creationId xmlns:a16="http://schemas.microsoft.com/office/drawing/2014/main" id="{9FEE26B5-51C7-4AA5-A9FC-90726595D1DB}"/>
              </a:ext>
            </a:extLst>
          </p:cNvPr>
          <p:cNvSpPr txBox="1"/>
          <p:nvPr/>
        </p:nvSpPr>
        <p:spPr bwMode="auto">
          <a:xfrm>
            <a:off x="4160080" y="2614397"/>
            <a:ext cx="9167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2 cars</a:t>
            </a:r>
          </a:p>
        </p:txBody>
      </p:sp>
      <p:pic>
        <p:nvPicPr>
          <p:cNvPr id="23" name="Picture 22">
            <a:extLst>
              <a:ext uri="{FF2B5EF4-FFF2-40B4-BE49-F238E27FC236}">
                <a16:creationId xmlns:a16="http://schemas.microsoft.com/office/drawing/2014/main" id="{128DB82D-A985-477F-988E-77F8011428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7917" y="3429000"/>
            <a:ext cx="4169784" cy="1702367"/>
          </a:xfrm>
          <a:prstGeom prst="rect">
            <a:avLst/>
          </a:prstGeom>
        </p:spPr>
      </p:pic>
      <p:sp>
        <p:nvSpPr>
          <p:cNvPr id="32" name="Right Brace 31">
            <a:extLst>
              <a:ext uri="{FF2B5EF4-FFF2-40B4-BE49-F238E27FC236}">
                <a16:creationId xmlns:a16="http://schemas.microsoft.com/office/drawing/2014/main" id="{798D8CDB-D492-4754-8F57-FA3C20467510}"/>
              </a:ext>
            </a:extLst>
          </p:cNvPr>
          <p:cNvSpPr/>
          <p:nvPr/>
        </p:nvSpPr>
        <p:spPr bwMode="auto">
          <a:xfrm rot="5400000">
            <a:off x="4489215" y="3997483"/>
            <a:ext cx="258461" cy="1528769"/>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3" name="TextBox 32">
            <a:extLst>
              <a:ext uri="{FF2B5EF4-FFF2-40B4-BE49-F238E27FC236}">
                <a16:creationId xmlns:a16="http://schemas.microsoft.com/office/drawing/2014/main" id="{0FB15D3B-D8CD-4B26-A0FA-6C84A1B7ED70}"/>
              </a:ext>
            </a:extLst>
          </p:cNvPr>
          <p:cNvSpPr txBox="1"/>
          <p:nvPr/>
        </p:nvSpPr>
        <p:spPr bwMode="auto">
          <a:xfrm>
            <a:off x="4160080" y="4924114"/>
            <a:ext cx="9167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2</a:t>
            </a:r>
          </a:p>
        </p:txBody>
      </p:sp>
      <p:sp>
        <p:nvSpPr>
          <p:cNvPr id="3" name="TextBox 19">
            <a:extLst>
              <a:ext uri="{FF2B5EF4-FFF2-40B4-BE49-F238E27FC236}">
                <a16:creationId xmlns:a16="http://schemas.microsoft.com/office/drawing/2014/main" id="{9BA54F54-19F0-4C3C-B78E-002CED851EEB}"/>
              </a:ext>
            </a:extLst>
          </p:cNvPr>
          <p:cNvSpPr txBox="1"/>
          <p:nvPr/>
        </p:nvSpPr>
        <p:spPr>
          <a:xfrm>
            <a:off x="6298246" y="5107916"/>
            <a:ext cx="5017454" cy="7017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are 2 more red cards than blue cars.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are 2 fewer blue cars than red cars.</a:t>
            </a:r>
          </a:p>
        </p:txBody>
      </p:sp>
      <p:sp>
        <p:nvSpPr>
          <p:cNvPr id="4" name="Content Placeholder 2">
            <a:extLst>
              <a:ext uri="{FF2B5EF4-FFF2-40B4-BE49-F238E27FC236}">
                <a16:creationId xmlns:a16="http://schemas.microsoft.com/office/drawing/2014/main" id="{1739307A-AAED-4185-88C2-4E6E6B121371}"/>
              </a:ext>
            </a:extLst>
          </p:cNvPr>
          <p:cNvSpPr txBox="1">
            <a:spLocks/>
          </p:cNvSpPr>
          <p:nvPr/>
        </p:nvSpPr>
        <p:spPr>
          <a:xfrm flipH="1">
            <a:off x="6136157" y="1091882"/>
            <a:ext cx="5677373" cy="353770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could we arrange the cars to compare the numbers of each colour more easily?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Why is it easier to compare the numbers of cars when they are lined up?</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say whether there are more red cars or more blue cars? Which part of the diagram shows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can you say about the number of blue cars compared to red cars?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can we represent this with cubes?</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264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49000" fill="hold" nodeType="clickEffect">
                                  <p:stCondLst>
                                    <p:cond delay="0"/>
                                  </p:stCondLst>
                                  <p:childTnLst>
                                    <p:animMotion origin="layout" path="M -6.25E-7 0 L 0.02956 -0.2287 " pathEditMode="relative" rAng="0" ptsTypes="AA">
                                      <p:cBhvr>
                                        <p:cTn id="6" dur="2000" fill="hold"/>
                                        <p:tgtEl>
                                          <p:spTgt spid="5"/>
                                        </p:tgtEl>
                                        <p:attrNameLst>
                                          <p:attrName>ppt_x</p:attrName>
                                          <p:attrName>ppt_y</p:attrName>
                                        </p:attrNameLst>
                                      </p:cBhvr>
                                      <p:rCtr x="1471" y="-11435"/>
                                    </p:animMotion>
                                  </p:childTnLst>
                                </p:cTn>
                              </p:par>
                              <p:par>
                                <p:cTn id="7" presetID="64" presetClass="path" presetSubtype="0" accel="49000" fill="hold" nodeType="withEffect">
                                  <p:stCondLst>
                                    <p:cond delay="0"/>
                                  </p:stCondLst>
                                  <p:childTnLst>
                                    <p:animMotion origin="layout" path="M -4.58333E-6 -2.59259E-6 L 0.003 -0.24213 " pathEditMode="relative" rAng="0" ptsTypes="AA">
                                      <p:cBhvr>
                                        <p:cTn id="8" dur="2000" fill="hold"/>
                                        <p:tgtEl>
                                          <p:spTgt spid="8"/>
                                        </p:tgtEl>
                                        <p:attrNameLst>
                                          <p:attrName>ppt_x</p:attrName>
                                          <p:attrName>ppt_y</p:attrName>
                                        </p:attrNameLst>
                                      </p:cBhvr>
                                      <p:rCtr x="143" y="-12106"/>
                                    </p:animMotion>
                                  </p:childTnLst>
                                </p:cTn>
                              </p:par>
                              <p:par>
                                <p:cTn id="9" presetID="64" presetClass="path" presetSubtype="0" accel="49000" fill="hold" nodeType="withEffect">
                                  <p:stCondLst>
                                    <p:cond delay="0"/>
                                  </p:stCondLst>
                                  <p:childTnLst>
                                    <p:animMotion origin="layout" path="M -4.16667E-6 -2.22222E-6 L 0.0448 -0.35787 " pathEditMode="relative" rAng="0" ptsTypes="AA">
                                      <p:cBhvr>
                                        <p:cTn id="10" dur="2000" fill="hold"/>
                                        <p:tgtEl>
                                          <p:spTgt spid="9"/>
                                        </p:tgtEl>
                                        <p:attrNameLst>
                                          <p:attrName>ppt_x</p:attrName>
                                          <p:attrName>ppt_y</p:attrName>
                                        </p:attrNameLst>
                                      </p:cBhvr>
                                      <p:rCtr x="2240" y="-17894"/>
                                    </p:animMotion>
                                  </p:childTnLst>
                                </p:cTn>
                              </p:par>
                              <p:par>
                                <p:cTn id="11" presetID="64" presetClass="path" presetSubtype="0" accel="49000" fill="hold" nodeType="withEffect">
                                  <p:stCondLst>
                                    <p:cond delay="0"/>
                                  </p:stCondLst>
                                  <p:childTnLst>
                                    <p:animMotion origin="layout" path="M -1.45833E-6 -4.44444E-6 L 0.01172 -0.52013 " pathEditMode="relative" rAng="0" ptsTypes="AA">
                                      <p:cBhvr>
                                        <p:cTn id="12" dur="2000" fill="hold"/>
                                        <p:tgtEl>
                                          <p:spTgt spid="10"/>
                                        </p:tgtEl>
                                        <p:attrNameLst>
                                          <p:attrName>ppt_x</p:attrName>
                                          <p:attrName>ppt_y</p:attrName>
                                        </p:attrNameLst>
                                      </p:cBhvr>
                                      <p:rCtr x="586" y="-26019"/>
                                    </p:animMotion>
                                  </p:childTnLst>
                                </p:cTn>
                              </p:par>
                              <p:par>
                                <p:cTn id="13" presetID="64" presetClass="path" presetSubtype="0" accel="49000" fill="hold" nodeType="withEffect">
                                  <p:stCondLst>
                                    <p:cond delay="0"/>
                                  </p:stCondLst>
                                  <p:childTnLst>
                                    <p:animMotion origin="layout" path="M -1.875E-6 -4.44444E-6 L 0.03672 -0.51759 " pathEditMode="relative" rAng="0" ptsTypes="AA">
                                      <p:cBhvr>
                                        <p:cTn id="14" dur="2000" fill="hold"/>
                                        <p:tgtEl>
                                          <p:spTgt spid="11"/>
                                        </p:tgtEl>
                                        <p:attrNameLst>
                                          <p:attrName>ppt_x</p:attrName>
                                          <p:attrName>ppt_y</p:attrName>
                                        </p:attrNameLst>
                                      </p:cBhvr>
                                      <p:rCtr x="1836" y="-25880"/>
                                    </p:animMotion>
                                  </p:childTnLst>
                                </p:cTn>
                              </p:par>
                            </p:childTnLst>
                          </p:cTn>
                        </p:par>
                        <p:par>
                          <p:cTn id="15" fill="hold">
                            <p:stCondLst>
                              <p:cond delay="2000"/>
                            </p:stCondLst>
                            <p:childTnLst>
                              <p:par>
                                <p:cTn id="16" presetID="1" presetClass="exit" presetSubtype="0" fill="hold" nodeType="afterEffect">
                                  <p:stCondLst>
                                    <p:cond delay="0"/>
                                  </p:stCondLst>
                                  <p:childTnLst>
                                    <p:set>
                                      <p:cBhvr>
                                        <p:cTn id="17" dur="1" fill="hold">
                                          <p:stCondLst>
                                            <p:cond delay="0"/>
                                          </p:stCondLst>
                                        </p:cTn>
                                        <p:tgtEl>
                                          <p:spTgt spid="5"/>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9"/>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path" presetSubtype="0" accel="50000" fill="hold" nodeType="clickEffect">
                                  <p:stCondLst>
                                    <p:cond delay="0"/>
                                  </p:stCondLst>
                                  <p:childTnLst>
                                    <p:animMotion origin="layout" path="M 0.02813 0.00278 L 0.01289 -0.29838 " pathEditMode="relative" rAng="0" ptsTypes="AA">
                                      <p:cBhvr>
                                        <p:cTn id="43" dur="2000" fill="hold"/>
                                        <p:tgtEl>
                                          <p:spTgt spid="12"/>
                                        </p:tgtEl>
                                        <p:attrNameLst>
                                          <p:attrName>ppt_x</p:attrName>
                                          <p:attrName>ppt_y</p:attrName>
                                        </p:attrNameLst>
                                      </p:cBhvr>
                                      <p:rCtr x="-768" y="-15069"/>
                                    </p:animMotion>
                                  </p:childTnLst>
                                </p:cTn>
                              </p:par>
                              <p:par>
                                <p:cTn id="44" presetID="35" presetClass="path" presetSubtype="0" accel="50000" fill="hold" nodeType="withEffect">
                                  <p:stCondLst>
                                    <p:cond delay="0"/>
                                  </p:stCondLst>
                                  <p:childTnLst>
                                    <p:animMotion origin="layout" path="M 2.91667E-6 1.11022E-16 L -0.1737 -0.325 " pathEditMode="relative" rAng="0" ptsTypes="AA">
                                      <p:cBhvr>
                                        <p:cTn id="45" dur="2000" fill="hold"/>
                                        <p:tgtEl>
                                          <p:spTgt spid="7"/>
                                        </p:tgtEl>
                                        <p:attrNameLst>
                                          <p:attrName>ppt_x</p:attrName>
                                          <p:attrName>ppt_y</p:attrName>
                                        </p:attrNameLst>
                                      </p:cBhvr>
                                      <p:rCtr x="-8685" y="-16250"/>
                                    </p:animMotion>
                                  </p:childTnLst>
                                </p:cTn>
                              </p:par>
                              <p:par>
                                <p:cTn id="46" presetID="35" presetClass="path" presetSubtype="0" accel="50000" fill="hold" nodeType="withEffect">
                                  <p:stCondLst>
                                    <p:cond delay="0"/>
                                  </p:stCondLst>
                                  <p:childTnLst>
                                    <p:animMotion origin="layout" path="M 4.375E-6 -3.33333E-6 L -0.17357 -0.44583 " pathEditMode="relative" rAng="0" ptsTypes="AA">
                                      <p:cBhvr>
                                        <p:cTn id="47" dur="2000" fill="hold"/>
                                        <p:tgtEl>
                                          <p:spTgt spid="13"/>
                                        </p:tgtEl>
                                        <p:attrNameLst>
                                          <p:attrName>ppt_x</p:attrName>
                                          <p:attrName>ppt_y</p:attrName>
                                        </p:attrNameLst>
                                      </p:cBhvr>
                                      <p:rCtr x="-8685" y="-22292"/>
                                    </p:animMotion>
                                  </p:childTnLst>
                                </p:cTn>
                              </p:par>
                            </p:childTnLst>
                          </p:cTn>
                        </p:par>
                        <p:par>
                          <p:cTn id="48" fill="hold">
                            <p:stCondLst>
                              <p:cond delay="2000"/>
                            </p:stCondLst>
                            <p:childTnLst>
                              <p:par>
                                <p:cTn id="49" presetID="1" presetClass="exit" presetSubtype="0" fill="hold" nodeType="after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40" grpId="0" animBg="1"/>
      <p:bldP spid="41" grpId="0"/>
      <p:bldP spid="32" grpId="0" animBg="1"/>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1.6|2|2.3|10.2"/>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3.xml><?xml version="1.0" encoding="utf-8"?>
<ds:datastoreItem xmlns:ds="http://schemas.openxmlformats.org/officeDocument/2006/customXml" ds:itemID="{887E1D4F-6427-4F49-B417-1905D3300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1178</Words>
  <Application>Microsoft Office PowerPoint</Application>
  <PresentationFormat>Widescreen</PresentationFormat>
  <Paragraphs>141</Paragraphs>
  <Slides>16</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Myriad Pro</vt:lpstr>
      <vt:lpstr>Myriad Pro Semibold</vt:lpstr>
      <vt:lpstr>Custom Design</vt:lpstr>
      <vt:lpstr>nctem1</vt:lpstr>
      <vt:lpstr>PowerPoint Presentation</vt:lpstr>
      <vt:lpstr>2AS-2 Recognise the subtraction structure of ‘difference’ and answer questions of the form, “How many more…?”.  </vt:lpstr>
      <vt:lpstr>2AS-2: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2AS-2 Solve comparative addition and difference problems</vt:lpstr>
      <vt:lpstr>2AS-2 Solve comparative addition and difference problems</vt:lpstr>
      <vt:lpstr>2AS-2 Solve comparative addition and difference problems</vt:lpstr>
      <vt:lpstr>2AS-2 Solve comparative addition and difference problems</vt:lpstr>
      <vt:lpstr>2AS-2 Solve comparative addition and difference problems</vt:lpstr>
      <vt:lpstr>2AS-2 Solve comparative addition and difference problems</vt:lpstr>
      <vt:lpstr>2AS-2 Solve comparative addition and difference problems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15</cp:revision>
  <dcterms:created xsi:type="dcterms:W3CDTF">2020-08-07T06:29:50Z</dcterms:created>
  <dcterms:modified xsi:type="dcterms:W3CDTF">2022-11-10T14:27:34Z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