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1"/>
  </p:notesMasterIdLst>
  <p:sldIdLst>
    <p:sldId id="257" r:id="rId6"/>
    <p:sldId id="263" r:id="rId7"/>
    <p:sldId id="298" r:id="rId8"/>
    <p:sldId id="267" r:id="rId9"/>
    <p:sldId id="469" r:id="rId10"/>
    <p:sldId id="470" r:id="rId11"/>
    <p:sldId id="328" r:id="rId12"/>
    <p:sldId id="317" r:id="rId13"/>
    <p:sldId id="478" r:id="rId14"/>
    <p:sldId id="318" r:id="rId15"/>
    <p:sldId id="331" r:id="rId16"/>
    <p:sldId id="319" r:id="rId17"/>
    <p:sldId id="320" r:id="rId18"/>
    <p:sldId id="479"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7A38B-169B-481D-B259-83E1CDE6E59F}" v="2" dt="2020-08-29T16:48:36.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2451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14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98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61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943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942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202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5539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8161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0537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660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14471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703488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5632979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02015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7917334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Compose 2D and 3D shapes from smaller shapes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1G-2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E7F3E-79AC-4000-9973-3E3AE7723BA1}"/>
              </a:ext>
            </a:extLst>
          </p:cNvPr>
          <p:cNvSpPr>
            <a:spLocks noGrp="1"/>
          </p:cNvSpPr>
          <p:nvPr>
            <p:ph type="title"/>
          </p:nvPr>
        </p:nvSpPr>
        <p:spPr/>
        <p:txBody>
          <a:bodyPr/>
          <a:lstStyle/>
          <a:p>
            <a:r>
              <a:rPr lang="en-GB" dirty="0"/>
              <a:t>1G-2 Compose 2D and 3D shapes from smaller shapes</a:t>
            </a:r>
          </a:p>
        </p:txBody>
      </p:sp>
      <p:pic>
        <p:nvPicPr>
          <p:cNvPr id="6" name="Picture 5" descr="A picture containing building, clock, window  Description automatically generated">
            <a:extLst>
              <a:ext uri="{FF2B5EF4-FFF2-40B4-BE49-F238E27FC236}">
                <a16:creationId xmlns:a16="http://schemas.microsoft.com/office/drawing/2014/main" id="{595FC48D-3B05-4A28-B97B-68D62B33A95F}"/>
              </a:ext>
            </a:extLst>
          </p:cNvPr>
          <p:cNvPicPr>
            <a:picLocks noChangeAspect="1"/>
          </p:cNvPicPr>
          <p:nvPr/>
        </p:nvPicPr>
        <p:blipFill rotWithShape="1">
          <a:blip r:embed="rId3">
            <a:extLst>
              <a:ext uri="{28A0092B-C50C-407E-A947-70E740481C1C}">
                <a14:useLocalDpi xmlns:a14="http://schemas.microsoft.com/office/drawing/2010/main" val="0"/>
              </a:ext>
            </a:extLst>
          </a:blip>
          <a:srcRect l="29823" r="27594"/>
          <a:stretch/>
        </p:blipFill>
        <p:spPr>
          <a:xfrm>
            <a:off x="1504337" y="1600504"/>
            <a:ext cx="3883741" cy="3656992"/>
          </a:xfrm>
          <a:prstGeom prst="rect">
            <a:avLst/>
          </a:prstGeom>
        </p:spPr>
      </p:pic>
      <p:sp>
        <p:nvSpPr>
          <p:cNvPr id="7" name="TextBox 19">
            <a:extLst>
              <a:ext uri="{FF2B5EF4-FFF2-40B4-BE49-F238E27FC236}">
                <a16:creationId xmlns:a16="http://schemas.microsoft.com/office/drawing/2014/main" id="{1B90C445-BA46-4E52-B5B4-B4D7C7EA3B69}"/>
              </a:ext>
            </a:extLst>
          </p:cNvPr>
          <p:cNvSpPr txBox="1"/>
          <p:nvPr/>
        </p:nvSpPr>
        <p:spPr>
          <a:xfrm>
            <a:off x="6225324" y="5037779"/>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five triangles in the tangram. Some of them are exactly the same shape and size.</a:t>
            </a:r>
          </a:p>
        </p:txBody>
      </p:sp>
      <p:sp>
        <p:nvSpPr>
          <p:cNvPr id="8" name="Content Placeholder 2">
            <a:extLst>
              <a:ext uri="{FF2B5EF4-FFF2-40B4-BE49-F238E27FC236}">
                <a16:creationId xmlns:a16="http://schemas.microsoft.com/office/drawing/2014/main" id="{EEBDB4F4-F70D-40A6-9694-B598CCEB22A4}"/>
              </a:ext>
            </a:extLst>
          </p:cNvPr>
          <p:cNvSpPr txBox="1">
            <a:spLocks/>
          </p:cNvSpPr>
          <p:nvPr/>
        </p:nvSpPr>
        <p:spPr>
          <a:xfrm>
            <a:off x="6096000" y="1470647"/>
            <a:ext cx="5615725" cy="32328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pieces in the </a:t>
            </a:r>
            <a:r>
              <a:rPr kumimoji="0" lang="en-GB" sz="2000" b="0" i="1" u="none" strike="noStrike" kern="1200" cap="none" spc="0" normalizeH="0" baseline="0" noProof="0" dirty="0">
                <a:ln>
                  <a:noFill/>
                </a:ln>
                <a:solidFill>
                  <a:srgbClr val="585858"/>
                </a:solidFill>
                <a:effectLst/>
                <a:uLnTx/>
                <a:uFillTx/>
                <a:latin typeface="Arial"/>
                <a:ea typeface="+mn-ea"/>
                <a:cs typeface="+mn-cs"/>
              </a:rPr>
              <a:t>tangram? </a:t>
            </a:r>
            <a:r>
              <a:rPr kumimoji="0" lang="en-GB" sz="2000" b="0" i="0" u="none" strike="noStrike" kern="1200" cap="none" spc="0" normalizeH="0" baseline="0" noProof="0" dirty="0">
                <a:ln>
                  <a:noFill/>
                </a:ln>
                <a:solidFill>
                  <a:srgbClr val="585858"/>
                </a:solidFill>
                <a:effectLst/>
                <a:uLnTx/>
                <a:uFillTx/>
                <a:latin typeface="Arial"/>
                <a:ea typeface="+mn-ea"/>
                <a:cs typeface="+mn-cs"/>
              </a:rPr>
              <a:t>Do any of the shapes have the same name? In what way are some of the triangles different to each other?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a picture with your tangram and describe it to your friend?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your own tangram</a:t>
            </a:r>
            <a:r>
              <a:rPr kumimoji="0" lang="en-GB" sz="2000" b="0" i="1"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pieces to make this picture?</a:t>
            </a:r>
          </a:p>
        </p:txBody>
      </p:sp>
    </p:spTree>
    <p:extLst>
      <p:ext uri="{BB962C8B-B14F-4D97-AF65-F5344CB8AC3E}">
        <p14:creationId xmlns:p14="http://schemas.microsoft.com/office/powerpoint/2010/main" val="104795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E7F3E-79AC-4000-9973-3E3AE7723BA1}"/>
              </a:ext>
            </a:extLst>
          </p:cNvPr>
          <p:cNvSpPr>
            <a:spLocks noGrp="1"/>
          </p:cNvSpPr>
          <p:nvPr>
            <p:ph type="title"/>
          </p:nvPr>
        </p:nvSpPr>
        <p:spPr/>
        <p:txBody>
          <a:bodyPr/>
          <a:lstStyle/>
          <a:p>
            <a:r>
              <a:rPr lang="en-GB" dirty="0"/>
              <a:t>1G-2 Compose 2D and 3D shapes from smaller shapes</a:t>
            </a:r>
          </a:p>
        </p:txBody>
      </p:sp>
      <p:sp>
        <p:nvSpPr>
          <p:cNvPr id="8" name="Content Placeholder 2">
            <a:extLst>
              <a:ext uri="{FF2B5EF4-FFF2-40B4-BE49-F238E27FC236}">
                <a16:creationId xmlns:a16="http://schemas.microsoft.com/office/drawing/2014/main" id="{4EAEC7A0-ED1F-438E-9195-1FCCD4E7A552}"/>
              </a:ext>
            </a:extLst>
          </p:cNvPr>
          <p:cNvSpPr txBox="1">
            <a:spLocks/>
          </p:cNvSpPr>
          <p:nvPr/>
        </p:nvSpPr>
        <p:spPr>
          <a:xfrm>
            <a:off x="6192012" y="122304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these different shapes. They were made by a </a:t>
            </a:r>
            <a:r>
              <a:rPr kumimoji="0" lang="en-GB" sz="2000" b="0" i="0" u="none" strike="noStrike" kern="1200" cap="none" spc="0" normalizeH="0" baseline="0" noProof="0" dirty="0" err="1">
                <a:ln>
                  <a:noFill/>
                </a:ln>
                <a:solidFill>
                  <a:srgbClr val="585858"/>
                </a:solidFill>
                <a:effectLst/>
                <a:uLnTx/>
                <a:uFillTx/>
                <a:latin typeface="Arial"/>
                <a:ea typeface="+mn-ea"/>
                <a:cs typeface="+mn-cs"/>
              </a:rPr>
              <a:t>Numberblock</a:t>
            </a:r>
            <a:r>
              <a:rPr kumimoji="0" lang="en-GB" sz="2000" b="0" i="0" u="none" strike="noStrike" kern="1200" cap="none" spc="0" normalizeH="0" baseline="0" noProof="0" dirty="0">
                <a:ln>
                  <a:noFill/>
                </a:ln>
                <a:solidFill>
                  <a:srgbClr val="585858"/>
                </a:solidFill>
                <a:effectLst/>
                <a:uLnTx/>
                <a:uFillTx/>
                <a:latin typeface="Arial"/>
                <a:ea typeface="+mn-ea"/>
                <a:cs typeface="+mn-cs"/>
              </a:rPr>
              <a:t>, can you guess which 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Will the other Numberblocks make the same or different shapes?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a:t>
            </a:r>
            <a:r>
              <a:rPr lang="en-GB" sz="2000" dirty="0">
                <a:latin typeface="Arial"/>
              </a:rPr>
              <a:t>your </a:t>
            </a:r>
            <a:r>
              <a:rPr kumimoji="0" lang="en-GB" sz="2000" b="0" i="0" u="none" strike="noStrike" kern="1200" cap="none" spc="0" normalizeH="0" baseline="0" noProof="0" dirty="0">
                <a:ln>
                  <a:noFill/>
                </a:ln>
                <a:solidFill>
                  <a:srgbClr val="585858"/>
                </a:solidFill>
                <a:effectLst/>
                <a:uLnTx/>
                <a:uFillTx/>
                <a:latin typeface="Arial"/>
                <a:ea typeface="+mn-ea"/>
                <a:cs typeface="+mn-cs"/>
              </a:rPr>
              <a:t>own cubes and paint to make some </a:t>
            </a:r>
            <a:r>
              <a:rPr kumimoji="0" lang="en-GB" sz="2000" b="0" i="0" u="none" strike="noStrike" kern="1200" cap="none" spc="0" normalizeH="0" baseline="0" noProof="0" dirty="0" err="1">
                <a:ln>
                  <a:noFill/>
                </a:ln>
                <a:solidFill>
                  <a:srgbClr val="585858"/>
                </a:solidFill>
                <a:effectLst/>
                <a:uLnTx/>
                <a:uFillTx/>
                <a:latin typeface="Arial"/>
                <a:ea typeface="+mn-ea"/>
                <a:cs typeface="+mn-cs"/>
              </a:rPr>
              <a:t>Numberblock</a:t>
            </a:r>
            <a:r>
              <a:rPr kumimoji="0" lang="en-GB" sz="2000" b="0" i="0" u="none" strike="noStrike" kern="1200" cap="none" spc="0" normalizeH="0" baseline="0" noProof="0" dirty="0">
                <a:ln>
                  <a:noFill/>
                </a:ln>
                <a:solidFill>
                  <a:srgbClr val="585858"/>
                </a:solidFill>
                <a:effectLst/>
                <a:uLnTx/>
                <a:uFillTx/>
                <a:latin typeface="Arial"/>
                <a:ea typeface="+mn-ea"/>
                <a:cs typeface="+mn-cs"/>
              </a:rPr>
              <a:t> prints?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guess which </a:t>
            </a:r>
            <a:r>
              <a:rPr kumimoji="0" lang="en-GB" sz="2000" b="0" i="0" u="none" strike="noStrike" kern="1200" cap="none" spc="0" normalizeH="0" baseline="0" noProof="0" dirty="0" err="1">
                <a:ln>
                  <a:noFill/>
                </a:ln>
                <a:solidFill>
                  <a:srgbClr val="585858"/>
                </a:solidFill>
                <a:effectLst/>
                <a:uLnTx/>
                <a:uFillTx/>
                <a:latin typeface="Arial"/>
                <a:ea typeface="+mn-ea"/>
                <a:cs typeface="+mn-cs"/>
              </a:rPr>
              <a:t>Numberblock</a:t>
            </a:r>
            <a:r>
              <a:rPr kumimoji="0" lang="en-GB" sz="2000" b="0" i="0" u="none" strike="noStrike" kern="1200" cap="none" spc="0" normalizeH="0" baseline="0" noProof="0" dirty="0">
                <a:ln>
                  <a:noFill/>
                </a:ln>
                <a:solidFill>
                  <a:srgbClr val="585858"/>
                </a:solidFill>
                <a:effectLst/>
                <a:uLnTx/>
                <a:uFillTx/>
                <a:latin typeface="Arial"/>
                <a:ea typeface="+mn-ea"/>
                <a:cs typeface="+mn-cs"/>
              </a:rPr>
              <a:t> your friend used to make their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226F5F5E-42EE-4585-9A5D-A06F95D1A976}"/>
              </a:ext>
            </a:extLst>
          </p:cNvPr>
          <p:cNvPicPr>
            <a:picLocks noChangeAspect="1"/>
          </p:cNvPicPr>
          <p:nvPr/>
        </p:nvPicPr>
        <p:blipFill rotWithShape="1">
          <a:blip r:embed="rId3"/>
          <a:srcRect l="18183" t="8969" r="15409" b="9334"/>
          <a:stretch/>
        </p:blipFill>
        <p:spPr>
          <a:xfrm>
            <a:off x="594008" y="1223042"/>
            <a:ext cx="4437937" cy="3071068"/>
          </a:xfrm>
          <a:prstGeom prst="rect">
            <a:avLst/>
          </a:prstGeom>
        </p:spPr>
      </p:pic>
      <p:pic>
        <p:nvPicPr>
          <p:cNvPr id="10" name="Picture 9">
            <a:extLst>
              <a:ext uri="{FF2B5EF4-FFF2-40B4-BE49-F238E27FC236}">
                <a16:creationId xmlns:a16="http://schemas.microsoft.com/office/drawing/2014/main" id="{F342D452-D2E6-4D21-A8EC-7D1C04F30359}"/>
              </a:ext>
            </a:extLst>
          </p:cNvPr>
          <p:cNvPicPr>
            <a:picLocks noChangeAspect="1"/>
          </p:cNvPicPr>
          <p:nvPr/>
        </p:nvPicPr>
        <p:blipFill>
          <a:blip r:embed="rId4"/>
          <a:stretch>
            <a:fillRect/>
          </a:stretch>
        </p:blipFill>
        <p:spPr>
          <a:xfrm>
            <a:off x="3959844" y="4327257"/>
            <a:ext cx="1943971" cy="2148396"/>
          </a:xfrm>
          <a:prstGeom prst="rect">
            <a:avLst/>
          </a:prstGeom>
        </p:spPr>
      </p:pic>
      <p:sp>
        <p:nvSpPr>
          <p:cNvPr id="12" name="Rectangle 11">
            <a:extLst>
              <a:ext uri="{FF2B5EF4-FFF2-40B4-BE49-F238E27FC236}">
                <a16:creationId xmlns:a16="http://schemas.microsoft.com/office/drawing/2014/main" id="{4D463508-30BC-4590-AFCF-3B76878D9203}"/>
              </a:ext>
            </a:extLst>
          </p:cNvPr>
          <p:cNvSpPr/>
          <p:nvPr/>
        </p:nvSpPr>
        <p:spPr>
          <a:xfrm>
            <a:off x="499947" y="5786041"/>
            <a:ext cx="3812967" cy="276999"/>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1200" b="0" i="1" u="none" strike="noStrike" kern="1200" cap="none" spc="0" normalizeH="0" baseline="0" noProof="0" dirty="0">
                <a:ln>
                  <a:noFill/>
                </a:ln>
                <a:solidFill>
                  <a:srgbClr val="969798"/>
                </a:solidFill>
                <a:effectLst/>
                <a:uLnTx/>
                <a:uFillTx/>
                <a:latin typeface="Myriad Pro"/>
                <a:ea typeface="Calibri" panose="020F0502020204030204" pitchFamily="34" charset="0"/>
                <a:cs typeface="Times New Roman" panose="02020603050405020304" pitchFamily="18" charset="0"/>
              </a:rPr>
              <a:t>Images © 2017 Alphablocks Ltd. All Rights Reserved.</a:t>
            </a:r>
            <a:endParaRPr kumimoji="0" lang="en-GB" sz="1200" b="0" i="1" u="none" strike="noStrike" kern="1200" cap="none" spc="0" normalizeH="0" baseline="0" noProof="0" dirty="0">
              <a:ln>
                <a:noFill/>
              </a:ln>
              <a:solidFill>
                <a:srgbClr val="96979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84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B3C196-FC2C-4C05-8F66-073F0292B4F3}"/>
              </a:ext>
            </a:extLst>
          </p:cNvPr>
          <p:cNvSpPr>
            <a:spLocks noGrp="1"/>
          </p:cNvSpPr>
          <p:nvPr>
            <p:ph type="title"/>
          </p:nvPr>
        </p:nvSpPr>
        <p:spPr/>
        <p:txBody>
          <a:bodyPr/>
          <a:lstStyle/>
          <a:p>
            <a:r>
              <a:rPr lang="en-GB" dirty="0"/>
              <a:t>1G-2 Compose 2D and 3D shapes from smaller shapes</a:t>
            </a:r>
          </a:p>
        </p:txBody>
      </p:sp>
      <p:pic>
        <p:nvPicPr>
          <p:cNvPr id="7" name="Picture 6" descr="A screen shot of a piano  Description automatically generated">
            <a:extLst>
              <a:ext uri="{FF2B5EF4-FFF2-40B4-BE49-F238E27FC236}">
                <a16:creationId xmlns:a16="http://schemas.microsoft.com/office/drawing/2014/main" id="{112B643A-CFD4-4FBC-AA45-F0CFA2ED7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150" y="2964930"/>
            <a:ext cx="11703696" cy="2734127"/>
          </a:xfrm>
          <a:prstGeom prst="rect">
            <a:avLst/>
          </a:prstGeom>
        </p:spPr>
      </p:pic>
      <p:pic>
        <p:nvPicPr>
          <p:cNvPr id="25" name="Picture 24">
            <a:extLst>
              <a:ext uri="{FF2B5EF4-FFF2-40B4-BE49-F238E27FC236}">
                <a16:creationId xmlns:a16="http://schemas.microsoft.com/office/drawing/2014/main" id="{8DFFD6B0-B86E-4D55-B045-A27F833A40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0542" y="1793021"/>
            <a:ext cx="602901" cy="555761"/>
          </a:xfrm>
          <a:prstGeom prst="rect">
            <a:avLst/>
          </a:prstGeom>
        </p:spPr>
      </p:pic>
      <p:pic>
        <p:nvPicPr>
          <p:cNvPr id="26" name="Picture 25">
            <a:extLst>
              <a:ext uri="{FF2B5EF4-FFF2-40B4-BE49-F238E27FC236}">
                <a16:creationId xmlns:a16="http://schemas.microsoft.com/office/drawing/2014/main" id="{A253B99E-0BDD-44AC-9504-FE1BA9A71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788" y="1793021"/>
            <a:ext cx="602901" cy="555761"/>
          </a:xfrm>
          <a:prstGeom prst="rect">
            <a:avLst/>
          </a:prstGeom>
        </p:spPr>
      </p:pic>
      <p:pic>
        <p:nvPicPr>
          <p:cNvPr id="27" name="Picture 26">
            <a:extLst>
              <a:ext uri="{FF2B5EF4-FFF2-40B4-BE49-F238E27FC236}">
                <a16:creationId xmlns:a16="http://schemas.microsoft.com/office/drawing/2014/main" id="{4EC20315-1E52-425D-9418-88E97ECF8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033" y="1793021"/>
            <a:ext cx="602901" cy="555761"/>
          </a:xfrm>
          <a:prstGeom prst="rect">
            <a:avLst/>
          </a:prstGeom>
        </p:spPr>
      </p:pic>
      <p:pic>
        <p:nvPicPr>
          <p:cNvPr id="24" name="Picture 23">
            <a:extLst>
              <a:ext uri="{FF2B5EF4-FFF2-40B4-BE49-F238E27FC236}">
                <a16:creationId xmlns:a16="http://schemas.microsoft.com/office/drawing/2014/main" id="{C89A7124-3116-40FD-8222-B29BA26FF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5296" y="1793021"/>
            <a:ext cx="602901" cy="555761"/>
          </a:xfrm>
          <a:prstGeom prst="rect">
            <a:avLst/>
          </a:prstGeom>
        </p:spPr>
      </p:pic>
      <p:pic>
        <p:nvPicPr>
          <p:cNvPr id="20" name="Picture 19">
            <a:extLst>
              <a:ext uri="{FF2B5EF4-FFF2-40B4-BE49-F238E27FC236}">
                <a16:creationId xmlns:a16="http://schemas.microsoft.com/office/drawing/2014/main" id="{9A0BC4B2-71DE-4183-8884-FE98DA9B33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050" y="1793021"/>
            <a:ext cx="602901" cy="555761"/>
          </a:xfrm>
          <a:prstGeom prst="rect">
            <a:avLst/>
          </a:prstGeom>
        </p:spPr>
      </p:pic>
      <p:sp>
        <p:nvSpPr>
          <p:cNvPr id="5" name="Content Placeholder 2">
            <a:extLst>
              <a:ext uri="{FF2B5EF4-FFF2-40B4-BE49-F238E27FC236}">
                <a16:creationId xmlns:a16="http://schemas.microsoft.com/office/drawing/2014/main" id="{D2FA0EBF-C390-4459-96E9-23E851C823BE}"/>
              </a:ext>
            </a:extLst>
          </p:cNvPr>
          <p:cNvSpPr txBox="1">
            <a:spLocks/>
          </p:cNvSpPr>
          <p:nvPr/>
        </p:nvSpPr>
        <p:spPr>
          <a:xfrm>
            <a:off x="7672038" y="1105053"/>
            <a:ext cx="4321842" cy="556404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pick up the same number of cubes as I have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shapes can you make? Can you describe them to your friend?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Did you make any of these shapes?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they look different if you turn them around?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the same shapes as mine? What do these shapes look like when </a:t>
            </a:r>
            <a:r>
              <a:rPr lang="en-GB" sz="2000" dirty="0">
                <a:latin typeface="Arial"/>
              </a:rPr>
              <a:t>they</a:t>
            </a:r>
            <a:r>
              <a:rPr kumimoji="0" lang="en-GB" sz="2000" b="0" i="0" u="none" strike="noStrike" kern="1200" cap="none" spc="0" normalizeH="0" baseline="0" noProof="0" dirty="0">
                <a:ln>
                  <a:noFill/>
                </a:ln>
                <a:solidFill>
                  <a:srgbClr val="585858"/>
                </a:solidFill>
                <a:effectLst/>
                <a:uLnTx/>
                <a:uFillTx/>
                <a:latin typeface="Arial"/>
                <a:ea typeface="+mn-ea"/>
                <a:cs typeface="+mn-cs"/>
              </a:rPr>
              <a:t> stand up or lie down?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696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1.85185E-6 L 0.08698 -0.05555 " pathEditMode="relative" rAng="0" ptsTypes="AA">
                                      <p:cBhvr>
                                        <p:cTn id="10" dur="2000" fill="hold"/>
                                        <p:tgtEl>
                                          <p:spTgt spid="24"/>
                                        </p:tgtEl>
                                        <p:attrNameLst>
                                          <p:attrName>ppt_x</p:attrName>
                                          <p:attrName>ppt_y</p:attrName>
                                        </p:attrNameLst>
                                      </p:cBhvr>
                                      <p:rCtr x="4349" y="-2778"/>
                                    </p:animMotion>
                                  </p:childTnLst>
                                </p:cTn>
                              </p:par>
                              <p:par>
                                <p:cTn id="11" presetID="42" presetClass="path" presetSubtype="0" accel="50000" decel="50000" fill="hold" nodeType="withEffect">
                                  <p:stCondLst>
                                    <p:cond delay="0"/>
                                  </p:stCondLst>
                                  <p:childTnLst>
                                    <p:animMotion origin="layout" path="M -1.66667E-6 -1.85185E-6 L 0.17435 -0.11088 " pathEditMode="relative" rAng="0" ptsTypes="AA">
                                      <p:cBhvr>
                                        <p:cTn id="12" dur="2000" fill="hold"/>
                                        <p:tgtEl>
                                          <p:spTgt spid="20"/>
                                        </p:tgtEl>
                                        <p:attrNameLst>
                                          <p:attrName>ppt_x</p:attrName>
                                          <p:attrName>ppt_y</p:attrName>
                                        </p:attrNameLst>
                                      </p:cBhvr>
                                      <p:rCtr x="8711" y="-5556"/>
                                    </p:animMotion>
                                  </p:childTnLst>
                                </p:cTn>
                              </p:par>
                              <p:par>
                                <p:cTn id="13" presetID="42" presetClass="path" presetSubtype="0" accel="50000" decel="50000" fill="hold" nodeType="withEffect">
                                  <p:stCondLst>
                                    <p:cond delay="0"/>
                                  </p:stCondLst>
                                  <p:childTnLst>
                                    <p:animMotion origin="layout" path="M -1.04167E-6 -1.85185E-6 L -0.05612 -1.85185E-6 " pathEditMode="relative" rAng="0" ptsTypes="AA">
                                      <p:cBhvr>
                                        <p:cTn id="14" dur="2000" fill="hold"/>
                                        <p:tgtEl>
                                          <p:spTgt spid="26"/>
                                        </p:tgtEl>
                                        <p:attrNameLst>
                                          <p:attrName>ppt_x</p:attrName>
                                          <p:attrName>ppt_y</p:attrName>
                                        </p:attrNameLst>
                                      </p:cBhvr>
                                      <p:rCtr x="-2812" y="0"/>
                                    </p:animMotion>
                                  </p:childTnLst>
                                </p:cTn>
                              </p:par>
                              <p:par>
                                <p:cTn id="15" presetID="42" presetClass="path" presetSubtype="0" accel="50000" decel="50000" fill="hold" nodeType="withEffect">
                                  <p:stCondLst>
                                    <p:cond delay="0"/>
                                  </p:stCondLst>
                                  <p:childTnLst>
                                    <p:animMotion origin="layout" path="M -8.33333E-7 -1.85185E-6 L -0.11263 -1.85185E-6 " pathEditMode="relative" rAng="0" ptsTypes="AA">
                                      <p:cBhvr>
                                        <p:cTn id="16" dur="2000" fill="hold"/>
                                        <p:tgtEl>
                                          <p:spTgt spid="27"/>
                                        </p:tgtEl>
                                        <p:attrNameLst>
                                          <p:attrName>ppt_x</p:attrName>
                                          <p:attrName>ppt_y</p:attrName>
                                        </p:attrNameLst>
                                      </p:cBhvr>
                                      <p:rCtr x="-56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17C1-4F6E-4DC9-AE07-FFC53ABEC088}"/>
              </a:ext>
            </a:extLst>
          </p:cNvPr>
          <p:cNvSpPr>
            <a:spLocks noGrp="1"/>
          </p:cNvSpPr>
          <p:nvPr>
            <p:ph type="title"/>
          </p:nvPr>
        </p:nvSpPr>
        <p:spPr/>
        <p:txBody>
          <a:bodyPr/>
          <a:lstStyle/>
          <a:p>
            <a:r>
              <a:rPr lang="en-GB" dirty="0"/>
              <a:t>1G-2 Compose 2D and 3D shapes from smaller shapes</a:t>
            </a:r>
          </a:p>
        </p:txBody>
      </p:sp>
      <p:grpSp>
        <p:nvGrpSpPr>
          <p:cNvPr id="9" name="Group 8">
            <a:extLst>
              <a:ext uri="{FF2B5EF4-FFF2-40B4-BE49-F238E27FC236}">
                <a16:creationId xmlns:a16="http://schemas.microsoft.com/office/drawing/2014/main" id="{37C22DEE-BE34-408E-ACF4-5FDC7AEB309A}"/>
              </a:ext>
            </a:extLst>
          </p:cNvPr>
          <p:cNvGrpSpPr/>
          <p:nvPr/>
        </p:nvGrpSpPr>
        <p:grpSpPr>
          <a:xfrm>
            <a:off x="2308463" y="3924718"/>
            <a:ext cx="2081057" cy="1112937"/>
            <a:chOff x="4554636" y="3411307"/>
            <a:chExt cx="2081057" cy="1112937"/>
          </a:xfrm>
        </p:grpSpPr>
        <p:pic>
          <p:nvPicPr>
            <p:cNvPr id="7" name="Picture 6">
              <a:extLst>
                <a:ext uri="{FF2B5EF4-FFF2-40B4-BE49-F238E27FC236}">
                  <a16:creationId xmlns:a16="http://schemas.microsoft.com/office/drawing/2014/main" id="{AA65AAA0-86EC-441B-AADC-4C6C66EE9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636" y="3866306"/>
              <a:ext cx="713744" cy="657938"/>
            </a:xfrm>
            <a:prstGeom prst="rect">
              <a:avLst/>
            </a:prstGeom>
          </p:spPr>
        </p:pic>
        <p:pic>
          <p:nvPicPr>
            <p:cNvPr id="19" name="Picture 18">
              <a:extLst>
                <a:ext uri="{FF2B5EF4-FFF2-40B4-BE49-F238E27FC236}">
                  <a16:creationId xmlns:a16="http://schemas.microsoft.com/office/drawing/2014/main" id="{3EB18A21-FAC7-407F-B098-E165AD4A6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597" y="3866306"/>
              <a:ext cx="713744" cy="657938"/>
            </a:xfrm>
            <a:prstGeom prst="rect">
              <a:avLst/>
            </a:prstGeom>
          </p:spPr>
        </p:pic>
        <p:pic>
          <p:nvPicPr>
            <p:cNvPr id="20" name="Picture 19">
              <a:extLst>
                <a:ext uri="{FF2B5EF4-FFF2-40B4-BE49-F238E27FC236}">
                  <a16:creationId xmlns:a16="http://schemas.microsoft.com/office/drawing/2014/main" id="{84C5FB4F-DA78-4156-8037-6E8C8930E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776" y="3866306"/>
              <a:ext cx="713744" cy="657938"/>
            </a:xfrm>
            <a:prstGeom prst="rect">
              <a:avLst/>
            </a:prstGeom>
          </p:spPr>
        </p:pic>
        <p:pic>
          <p:nvPicPr>
            <p:cNvPr id="21" name="Picture 20">
              <a:extLst>
                <a:ext uri="{FF2B5EF4-FFF2-40B4-BE49-F238E27FC236}">
                  <a16:creationId xmlns:a16="http://schemas.microsoft.com/office/drawing/2014/main" id="{2C0F8DB2-0E43-421D-AF3C-E84F3A47C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949" y="3866306"/>
              <a:ext cx="713744" cy="657938"/>
            </a:xfrm>
            <a:prstGeom prst="rect">
              <a:avLst/>
            </a:prstGeom>
          </p:spPr>
        </p:pic>
        <p:pic>
          <p:nvPicPr>
            <p:cNvPr id="22" name="Picture 21">
              <a:extLst>
                <a:ext uri="{FF2B5EF4-FFF2-40B4-BE49-F238E27FC236}">
                  <a16:creationId xmlns:a16="http://schemas.microsoft.com/office/drawing/2014/main" id="{D35E82B2-6BDD-439F-9C53-87E67B61F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949" y="3411307"/>
              <a:ext cx="713744" cy="657938"/>
            </a:xfrm>
            <a:prstGeom prst="rect">
              <a:avLst/>
            </a:prstGeom>
          </p:spPr>
        </p:pic>
      </p:grpSp>
      <p:sp>
        <p:nvSpPr>
          <p:cNvPr id="3" name="TextBox 19">
            <a:extLst>
              <a:ext uri="{FF2B5EF4-FFF2-40B4-BE49-F238E27FC236}">
                <a16:creationId xmlns:a16="http://schemas.microsoft.com/office/drawing/2014/main" id="{A64939BC-3C8F-414A-A1E3-18583050CD2F}"/>
              </a:ext>
            </a:extLst>
          </p:cNvPr>
          <p:cNvSpPr txBox="1"/>
          <p:nvPr/>
        </p:nvSpPr>
        <p:spPr>
          <a:xfrm>
            <a:off x="6317467" y="4090219"/>
            <a:ext cx="5166360"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To change shape a to shape b I must take off one of the bricks on top and join it to the bottom row. </a:t>
            </a:r>
          </a:p>
        </p:txBody>
      </p:sp>
      <p:sp>
        <p:nvSpPr>
          <p:cNvPr id="4" name="Content Placeholder 2">
            <a:extLst>
              <a:ext uri="{FF2B5EF4-FFF2-40B4-BE49-F238E27FC236}">
                <a16:creationId xmlns:a16="http://schemas.microsoft.com/office/drawing/2014/main" id="{B73DA593-520D-4E63-A87B-181A796BE271}"/>
              </a:ext>
            </a:extLst>
          </p:cNvPr>
          <p:cNvSpPr txBox="1">
            <a:spLocks/>
          </p:cNvSpPr>
          <p:nvPr/>
        </p:nvSpPr>
        <p:spPr>
          <a:xfrm>
            <a:off x="6192012" y="1557338"/>
            <a:ext cx="5390389" cy="25328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Pick up or make this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change it to make it look like the shape below.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what to do to make it look like the shape below and then build it.</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B6C7715D-6B35-46AB-97BB-853B516CEC17}"/>
              </a:ext>
            </a:extLst>
          </p:cNvPr>
          <p:cNvPicPr>
            <a:picLocks noChangeAspect="1"/>
          </p:cNvPicPr>
          <p:nvPr/>
        </p:nvPicPr>
        <p:blipFill>
          <a:blip r:embed="rId4"/>
          <a:stretch>
            <a:fillRect/>
          </a:stretch>
        </p:blipFill>
        <p:spPr>
          <a:xfrm>
            <a:off x="2423596" y="1062192"/>
            <a:ext cx="2062390" cy="1861012"/>
          </a:xfrm>
          <a:prstGeom prst="rect">
            <a:avLst/>
          </a:prstGeom>
        </p:spPr>
      </p:pic>
      <p:sp>
        <p:nvSpPr>
          <p:cNvPr id="10" name="TextBox 9">
            <a:extLst>
              <a:ext uri="{FF2B5EF4-FFF2-40B4-BE49-F238E27FC236}">
                <a16:creationId xmlns:a16="http://schemas.microsoft.com/office/drawing/2014/main" id="{4E5ECBDA-F843-4095-A8A2-C7556FCA33AA}"/>
              </a:ext>
            </a:extLst>
          </p:cNvPr>
          <p:cNvSpPr txBox="1"/>
          <p:nvPr/>
        </p:nvSpPr>
        <p:spPr>
          <a:xfrm>
            <a:off x="1292206" y="1861653"/>
            <a:ext cx="46541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t>
            </a:r>
          </a:p>
        </p:txBody>
      </p:sp>
      <p:sp>
        <p:nvSpPr>
          <p:cNvPr id="11" name="TextBox 10">
            <a:extLst>
              <a:ext uri="{FF2B5EF4-FFF2-40B4-BE49-F238E27FC236}">
                <a16:creationId xmlns:a16="http://schemas.microsoft.com/office/drawing/2014/main" id="{E75F625A-D56B-4580-AC14-324D330AE662}"/>
              </a:ext>
            </a:extLst>
          </p:cNvPr>
          <p:cNvSpPr txBox="1"/>
          <p:nvPr/>
        </p:nvSpPr>
        <p:spPr>
          <a:xfrm>
            <a:off x="1282416" y="4321046"/>
            <a:ext cx="46541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p>
        </p:txBody>
      </p:sp>
    </p:spTree>
    <p:extLst>
      <p:ext uri="{BB962C8B-B14F-4D97-AF65-F5344CB8AC3E}">
        <p14:creationId xmlns:p14="http://schemas.microsoft.com/office/powerpoint/2010/main" val="238770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17C1-4F6E-4DC9-AE07-FFC53ABEC088}"/>
              </a:ext>
            </a:extLst>
          </p:cNvPr>
          <p:cNvSpPr>
            <a:spLocks noGrp="1"/>
          </p:cNvSpPr>
          <p:nvPr>
            <p:ph type="title"/>
          </p:nvPr>
        </p:nvSpPr>
        <p:spPr/>
        <p:txBody>
          <a:bodyPr/>
          <a:lstStyle/>
          <a:p>
            <a:r>
              <a:rPr lang="en-GB" dirty="0"/>
              <a:t>1G-2 Compose 2D and 3D shapes from smaller shapes</a:t>
            </a:r>
          </a:p>
        </p:txBody>
      </p:sp>
      <p:sp>
        <p:nvSpPr>
          <p:cNvPr id="4" name="Content Placeholder 2">
            <a:extLst>
              <a:ext uri="{FF2B5EF4-FFF2-40B4-BE49-F238E27FC236}">
                <a16:creationId xmlns:a16="http://schemas.microsoft.com/office/drawing/2014/main" id="{B73DA593-520D-4E63-A87B-181A796BE271}"/>
              </a:ext>
            </a:extLst>
          </p:cNvPr>
          <p:cNvSpPr txBox="1">
            <a:spLocks/>
          </p:cNvSpPr>
          <p:nvPr/>
        </p:nvSpPr>
        <p:spPr>
          <a:xfrm>
            <a:off x="6192012" y="1596666"/>
            <a:ext cx="5390389" cy="25328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choose your own shapes to use to make your own building?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the building I have made here? Can you find the same shapes I used to make it and copy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and name some shapes which are the best ones for making a tall building? Which ones are not so good?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1EB81460-44BC-49B0-915F-BD2CAED50595}"/>
              </a:ext>
            </a:extLst>
          </p:cNvPr>
          <p:cNvPicPr>
            <a:picLocks noChangeAspect="1"/>
          </p:cNvPicPr>
          <p:nvPr/>
        </p:nvPicPr>
        <p:blipFill>
          <a:blip r:embed="rId3"/>
          <a:stretch>
            <a:fillRect/>
          </a:stretch>
        </p:blipFill>
        <p:spPr>
          <a:xfrm>
            <a:off x="2087081" y="1670408"/>
            <a:ext cx="2710445" cy="3143557"/>
          </a:xfrm>
          <a:prstGeom prst="rect">
            <a:avLst/>
          </a:prstGeom>
        </p:spPr>
      </p:pic>
    </p:spTree>
    <p:extLst>
      <p:ext uri="{BB962C8B-B14F-4D97-AF65-F5344CB8AC3E}">
        <p14:creationId xmlns:p14="http://schemas.microsoft.com/office/powerpoint/2010/main" val="271168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1G-2</a:t>
            </a:r>
            <a:br>
              <a:rPr lang="en-GB" sz="2400" dirty="0"/>
            </a:br>
            <a:r>
              <a:rPr lang="en-GB" sz="2400" i="1" dirty="0"/>
              <a:t>Compose 2D and 3D shapes from smaller shapes to match an example, including manipulating shapes to place them in particular orientations.</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1G-2.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1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Compose 2D and 3D shapes from smaller shapes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1G-2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3564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1G-2 Compose 2D and 3D shapes from smaller shapes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68407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0D89FBA-2A3F-4FBB-8BA2-97252EFF1A19}"/>
              </a:ext>
            </a:extLst>
          </p:cNvPr>
          <p:cNvSpPr/>
          <p:nvPr/>
        </p:nvSpPr>
        <p:spPr>
          <a:xfrm>
            <a:off x="623888" y="1556792"/>
            <a:ext cx="3260869" cy="37852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2111F6C2-52F2-4558-8645-CFA0787252F5}"/>
              </a:ext>
            </a:extLst>
          </p:cNvPr>
          <p:cNvSpPr>
            <a:spLocks noGrp="1"/>
          </p:cNvSpPr>
          <p:nvPr>
            <p:ph type="title"/>
          </p:nvPr>
        </p:nvSpPr>
        <p:spPr/>
        <p:txBody>
          <a:bodyPr/>
          <a:lstStyle/>
          <a:p>
            <a:r>
              <a:rPr lang="en-GB" dirty="0"/>
              <a:t>1G-2 Compose 2D and 3D shapes from smaller shapes</a:t>
            </a:r>
          </a:p>
        </p:txBody>
      </p:sp>
      <p:pic>
        <p:nvPicPr>
          <p:cNvPr id="19" name="Picture 18" descr="A close up of a logo  Description automatically generated">
            <a:extLst>
              <a:ext uri="{FF2B5EF4-FFF2-40B4-BE49-F238E27FC236}">
                <a16:creationId xmlns:a16="http://schemas.microsoft.com/office/drawing/2014/main" id="{858B6051-1427-4D6E-B494-339B679ED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531" y="2285563"/>
            <a:ext cx="2377478" cy="2292387"/>
          </a:xfrm>
          <a:prstGeom prst="rect">
            <a:avLst/>
          </a:prstGeom>
        </p:spPr>
      </p:pic>
      <p:pic>
        <p:nvPicPr>
          <p:cNvPr id="35" name="Picture 34" descr="A picture containing drawing  Description automatically generated">
            <a:extLst>
              <a:ext uri="{FF2B5EF4-FFF2-40B4-BE49-F238E27FC236}">
                <a16:creationId xmlns:a16="http://schemas.microsoft.com/office/drawing/2014/main" id="{782ADA45-2D5F-44CA-94DA-6A79A80A6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192023" y="1656055"/>
            <a:ext cx="671841" cy="590560"/>
          </a:xfrm>
          <a:prstGeom prst="rect">
            <a:avLst/>
          </a:prstGeom>
        </p:spPr>
      </p:pic>
      <p:pic>
        <p:nvPicPr>
          <p:cNvPr id="10" name="Picture 9" descr="A picture containing drawing  Description automatically generated">
            <a:extLst>
              <a:ext uri="{FF2B5EF4-FFF2-40B4-BE49-F238E27FC236}">
                <a16:creationId xmlns:a16="http://schemas.microsoft.com/office/drawing/2014/main" id="{8123C6DC-FC25-4E74-BDEB-FB33929E7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923" y="2411328"/>
            <a:ext cx="1332251" cy="1154449"/>
          </a:xfrm>
          <a:prstGeom prst="rect">
            <a:avLst/>
          </a:prstGeom>
        </p:spPr>
      </p:pic>
      <p:pic>
        <p:nvPicPr>
          <p:cNvPr id="7" name="Picture 6" descr="A picture containing drawing  Description automatically generated">
            <a:extLst>
              <a:ext uri="{FF2B5EF4-FFF2-40B4-BE49-F238E27FC236}">
                <a16:creationId xmlns:a16="http://schemas.microsoft.com/office/drawing/2014/main" id="{4058AB72-64CE-44E6-8177-7C6A075C71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369568" y="3701836"/>
            <a:ext cx="1338602" cy="579129"/>
          </a:xfrm>
          <a:prstGeom prst="rect">
            <a:avLst/>
          </a:prstGeom>
        </p:spPr>
      </p:pic>
      <p:pic>
        <p:nvPicPr>
          <p:cNvPr id="12" name="Picture 11" descr="A picture containing drawing  Description automatically generated">
            <a:extLst>
              <a:ext uri="{FF2B5EF4-FFF2-40B4-BE49-F238E27FC236}">
                <a16:creationId xmlns:a16="http://schemas.microsoft.com/office/drawing/2014/main" id="{5A930A1E-F699-427D-9A8F-8263EF377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359207" y="1656055"/>
            <a:ext cx="671841" cy="590560"/>
          </a:xfrm>
          <a:prstGeom prst="rect">
            <a:avLst/>
          </a:prstGeom>
        </p:spPr>
      </p:pic>
      <p:pic>
        <p:nvPicPr>
          <p:cNvPr id="5" name="Picture 4" descr="A picture containing drawing  Description automatically generated">
            <a:extLst>
              <a:ext uri="{FF2B5EF4-FFF2-40B4-BE49-F238E27FC236}">
                <a16:creationId xmlns:a16="http://schemas.microsoft.com/office/drawing/2014/main" id="{78A4620F-3F74-4C35-BFC5-C320609C7C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354" y="4445677"/>
            <a:ext cx="1338602" cy="577859"/>
          </a:xfrm>
          <a:prstGeom prst="rect">
            <a:avLst/>
          </a:prstGeom>
        </p:spPr>
      </p:pic>
      <p:pic>
        <p:nvPicPr>
          <p:cNvPr id="14" name="Picture 13" descr="A picture containing drawing  Description automatically generated">
            <a:extLst>
              <a:ext uri="{FF2B5EF4-FFF2-40B4-BE49-F238E27FC236}">
                <a16:creationId xmlns:a16="http://schemas.microsoft.com/office/drawing/2014/main" id="{D8E16AD1-6AE5-44BC-A06D-866086AC43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9815" y="2745739"/>
            <a:ext cx="1066817" cy="867424"/>
          </a:xfrm>
          <a:prstGeom prst="rect">
            <a:avLst/>
          </a:prstGeom>
        </p:spPr>
      </p:pic>
      <p:sp>
        <p:nvSpPr>
          <p:cNvPr id="4" name="Content Placeholder 2">
            <a:extLst>
              <a:ext uri="{FF2B5EF4-FFF2-40B4-BE49-F238E27FC236}">
                <a16:creationId xmlns:a16="http://schemas.microsoft.com/office/drawing/2014/main" id="{ABD13808-2BF2-4D80-8C75-58C18B4B10D8}"/>
              </a:ext>
            </a:extLst>
          </p:cNvPr>
          <p:cNvSpPr txBox="1">
            <a:spLocks/>
          </p:cNvSpPr>
          <p:nvPr/>
        </p:nvSpPr>
        <p:spPr>
          <a:xfrm>
            <a:off x="6395466" y="1213210"/>
            <a:ext cx="518693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your own pattern blocks the same as these? Can you name any of the shapes you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the picture shown here? Lay the blocks over a copy of the image.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of these shapes will need to be rotated to fit on this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where each piece should be placed?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two red shapes and the yellow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038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12"/>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7.40741E-7 L -0.25821 0.09167 " pathEditMode="fixed" rAng="0" ptsTypes="AA">
                                      <p:cBhvr>
                                        <p:cTn id="8" dur="2000" fill="hold"/>
                                        <p:tgtEl>
                                          <p:spTgt spid="12"/>
                                        </p:tgtEl>
                                        <p:attrNameLst>
                                          <p:attrName>ppt_x</p:attrName>
                                          <p:attrName>ppt_y</p:attrName>
                                        </p:attrNameLst>
                                      </p:cBhvr>
                                      <p:rCtr x="-12917" y="4583"/>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052 0.00139 L -0.21888 0.0919 " pathEditMode="relative" rAng="0" ptsTypes="AA">
                                      <p:cBhvr>
                                        <p:cTn id="12" dur="2000" fill="hold"/>
                                        <p:tgtEl>
                                          <p:spTgt spid="35"/>
                                        </p:tgtEl>
                                        <p:attrNameLst>
                                          <p:attrName>ppt_x</p:attrName>
                                          <p:attrName>ppt_y</p:attrName>
                                        </p:attrNameLst>
                                      </p:cBhvr>
                                      <p:rCtr x="-10977" y="4514"/>
                                    </p:animMotion>
                                  </p:childTnLst>
                                </p:cTn>
                              </p:par>
                              <p:par>
                                <p:cTn id="13" presetID="8" presetClass="emph" presetSubtype="0" fill="hold" nodeType="withEffect">
                                  <p:stCondLst>
                                    <p:cond delay="0"/>
                                  </p:stCondLst>
                                  <p:childTnLst>
                                    <p:animRot by="5400000">
                                      <p:cBhvr>
                                        <p:cTn id="14" dur="2000" fill="hold"/>
                                        <p:tgtEl>
                                          <p:spTgt spid="3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8.33333E-7 1.85185E-6 L -0.21758 -0.01783 " pathEditMode="relative" rAng="0" ptsTypes="AA">
                                      <p:cBhvr>
                                        <p:cTn id="18" dur="2000" fill="hold"/>
                                        <p:tgtEl>
                                          <p:spTgt spid="10"/>
                                        </p:tgtEl>
                                        <p:attrNameLst>
                                          <p:attrName>ppt_x</p:attrName>
                                          <p:attrName>ppt_y</p:attrName>
                                        </p:attrNameLst>
                                      </p:cBhvr>
                                      <p:rCtr x="-10885" y="-90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4.44444E-6 L -0.23268 -0.03796 " pathEditMode="relative" rAng="0" ptsTypes="AA">
                                      <p:cBhvr>
                                        <p:cTn id="22" dur="2000" fill="hold"/>
                                        <p:tgtEl>
                                          <p:spTgt spid="7"/>
                                        </p:tgtEl>
                                        <p:attrNameLst>
                                          <p:attrName>ppt_x</p:attrName>
                                          <p:attrName>ppt_y</p:attrName>
                                        </p:attrNameLst>
                                      </p:cBhvr>
                                      <p:rCtr x="-11641" y="-1898"/>
                                    </p:animMotion>
                                  </p:childTnLst>
                                </p:cTn>
                              </p:par>
                              <p:par>
                                <p:cTn id="23" presetID="8" presetClass="emph" presetSubtype="0" fill="hold" nodeType="withEffect">
                                  <p:stCondLst>
                                    <p:cond delay="0"/>
                                  </p:stCondLst>
                                  <p:childTnLst>
                                    <p:animRot by="10800000">
                                      <p:cBhvr>
                                        <p:cTn id="24" dur="2000" fill="hold"/>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22222E-6 L -0.23516 -0.06597 " pathEditMode="relative" rAng="0" ptsTypes="AA">
                                      <p:cBhvr>
                                        <p:cTn id="28" dur="2000" fill="hold"/>
                                        <p:tgtEl>
                                          <p:spTgt spid="5"/>
                                        </p:tgtEl>
                                        <p:attrNameLst>
                                          <p:attrName>ppt_x</p:attrName>
                                          <p:attrName>ppt_y</p:attrName>
                                        </p:attrNameLst>
                                      </p:cBhvr>
                                      <p:rCtr x="-11758" y="-331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16667E-6 2.59259E-6 L -0.22643 0.13912 " pathEditMode="relative" rAng="0" ptsTypes="AA">
                                      <p:cBhvr>
                                        <p:cTn id="32" dur="2000" fill="hold"/>
                                        <p:tgtEl>
                                          <p:spTgt spid="14"/>
                                        </p:tgtEl>
                                        <p:attrNameLst>
                                          <p:attrName>ppt_x</p:attrName>
                                          <p:attrName>ppt_y</p:attrName>
                                        </p:attrNameLst>
                                      </p:cBhvr>
                                      <p:rCtr x="-11328" y="6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F6C2-52F2-4558-8645-CFA0787252F5}"/>
              </a:ext>
            </a:extLst>
          </p:cNvPr>
          <p:cNvSpPr>
            <a:spLocks noGrp="1"/>
          </p:cNvSpPr>
          <p:nvPr>
            <p:ph type="title"/>
          </p:nvPr>
        </p:nvSpPr>
        <p:spPr/>
        <p:txBody>
          <a:bodyPr/>
          <a:lstStyle/>
          <a:p>
            <a:r>
              <a:rPr lang="en-GB" dirty="0"/>
              <a:t>1G-2 Compose 2D and 3D shapes from smaller shapes</a:t>
            </a:r>
          </a:p>
        </p:txBody>
      </p:sp>
      <p:sp>
        <p:nvSpPr>
          <p:cNvPr id="4" name="Content Placeholder 2">
            <a:extLst>
              <a:ext uri="{FF2B5EF4-FFF2-40B4-BE49-F238E27FC236}">
                <a16:creationId xmlns:a16="http://schemas.microsoft.com/office/drawing/2014/main" id="{ABD13808-2BF2-4D80-8C75-58C18B4B10D8}"/>
              </a:ext>
            </a:extLst>
          </p:cNvPr>
          <p:cNvSpPr txBox="1">
            <a:spLocks/>
          </p:cNvSpPr>
          <p:nvPr/>
        </p:nvSpPr>
        <p:spPr>
          <a:xfrm>
            <a:off x="6395466" y="1525169"/>
            <a:ext cx="518693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make the same picture using these shapes? What did you need to do to make the same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pictures can you make with </a:t>
            </a:r>
            <a:r>
              <a:rPr kumimoji="0" lang="en-GB" sz="2000" b="0" i="1" u="none" strike="noStrike" kern="1200" cap="none" spc="0" normalizeH="0" baseline="0" noProof="0" dirty="0">
                <a:ln>
                  <a:noFill/>
                </a:ln>
                <a:solidFill>
                  <a:srgbClr val="585858"/>
                </a:solidFill>
                <a:effectLst/>
                <a:uLnTx/>
                <a:uFillTx/>
                <a:latin typeface="Arial"/>
                <a:ea typeface="+mn-ea"/>
                <a:cs typeface="+mn-cs"/>
              </a:rPr>
              <a:t>these</a:t>
            </a:r>
            <a:r>
              <a:rPr kumimoji="0" lang="en-GB" sz="2000" b="0" i="0" u="none" strike="noStrike" kern="1200" cap="none" spc="0" normalizeH="0" baseline="0" noProof="0" dirty="0">
                <a:ln>
                  <a:noFill/>
                </a:ln>
                <a:solidFill>
                  <a:srgbClr val="585858"/>
                </a:solidFill>
                <a:effectLst/>
                <a:uLnTx/>
                <a:uFillTx/>
                <a:latin typeface="Arial"/>
                <a:ea typeface="+mn-ea"/>
                <a:cs typeface="+mn-cs"/>
              </a:rPr>
              <a:t> pattern blocks?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pictures can you make using some </a:t>
            </a:r>
            <a:r>
              <a:rPr kumimoji="0" lang="en-GB" sz="2000" b="0" i="1" u="none" strike="noStrike" kern="1200" cap="none" spc="0" normalizeH="0" baseline="0" noProof="0" dirty="0">
                <a:ln>
                  <a:noFill/>
                </a:ln>
                <a:solidFill>
                  <a:srgbClr val="585858"/>
                </a:solidFill>
                <a:effectLst/>
                <a:uLnTx/>
                <a:uFillTx/>
                <a:latin typeface="Arial"/>
                <a:ea typeface="+mn-ea"/>
                <a:cs typeface="+mn-cs"/>
              </a:rPr>
              <a:t>different</a:t>
            </a:r>
            <a:r>
              <a:rPr kumimoji="0" lang="en-GB" sz="2000" b="0" i="0" u="none" strike="noStrike" kern="1200" cap="none" spc="0" normalizeH="0" baseline="0" noProof="0" dirty="0">
                <a:ln>
                  <a:noFill/>
                </a:ln>
                <a:solidFill>
                  <a:srgbClr val="585858"/>
                </a:solidFill>
                <a:effectLst/>
                <a:uLnTx/>
                <a:uFillTx/>
                <a:latin typeface="Arial"/>
                <a:ea typeface="+mn-ea"/>
                <a:cs typeface="+mn-cs"/>
              </a:rPr>
              <a:t> pattern blocks?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copy </a:t>
            </a:r>
            <a:r>
              <a:rPr lang="en-GB" sz="2000" dirty="0">
                <a:latin typeface="Arial"/>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 pattern your friend has made?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157983D6-C5B3-4FF7-A348-20523A24A4D4}"/>
              </a:ext>
            </a:extLst>
          </p:cNvPr>
          <p:cNvSpPr/>
          <p:nvPr/>
        </p:nvSpPr>
        <p:spPr>
          <a:xfrm>
            <a:off x="623888" y="1556792"/>
            <a:ext cx="3260869" cy="37852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pic>
        <p:nvPicPr>
          <p:cNvPr id="23" name="Picture 22" descr="A close up of a logo  Description automatically generated">
            <a:extLst>
              <a:ext uri="{FF2B5EF4-FFF2-40B4-BE49-F238E27FC236}">
                <a16:creationId xmlns:a16="http://schemas.microsoft.com/office/drawing/2014/main" id="{7B3C275A-8EB4-473D-AF71-9D6DB941E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531" y="2285563"/>
            <a:ext cx="2377478" cy="2292387"/>
          </a:xfrm>
          <a:prstGeom prst="rect">
            <a:avLst/>
          </a:prstGeom>
        </p:spPr>
      </p:pic>
      <p:pic>
        <p:nvPicPr>
          <p:cNvPr id="24" name="Picture 23" descr="A picture containing drawing  Description automatically generated">
            <a:extLst>
              <a:ext uri="{FF2B5EF4-FFF2-40B4-BE49-F238E27FC236}">
                <a16:creationId xmlns:a16="http://schemas.microsoft.com/office/drawing/2014/main" id="{5F7AF351-3936-4472-B247-CA9414222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192023" y="1656055"/>
            <a:ext cx="671841" cy="590560"/>
          </a:xfrm>
          <a:prstGeom prst="rect">
            <a:avLst/>
          </a:prstGeom>
        </p:spPr>
      </p:pic>
      <p:pic>
        <p:nvPicPr>
          <p:cNvPr id="25" name="Picture 24" descr="A picture containing drawing  Description automatically generated">
            <a:extLst>
              <a:ext uri="{FF2B5EF4-FFF2-40B4-BE49-F238E27FC236}">
                <a16:creationId xmlns:a16="http://schemas.microsoft.com/office/drawing/2014/main" id="{DC121C0D-E290-4102-99C6-24771454D7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923" y="2411328"/>
            <a:ext cx="1332251" cy="1154449"/>
          </a:xfrm>
          <a:prstGeom prst="rect">
            <a:avLst/>
          </a:prstGeom>
        </p:spPr>
      </p:pic>
      <p:pic>
        <p:nvPicPr>
          <p:cNvPr id="26" name="Picture 25" descr="A picture containing drawing  Description automatically generated">
            <a:extLst>
              <a:ext uri="{FF2B5EF4-FFF2-40B4-BE49-F238E27FC236}">
                <a16:creationId xmlns:a16="http://schemas.microsoft.com/office/drawing/2014/main" id="{4A619F05-B782-40AB-A915-015E7DE55D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4369568" y="3701836"/>
            <a:ext cx="1338602" cy="579129"/>
          </a:xfrm>
          <a:prstGeom prst="rect">
            <a:avLst/>
          </a:prstGeom>
        </p:spPr>
      </p:pic>
      <p:pic>
        <p:nvPicPr>
          <p:cNvPr id="27" name="Picture 26" descr="A picture containing drawing  Description automatically generated">
            <a:extLst>
              <a:ext uri="{FF2B5EF4-FFF2-40B4-BE49-F238E27FC236}">
                <a16:creationId xmlns:a16="http://schemas.microsoft.com/office/drawing/2014/main" id="{4DFA72A0-37F3-46D4-8D0E-4AE5AB885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359207" y="1656055"/>
            <a:ext cx="671841" cy="590560"/>
          </a:xfrm>
          <a:prstGeom prst="rect">
            <a:avLst/>
          </a:prstGeom>
        </p:spPr>
      </p:pic>
      <p:pic>
        <p:nvPicPr>
          <p:cNvPr id="30" name="Picture 29" descr="A picture containing drawing  Description automatically generated">
            <a:extLst>
              <a:ext uri="{FF2B5EF4-FFF2-40B4-BE49-F238E27FC236}">
                <a16:creationId xmlns:a16="http://schemas.microsoft.com/office/drawing/2014/main" id="{AAD7CF54-FE42-4BB1-9C4E-4C04066074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9815" y="2745739"/>
            <a:ext cx="1066817" cy="867424"/>
          </a:xfrm>
          <a:prstGeom prst="rect">
            <a:avLst/>
          </a:prstGeom>
        </p:spPr>
      </p:pic>
      <p:pic>
        <p:nvPicPr>
          <p:cNvPr id="34" name="Picture 33" descr="A picture containing drawing  Description automatically generated">
            <a:extLst>
              <a:ext uri="{FF2B5EF4-FFF2-40B4-BE49-F238E27FC236}">
                <a16:creationId xmlns:a16="http://schemas.microsoft.com/office/drawing/2014/main" id="{BFAD7A03-3AD9-44CC-8502-C17F12BEA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372" y="4475379"/>
            <a:ext cx="671841" cy="590560"/>
          </a:xfrm>
          <a:prstGeom prst="rect">
            <a:avLst/>
          </a:prstGeom>
        </p:spPr>
      </p:pic>
      <p:pic>
        <p:nvPicPr>
          <p:cNvPr id="17" name="Picture 16" descr="A picture containing drawing  Description automatically generated">
            <a:extLst>
              <a:ext uri="{FF2B5EF4-FFF2-40B4-BE49-F238E27FC236}">
                <a16:creationId xmlns:a16="http://schemas.microsoft.com/office/drawing/2014/main" id="{CE48E995-1BE7-486F-91E6-D0F8D54D0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1210" y="4534163"/>
            <a:ext cx="671841" cy="590560"/>
          </a:xfrm>
          <a:prstGeom prst="rect">
            <a:avLst/>
          </a:prstGeom>
        </p:spPr>
      </p:pic>
      <p:pic>
        <p:nvPicPr>
          <p:cNvPr id="21" name="Picture 20" descr="A picture containing drawing  Description automatically generated">
            <a:extLst>
              <a:ext uri="{FF2B5EF4-FFF2-40B4-BE49-F238E27FC236}">
                <a16:creationId xmlns:a16="http://schemas.microsoft.com/office/drawing/2014/main" id="{16C22E46-A940-4C1D-A4FD-5E66BB466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643950" y="4645197"/>
            <a:ext cx="671841" cy="590560"/>
          </a:xfrm>
          <a:prstGeom prst="rect">
            <a:avLst/>
          </a:prstGeom>
        </p:spPr>
      </p:pic>
    </p:spTree>
    <p:custDataLst>
      <p:tags r:id="rId1"/>
    </p:custDataLst>
    <p:extLst>
      <p:ext uri="{BB962C8B-B14F-4D97-AF65-F5344CB8AC3E}">
        <p14:creationId xmlns:p14="http://schemas.microsoft.com/office/powerpoint/2010/main" val="5118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27"/>
                                        </p:tgtEl>
                                        <p:attrNameLst>
                                          <p:attrName>r</p:attrName>
                                        </p:attrNameLst>
                                      </p:cBhvr>
                                    </p:animRot>
                                  </p:childTnLst>
                                </p:cTn>
                              </p:par>
                              <p:par>
                                <p:cTn id="7" presetID="42" presetClass="path" presetSubtype="0" accel="50000" decel="50000" fill="hold" nodeType="withEffect">
                                  <p:stCondLst>
                                    <p:cond delay="0"/>
                                  </p:stCondLst>
                                  <p:childTnLst>
                                    <p:animMotion origin="layout" path="M 3.95833E-6 -7.40741E-7 L -0.25821 0.09167 " pathEditMode="fixed" rAng="0" ptsTypes="AA">
                                      <p:cBhvr>
                                        <p:cTn id="8" dur="2000" fill="hold"/>
                                        <p:tgtEl>
                                          <p:spTgt spid="27"/>
                                        </p:tgtEl>
                                        <p:attrNameLst>
                                          <p:attrName>ppt_x</p:attrName>
                                          <p:attrName>ppt_y</p:attrName>
                                        </p:attrNameLst>
                                      </p:cBhvr>
                                      <p:rCtr x="-12917" y="4583"/>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052 0.00139 L -0.21888 0.0919 " pathEditMode="relative" rAng="0" ptsTypes="AA">
                                      <p:cBhvr>
                                        <p:cTn id="12" dur="2000" fill="hold"/>
                                        <p:tgtEl>
                                          <p:spTgt spid="24"/>
                                        </p:tgtEl>
                                        <p:attrNameLst>
                                          <p:attrName>ppt_x</p:attrName>
                                          <p:attrName>ppt_y</p:attrName>
                                        </p:attrNameLst>
                                      </p:cBhvr>
                                      <p:rCtr x="-10977" y="4514"/>
                                    </p:animMotion>
                                  </p:childTnLst>
                                </p:cTn>
                              </p:par>
                              <p:par>
                                <p:cTn id="13" presetID="8" presetClass="emph" presetSubtype="0" fill="hold" nodeType="withEffect">
                                  <p:stCondLst>
                                    <p:cond delay="0"/>
                                  </p:stCondLst>
                                  <p:childTnLst>
                                    <p:animRot by="5400000">
                                      <p:cBhvr>
                                        <p:cTn id="14" dur="2000" fill="hold"/>
                                        <p:tgtEl>
                                          <p:spTgt spid="2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8.33333E-7 1.85185E-6 L -0.21758 -0.01783 " pathEditMode="relative" rAng="0" ptsTypes="AA">
                                      <p:cBhvr>
                                        <p:cTn id="18" dur="2000" fill="hold"/>
                                        <p:tgtEl>
                                          <p:spTgt spid="25"/>
                                        </p:tgtEl>
                                        <p:attrNameLst>
                                          <p:attrName>ppt_x</p:attrName>
                                          <p:attrName>ppt_y</p:attrName>
                                        </p:attrNameLst>
                                      </p:cBhvr>
                                      <p:rCtr x="-10885" y="-90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4.44444E-6 L -0.23268 -0.03796 " pathEditMode="relative" rAng="0" ptsTypes="AA">
                                      <p:cBhvr>
                                        <p:cTn id="22" dur="2000" fill="hold"/>
                                        <p:tgtEl>
                                          <p:spTgt spid="26"/>
                                        </p:tgtEl>
                                        <p:attrNameLst>
                                          <p:attrName>ppt_x</p:attrName>
                                          <p:attrName>ppt_y</p:attrName>
                                        </p:attrNameLst>
                                      </p:cBhvr>
                                      <p:rCtr x="-11641" y="-1898"/>
                                    </p:animMotion>
                                  </p:childTnLst>
                                </p:cTn>
                              </p:par>
                              <p:par>
                                <p:cTn id="23" presetID="8" presetClass="emph" presetSubtype="0" fill="hold" nodeType="withEffect">
                                  <p:stCondLst>
                                    <p:cond delay="0"/>
                                  </p:stCondLst>
                                  <p:childTnLst>
                                    <p:animRot by="10800000">
                                      <p:cBhvr>
                                        <p:cTn id="24" dur="2000" fill="hold"/>
                                        <p:tgtEl>
                                          <p:spTgt spid="2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16667E-6 2.59259E-6 L -0.22643 0.13912 " pathEditMode="relative" rAng="0" ptsTypes="AA">
                                      <p:cBhvr>
                                        <p:cTn id="28" dur="2000" fill="hold"/>
                                        <p:tgtEl>
                                          <p:spTgt spid="30"/>
                                        </p:tgtEl>
                                        <p:attrNameLst>
                                          <p:attrName>ppt_x</p:attrName>
                                          <p:attrName>ppt_y</p:attrName>
                                        </p:attrNameLst>
                                      </p:cBhvr>
                                      <p:rCtr x="-11328" y="6944"/>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91 -0.00162 L -0.20468 -0.06852 " pathEditMode="relative" rAng="0" ptsTypes="AA">
                                      <p:cBhvr>
                                        <p:cTn id="32" dur="2000" fill="hold"/>
                                        <p:tgtEl>
                                          <p:spTgt spid="34"/>
                                        </p:tgtEl>
                                        <p:attrNameLst>
                                          <p:attrName>ppt_x</p:attrName>
                                          <p:attrName>ppt_y</p:attrName>
                                        </p:attrNameLst>
                                      </p:cBhvr>
                                      <p:rCtr x="-10195" y="-3356"/>
                                    </p:animMotion>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3.54167E-6 0.00162 L -0.22695 -0.09444 " pathEditMode="relative" rAng="0" ptsTypes="AA">
                                      <p:cBhvr>
                                        <p:cTn id="36" dur="2000" fill="hold"/>
                                        <p:tgtEl>
                                          <p:spTgt spid="21"/>
                                        </p:tgtEl>
                                        <p:attrNameLst>
                                          <p:attrName>ppt_x</p:attrName>
                                          <p:attrName>ppt_y</p:attrName>
                                        </p:attrNameLst>
                                      </p:cBhvr>
                                      <p:rCtr x="-11354" y="-4815"/>
                                    </p:animMotion>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2.91667E-6 3.33333E-6 L -0.25352 -0.07639 " pathEditMode="relative" rAng="0" ptsTypes="AA">
                                      <p:cBhvr>
                                        <p:cTn id="40" dur="2000" fill="hold"/>
                                        <p:tgtEl>
                                          <p:spTgt spid="17"/>
                                        </p:tgtEl>
                                        <p:attrNameLst>
                                          <p:attrName>ppt_x</p:attrName>
                                          <p:attrName>ppt_y</p:attrName>
                                        </p:attrNameLst>
                                      </p:cBhvr>
                                      <p:rCtr x="-12682"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6.7|1.9|1.1|0.8|1.3|1.4"/>
</p:tagLst>
</file>

<file path=ppt/tags/tag3.xml><?xml version="1.0" encoding="utf-8"?>
<p:tagLst xmlns:a="http://schemas.openxmlformats.org/drawingml/2006/main" xmlns:r="http://schemas.openxmlformats.org/officeDocument/2006/relationships" xmlns:p="http://schemas.openxmlformats.org/presentationml/2006/main">
  <p:tag name="TIMING" val="|16.7|1.9|1.1|0.8|1.3|1.4"/>
</p:tagLst>
</file>

<file path=ppt/tags/tag4.xml><?xml version="1.0" encoding="utf-8"?>
<p:tagLst xmlns:a="http://schemas.openxmlformats.org/drawingml/2006/main" xmlns:r="http://schemas.openxmlformats.org/officeDocument/2006/relationships" xmlns:p="http://schemas.openxmlformats.org/presentationml/2006/main">
  <p:tag name="TIMING" val="|8.7"/>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B72224A0-1FDF-4641-A5EE-62F8DE7570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Widescreen</PresentationFormat>
  <Paragraphs>85</Paragraphs>
  <Slides>15</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Myriad Pro</vt:lpstr>
      <vt:lpstr>Custom Design</vt:lpstr>
      <vt:lpstr>nctem1</vt:lpstr>
      <vt:lpstr>PowerPoint Presentation</vt:lpstr>
      <vt:lpstr>1G-2 Compose 2D and 3D shapes from smaller shapes to match an example, including manipulating shapes to place them in particular orientations. </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1G-2 Compose 2D and 3D shapes from smaller shapes</vt:lpstr>
      <vt:lpstr>1G-2 Compose 2D and 3D shapes from smaller shapes</vt:lpstr>
      <vt:lpstr>1G-2 Compose 2D and 3D shapes from smaller shapes</vt:lpstr>
      <vt:lpstr>1G-2 Compose 2D and 3D shapes from smaller shapes</vt:lpstr>
      <vt:lpstr>1G-2 Compose 2D and 3D shapes from smaller shapes</vt:lpstr>
      <vt:lpstr>1G-2 Compose 2D and 3D shapes from smaller shapes</vt:lpstr>
      <vt:lpstr>1G-2 Compose 2D and 3D shapes from smaller shapes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15</cp:revision>
  <dcterms:created xsi:type="dcterms:W3CDTF">2020-08-07T06:29:50Z</dcterms:created>
  <dcterms:modified xsi:type="dcterms:W3CDTF">2022-11-10T14:22:30Z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