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1"/>
  </p:notesMasterIdLst>
  <p:sldIdLst>
    <p:sldId id="257" r:id="rId6"/>
    <p:sldId id="263" r:id="rId7"/>
    <p:sldId id="298" r:id="rId8"/>
    <p:sldId id="267" r:id="rId9"/>
    <p:sldId id="469" r:id="rId10"/>
    <p:sldId id="470" r:id="rId11"/>
    <p:sldId id="327" r:id="rId12"/>
    <p:sldId id="316" r:id="rId13"/>
    <p:sldId id="483" r:id="rId14"/>
    <p:sldId id="478" r:id="rId15"/>
    <p:sldId id="479" r:id="rId16"/>
    <p:sldId id="480" r:id="rId17"/>
    <p:sldId id="330" r:id="rId18"/>
    <p:sldId id="456"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showGuides="1">
      <p:cViewPr varScale="1">
        <p:scale>
          <a:sx n="79" d="100"/>
          <a:sy n="79"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dirty="0"/>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489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273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481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346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716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611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13</a:t>
            </a:fld>
            <a:endParaRPr lang="en-GB" dirty="0"/>
          </a:p>
        </p:txBody>
      </p:sp>
    </p:spTree>
    <p:extLst>
      <p:ext uri="{BB962C8B-B14F-4D97-AF65-F5344CB8AC3E}">
        <p14:creationId xmlns:p14="http://schemas.microsoft.com/office/powerpoint/2010/main" val="1098741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5795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046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020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104722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273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6718425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60562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7826708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nrich.maths.org/6886"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7/06/relationships/model3d" Target="../media/model3d1.glb"/><Relationship Id="rId7" Type="http://schemas.microsoft.com/office/2017/06/relationships/model3d" Target="../media/model3d3.glb"/><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11" Type="http://schemas.microsoft.com/office/2017/06/relationships/model3d" Target="../media/model3d5.glb"/><Relationship Id="rId5" Type="http://schemas.microsoft.com/office/2017/06/relationships/model3d" Target="../media/model3d2.glb"/><Relationship Id="rId10" Type="http://schemas.openxmlformats.org/officeDocument/2006/relationships/image" Target="../media/image8.png"/><Relationship Id="rId4" Type="http://schemas.openxmlformats.org/officeDocument/2006/relationships/image" Target="../media/image5.png"/><Relationship Id="rId9" Type="http://schemas.microsoft.com/office/2017/06/relationships/model3d" Target="../media/model3d4.glb"/></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dirty="0"/>
              <a:t>Recognise common 2D and 3D shapes</a:t>
            </a:r>
            <a:endParaRPr lang="en-GB" b="0" dirty="0"/>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1G-1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1G-1 Recognise common 2D and 3D shapes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033685"/>
            <a:ext cx="9091612" cy="41404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guess my rule and complete my sorting? Carefully examine each shape and sort into hoops using two criteria, e.g. shapes which do/do </a:t>
            </a:r>
            <a:r>
              <a:rPr kumimoji="0" lang="en-GB" sz="1800" b="0" i="1" u="none" strike="noStrike" kern="1200" cap="none" spc="0" normalizeH="0" baseline="0" noProof="0" dirty="0">
                <a:ln>
                  <a:noFill/>
                </a:ln>
                <a:solidFill>
                  <a:srgbClr val="585858"/>
                </a:solidFill>
                <a:effectLst/>
                <a:uLnTx/>
                <a:uFillTx/>
                <a:latin typeface="Arial"/>
                <a:ea typeface="+mn-ea"/>
                <a:cs typeface="+mn-cs"/>
              </a:rPr>
              <a:t>not</a:t>
            </a:r>
            <a:r>
              <a:rPr kumimoji="0" lang="en-GB" sz="1800" b="0" i="0" u="none" strike="noStrike" kern="1200" cap="none" spc="0" normalizeH="0" baseline="0" noProof="0" dirty="0">
                <a:ln>
                  <a:noFill/>
                </a:ln>
                <a:solidFill>
                  <a:srgbClr val="585858"/>
                </a:solidFill>
                <a:effectLst/>
                <a:uLnTx/>
                <a:uFillTx/>
                <a:latin typeface="Arial"/>
                <a:ea typeface="+mn-ea"/>
                <a:cs typeface="+mn-cs"/>
              </a:rPr>
              <a:t> have a square face. </a:t>
            </a:r>
            <a:r>
              <a:rPr kumimoji="0" lang="en-US" sz="1800" b="0" i="0" u="none" strike="noStrike" kern="1200" cap="none" spc="0" normalizeH="0" baseline="0" noProof="0" dirty="0">
                <a:ln>
                  <a:noFill/>
                </a:ln>
                <a:solidFill>
                  <a:srgbClr val="585858"/>
                </a:solidFill>
                <a:effectLst/>
                <a:uLnTx/>
                <a:uFillTx/>
                <a:latin typeface="Arial"/>
                <a:ea typeface="+mn-ea"/>
                <a:cs typeface="+mn-cs"/>
              </a:rPr>
              <a:t>Can you choose your own way to sort 3D shapes into two sets, using do /do </a:t>
            </a:r>
            <a:r>
              <a:rPr lang="en-US" sz="1800" i="1" dirty="0">
                <a:latin typeface="Arial"/>
              </a:rPr>
              <a:t>not</a:t>
            </a:r>
            <a:r>
              <a:rPr kumimoji="0" lang="en-US" sz="1800" b="0" i="0" u="none" strike="noStrike" kern="1200" cap="none" spc="0" normalizeH="0" baseline="0" noProof="0" dirty="0">
                <a:ln>
                  <a:noFill/>
                </a:ln>
                <a:solidFill>
                  <a:srgbClr val="585858"/>
                </a:solidFill>
                <a:effectLst/>
                <a:uLnTx/>
                <a:uFillTx/>
                <a:latin typeface="Arial"/>
                <a:ea typeface="+mn-ea"/>
                <a:cs typeface="+mn-cs"/>
              </a:rPr>
              <a:t> and find ways to describe the shapes in each set?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85858"/>
                </a:solidFill>
                <a:effectLst/>
                <a:uLnTx/>
                <a:uFillTx/>
                <a:latin typeface="Arial"/>
                <a:ea typeface="+mn-ea"/>
                <a:cs typeface="+mn-cs"/>
              </a:rPr>
              <a:t>Can you guess the shape in my feely bag from my description? </a:t>
            </a:r>
            <a:r>
              <a:rPr lang="en-US" sz="1800" dirty="0">
                <a:latin typeface="Arial"/>
              </a:rPr>
              <a:t>For example, </a:t>
            </a:r>
            <a:r>
              <a:rPr kumimoji="0" lang="en-US" sz="1800" b="0" i="1" u="none" strike="noStrike" kern="1200" cap="none" spc="0" normalizeH="0" baseline="0" noProof="0" dirty="0">
                <a:ln>
                  <a:noFill/>
                </a:ln>
                <a:solidFill>
                  <a:srgbClr val="585858"/>
                </a:solidFill>
                <a:effectLst/>
                <a:uLnTx/>
                <a:uFillTx/>
                <a:latin typeface="Arial"/>
                <a:ea typeface="+mn-ea"/>
                <a:cs typeface="+mn-cs"/>
              </a:rPr>
              <a:t>my shape has a curved surface and it can roll.</a:t>
            </a:r>
            <a:endParaRPr kumimoji="0" lang="en-US"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585858"/>
                </a:solidFill>
                <a:effectLst/>
                <a:uLnTx/>
                <a:uFillTx/>
                <a:latin typeface="Arial"/>
                <a:ea typeface="+mn-ea"/>
                <a:cs typeface="+mn-cs"/>
              </a:rPr>
              <a:t>Can you help our puppet? Say whether she is right or wrong and explain why. For example, puppet picks up a cuboid saying, </a:t>
            </a:r>
            <a:r>
              <a:rPr lang="en-US" sz="1800" i="1" dirty="0">
                <a:latin typeface="Arial"/>
              </a:rPr>
              <a:t>I </a:t>
            </a:r>
            <a:r>
              <a:rPr kumimoji="0" lang="en-US" sz="1800" b="0" i="1" u="none" strike="noStrike" kern="1200" cap="none" spc="0" normalizeH="0" baseline="0" noProof="0" dirty="0">
                <a:ln>
                  <a:noFill/>
                </a:ln>
                <a:solidFill>
                  <a:srgbClr val="585858"/>
                </a:solidFill>
                <a:effectLst/>
                <a:uLnTx/>
                <a:uFillTx/>
                <a:latin typeface="Arial"/>
                <a:ea typeface="+mn-ea"/>
                <a:cs typeface="+mn-cs"/>
              </a:rPr>
              <a:t>think this is a cylinder because it has a square face.</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Our puppet has hidden one of our shapes and will only give it back if you can describe or name the hidden shape! Place a selection of 3D shapes on a tray and the puppet hides one shape at a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1500187" y="5587749"/>
            <a:ext cx="7743826"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These shapes all have square faces and these do not.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Your shape could be a sphere </a:t>
            </a:r>
            <a:r>
              <a:rPr kumimoji="0" lang="en-US" sz="18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or</a:t>
            </a: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 cylinder because they can both roll.</a:t>
            </a:r>
            <a:endPar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10982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1G-1 Recognise common 2D and 3D shapes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175135"/>
            <a:ext cx="10691811" cy="43969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Use a range of </a:t>
            </a:r>
            <a:r>
              <a:rPr kumimoji="0" lang="en-US" sz="2000" i="1" u="none" strike="noStrike" kern="1200" cap="none" spc="0" normalizeH="0" baseline="0" noProof="0" dirty="0">
                <a:ln>
                  <a:noFill/>
                </a:ln>
                <a:solidFill>
                  <a:srgbClr val="585858"/>
                </a:solidFill>
                <a:effectLst/>
                <a:uLnTx/>
                <a:uFillTx/>
                <a:latin typeface="Arial"/>
                <a:ea typeface="+mn-ea"/>
                <a:cs typeface="+mn-cs"/>
              </a:rPr>
              <a:t>2D shapes </a:t>
            </a:r>
            <a:r>
              <a:rPr kumimoji="0" lang="en-US" sz="2000" b="0" i="0" u="none" strike="noStrike" kern="1200" cap="none" spc="0" normalizeH="0" baseline="0" noProof="0" dirty="0">
                <a:ln>
                  <a:noFill/>
                </a:ln>
                <a:solidFill>
                  <a:srgbClr val="585858"/>
                </a:solidFill>
                <a:effectLst/>
                <a:uLnTx/>
                <a:uFillTx/>
                <a:latin typeface="Arial"/>
                <a:ea typeface="+mn-ea"/>
                <a:cs typeface="+mn-cs"/>
              </a:rPr>
              <a:t>such as rectangles (including squares), circles and triangles.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find shapes similar to these in our playground or around school? Are they the same shape even if they are much bigger? (e.g. markings on the playground or hall) Why do you think this is a square? How are these rectangles the same? How are they different?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guess my sorting rule and complete my sorting? Include 2D shapes cut from paper in different sizes and relative proportions. Carefully examine each shape and sort into hoops using two criteria, e.g. </a:t>
            </a:r>
            <a:r>
              <a:rPr kumimoji="0" lang="en-US" sz="2000" b="0" u="none" strike="noStrike" kern="1200" cap="none" spc="0" normalizeH="0" baseline="0" noProof="0" dirty="0">
                <a:ln>
                  <a:noFill/>
                </a:ln>
                <a:solidFill>
                  <a:srgbClr val="585858"/>
                </a:solidFill>
                <a:effectLst/>
                <a:uLnTx/>
                <a:uFillTx/>
                <a:latin typeface="Arial"/>
                <a:ea typeface="+mn-ea"/>
                <a:cs typeface="+mn-cs"/>
              </a:rPr>
              <a:t>triangles and </a:t>
            </a:r>
            <a:r>
              <a:rPr kumimoji="0" lang="en-US" sz="2000" b="0" i="1" u="none" strike="noStrike" kern="1200" cap="none" spc="0" normalizeH="0" baseline="0" noProof="0" dirty="0">
                <a:ln>
                  <a:noFill/>
                </a:ln>
                <a:solidFill>
                  <a:srgbClr val="585858"/>
                </a:solidFill>
                <a:effectLst/>
                <a:uLnTx/>
                <a:uFillTx/>
                <a:latin typeface="Arial"/>
                <a:ea typeface="+mn-ea"/>
                <a:cs typeface="+mn-cs"/>
              </a:rPr>
              <a:t>not</a:t>
            </a:r>
            <a:r>
              <a:rPr kumimoji="0" lang="en-US" sz="2000" b="0" u="none" strike="noStrike" kern="1200" cap="none" spc="0" normalizeH="0" baseline="0" noProof="0" dirty="0">
                <a:ln>
                  <a:noFill/>
                </a:ln>
                <a:solidFill>
                  <a:srgbClr val="585858"/>
                </a:solidFill>
                <a:effectLst/>
                <a:uLnTx/>
                <a:uFillTx/>
                <a:latin typeface="Arial"/>
                <a:ea typeface="+mn-ea"/>
                <a:cs typeface="+mn-cs"/>
              </a:rPr>
              <a:t> triangles.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choose your own way to sort 2D shapes into two sets, using </a:t>
            </a:r>
            <a:r>
              <a:rPr kumimoji="0" lang="en-US" sz="2000" b="0" i="1" u="none" strike="noStrike" kern="1200" cap="none" spc="0" normalizeH="0" baseline="0" noProof="0" dirty="0">
                <a:ln>
                  <a:noFill/>
                </a:ln>
                <a:solidFill>
                  <a:srgbClr val="585858"/>
                </a:solidFill>
                <a:effectLst/>
                <a:uLnTx/>
                <a:uFillTx/>
                <a:latin typeface="Arial"/>
                <a:ea typeface="+mn-ea"/>
                <a:cs typeface="+mn-cs"/>
              </a:rPr>
              <a:t>not</a:t>
            </a:r>
            <a:r>
              <a:rPr kumimoji="0" lang="en-US" sz="2000" b="0" i="0" u="none" strike="noStrike" kern="1200" cap="none" spc="0" normalizeH="0" baseline="0" noProof="0" dirty="0">
                <a:ln>
                  <a:noFill/>
                </a:ln>
                <a:solidFill>
                  <a:srgbClr val="585858"/>
                </a:solidFill>
                <a:effectLst/>
                <a:uLnTx/>
                <a:uFillTx/>
                <a:latin typeface="Arial"/>
                <a:ea typeface="+mn-ea"/>
                <a:cs typeface="+mn-cs"/>
              </a:rPr>
              <a:t>? Can you describe how shapes in the </a:t>
            </a:r>
            <a:r>
              <a:rPr kumimoji="0" lang="en-US" sz="2000" b="0" i="1" u="none" strike="noStrike" kern="1200" cap="none" spc="0" normalizeH="0" baseline="0" noProof="0" dirty="0">
                <a:ln>
                  <a:noFill/>
                </a:ln>
                <a:solidFill>
                  <a:srgbClr val="585858"/>
                </a:solidFill>
                <a:effectLst/>
                <a:uLnTx/>
                <a:uFillTx/>
                <a:latin typeface="Arial"/>
                <a:ea typeface="+mn-ea"/>
                <a:cs typeface="+mn-cs"/>
              </a:rPr>
              <a:t>same set</a:t>
            </a:r>
            <a:r>
              <a:rPr kumimoji="0" lang="en-US" sz="2000" b="0" i="0" u="none" strike="noStrike" kern="1200" cap="none" spc="0" normalizeH="0" baseline="0" noProof="0" dirty="0">
                <a:ln>
                  <a:noFill/>
                </a:ln>
                <a:solidFill>
                  <a:srgbClr val="585858"/>
                </a:solidFill>
                <a:effectLst/>
                <a:uLnTx/>
                <a:uFillTx/>
                <a:latin typeface="Arial"/>
                <a:ea typeface="+mn-ea"/>
                <a:cs typeface="+mn-cs"/>
              </a:rPr>
              <a:t> are different? If the cheeky puppet moves some shapes about (including rotating a shape but leaving it in the correct set) can you see which shapes need to be corrected?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1263906" y="5781692"/>
            <a:ext cx="941177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is a long, thin rectangle and this is a </a:t>
            </a:r>
            <a:r>
              <a:rPr lang="en-US" sz="2000" i="1" dirty="0">
                <a:solidFill>
                  <a:srgbClr val="585858"/>
                </a:solidFill>
              </a:rPr>
              <a:t>wide</a:t>
            </a: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rectangle.</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762746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1G-1 Recognise common 2D and 3D shapes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759973"/>
            <a:ext cx="10958513" cy="326671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Use a range </a:t>
            </a:r>
            <a:r>
              <a:rPr kumimoji="0" lang="en-US" sz="2000" i="0" u="none" strike="noStrike" kern="1200" cap="none" spc="0" normalizeH="0" baseline="0" noProof="0" dirty="0">
                <a:ln>
                  <a:noFill/>
                </a:ln>
                <a:solidFill>
                  <a:srgbClr val="585858"/>
                </a:solidFill>
                <a:effectLst/>
                <a:uLnTx/>
                <a:uFillTx/>
                <a:latin typeface="Arial"/>
                <a:ea typeface="+mn-ea"/>
                <a:cs typeface="+mn-cs"/>
              </a:rPr>
              <a:t>2D shapes </a:t>
            </a:r>
            <a:r>
              <a:rPr kumimoji="0" lang="en-US" sz="2000" b="0" i="0" u="none" strike="noStrike" kern="1200" cap="none" spc="0" normalizeH="0" baseline="0" noProof="0" dirty="0">
                <a:ln>
                  <a:noFill/>
                </a:ln>
                <a:solidFill>
                  <a:srgbClr val="585858"/>
                </a:solidFill>
                <a:effectLst/>
                <a:uLnTx/>
                <a:uFillTx/>
                <a:latin typeface="Arial"/>
                <a:ea typeface="+mn-ea"/>
                <a:cs typeface="+mn-cs"/>
              </a:rPr>
              <a:t>(continued).</a:t>
            </a:r>
          </a:p>
          <a:p>
            <a:pPr lvl="0">
              <a:lnSpc>
                <a:spcPct val="120000"/>
              </a:lnSpc>
              <a:spcBef>
                <a:spcPts val="600"/>
              </a:spcBef>
              <a:spcAft>
                <a:spcPts val="600"/>
              </a:spcAft>
              <a:buClr>
                <a:srgbClr val="585858"/>
              </a:buClr>
              <a:buFont typeface="Arial" panose="020B0604020202020204" pitchFamily="34" charset="0"/>
              <a:buChar char="•"/>
              <a:defRPr/>
            </a:pPr>
            <a:r>
              <a:rPr lang="en-GB" sz="2000" dirty="0"/>
              <a:t>Lay out a selection of 2D shapes. Can you check whether our puppet knows the correct names for our shapes? </a:t>
            </a:r>
          </a:p>
          <a:p>
            <a:pPr lvl="0">
              <a:lnSpc>
                <a:spcPct val="120000"/>
              </a:lnSpc>
              <a:spcBef>
                <a:spcPts val="600"/>
              </a:spcBef>
              <a:spcAft>
                <a:spcPts val="600"/>
              </a:spcAft>
              <a:buClr>
                <a:srgbClr val="585858"/>
              </a:buClr>
              <a:buFont typeface="Arial" panose="020B0604020202020204" pitchFamily="34" charset="0"/>
              <a:buChar char="•"/>
              <a:defRPr/>
            </a:pPr>
            <a:r>
              <a:rPr lang="en-GB" sz="2000" dirty="0"/>
              <a:t>The puppet points to a shape saying, </a:t>
            </a:r>
            <a:r>
              <a:rPr lang="en-GB" sz="2000" i="1" dirty="0"/>
              <a:t>I think this is a rectangle because it has 3 sides, am I right?</a:t>
            </a:r>
          </a:p>
          <a:p>
            <a:pPr lvl="0">
              <a:lnSpc>
                <a:spcPct val="120000"/>
              </a:lnSpc>
              <a:spcBef>
                <a:spcPts val="600"/>
              </a:spcBef>
              <a:spcAft>
                <a:spcPts val="600"/>
              </a:spcAft>
              <a:buClr>
                <a:srgbClr val="585858"/>
              </a:buClr>
              <a:buFont typeface="Arial" panose="020B0604020202020204" pitchFamily="34" charset="0"/>
              <a:buChar char="•"/>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a:t>
            </a:r>
            <a:r>
              <a:rPr kumimoji="0" lang="en-GB" sz="2000" b="0" i="1" u="none" strike="noStrike" kern="1200" cap="none" spc="0" normalizeH="0" baseline="0" noProof="0" dirty="0">
                <a:ln>
                  <a:noFill/>
                </a:ln>
                <a:solidFill>
                  <a:srgbClr val="585858"/>
                </a:solidFill>
                <a:effectLst/>
                <a:uLnTx/>
                <a:uFillTx/>
                <a:latin typeface="Arial"/>
                <a:ea typeface="+mn-ea"/>
                <a:cs typeface="+mn-cs"/>
              </a:rPr>
              <a:t>explain </a:t>
            </a:r>
            <a:r>
              <a:rPr kumimoji="0" lang="en-GB" sz="2000" b="0" i="0" u="none" strike="noStrike" kern="1200" cap="none" spc="0" normalizeH="0" baseline="0" noProof="0" dirty="0">
                <a:ln>
                  <a:noFill/>
                </a:ln>
                <a:solidFill>
                  <a:srgbClr val="585858"/>
                </a:solidFill>
                <a:effectLst/>
                <a:uLnTx/>
                <a:uFillTx/>
                <a:latin typeface="Arial"/>
                <a:ea typeface="+mn-ea"/>
                <a:cs typeface="+mn-cs"/>
              </a:rPr>
              <a:t>why the puppet is right or wrong?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751707" y="4906953"/>
            <a:ext cx="1023092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is </a:t>
            </a:r>
            <a:r>
              <a:rPr lang="en-US" sz="2000" dirty="0">
                <a:solidFill>
                  <a:srgbClr val="585858"/>
                </a:solidFill>
              </a:rPr>
              <a:t>not</a:t>
            </a:r>
            <a:r>
              <a:rPr kumimoji="0" lang="en-US"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 rectangle because a rectangle has 4 sides and this shape only has 3.</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849740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E7F3E-79AC-4000-9973-3E3AE7723BA1}"/>
              </a:ext>
            </a:extLst>
          </p:cNvPr>
          <p:cNvSpPr>
            <a:spLocks noGrp="1"/>
          </p:cNvSpPr>
          <p:nvPr>
            <p:ph type="title"/>
          </p:nvPr>
        </p:nvSpPr>
        <p:spPr/>
        <p:txBody>
          <a:bodyPr/>
          <a:lstStyle/>
          <a:p>
            <a:r>
              <a:rPr lang="en-GB" dirty="0"/>
              <a:t>1G-1 Recognise common 2D and 3D shapes</a:t>
            </a:r>
          </a:p>
        </p:txBody>
      </p:sp>
      <p:pic>
        <p:nvPicPr>
          <p:cNvPr id="3" name="Picture 2">
            <a:extLst>
              <a:ext uri="{FF2B5EF4-FFF2-40B4-BE49-F238E27FC236}">
                <a16:creationId xmlns:a16="http://schemas.microsoft.com/office/drawing/2014/main" id="{A50A5B57-EC15-4F16-A786-CC41E83B8DCA}"/>
              </a:ext>
            </a:extLst>
          </p:cNvPr>
          <p:cNvPicPr>
            <a:picLocks noChangeAspect="1"/>
          </p:cNvPicPr>
          <p:nvPr/>
        </p:nvPicPr>
        <p:blipFill>
          <a:blip r:embed="rId3"/>
          <a:stretch>
            <a:fillRect/>
          </a:stretch>
        </p:blipFill>
        <p:spPr>
          <a:xfrm>
            <a:off x="833630" y="3541977"/>
            <a:ext cx="5139618" cy="1400292"/>
          </a:xfrm>
          <a:prstGeom prst="rect">
            <a:avLst/>
          </a:prstGeom>
        </p:spPr>
      </p:pic>
      <p:pic>
        <p:nvPicPr>
          <p:cNvPr id="5" name="Picture 4">
            <a:extLst>
              <a:ext uri="{FF2B5EF4-FFF2-40B4-BE49-F238E27FC236}">
                <a16:creationId xmlns:a16="http://schemas.microsoft.com/office/drawing/2014/main" id="{B0251FCC-E5DF-4384-A0A2-8212BC621C6A}"/>
              </a:ext>
            </a:extLst>
          </p:cNvPr>
          <p:cNvPicPr>
            <a:picLocks noChangeAspect="1"/>
          </p:cNvPicPr>
          <p:nvPr/>
        </p:nvPicPr>
        <p:blipFill>
          <a:blip r:embed="rId4"/>
          <a:stretch>
            <a:fillRect/>
          </a:stretch>
        </p:blipFill>
        <p:spPr>
          <a:xfrm>
            <a:off x="1116515" y="1598154"/>
            <a:ext cx="4359621" cy="1659325"/>
          </a:xfrm>
          <a:prstGeom prst="rect">
            <a:avLst/>
          </a:prstGeom>
        </p:spPr>
      </p:pic>
      <p:sp>
        <p:nvSpPr>
          <p:cNvPr id="8" name="Content Placeholder 2">
            <a:extLst>
              <a:ext uri="{FF2B5EF4-FFF2-40B4-BE49-F238E27FC236}">
                <a16:creationId xmlns:a16="http://schemas.microsoft.com/office/drawing/2014/main" id="{622C45FA-303A-4B40-A149-16C1C8320CD7}"/>
              </a:ext>
            </a:extLst>
          </p:cNvPr>
          <p:cNvSpPr txBox="1">
            <a:spLocks/>
          </p:cNvSpPr>
          <p:nvPr/>
        </p:nvSpPr>
        <p:spPr>
          <a:xfrm>
            <a:off x="6177722" y="1126007"/>
            <a:ext cx="5390389" cy="38162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t>Cut out shapes like those shown in the image</a:t>
            </a:r>
          </a:p>
          <a:p>
            <a:pPr>
              <a:lnSpc>
                <a:spcPct val="120000"/>
              </a:lnSpc>
              <a:spcBef>
                <a:spcPts val="600"/>
              </a:spcBef>
              <a:spcAft>
                <a:spcPts val="600"/>
              </a:spcAft>
              <a:buClr>
                <a:srgbClr val="585858"/>
              </a:buClr>
              <a:buFont typeface="Arial" panose="020B0604020202020204" pitchFamily="34" charset="0"/>
              <a:buChar char="•"/>
            </a:pPr>
            <a:r>
              <a:rPr lang="en-GB" sz="1800" dirty="0"/>
              <a:t>Look at these shapes I have cut out. How would you describe each one? </a:t>
            </a:r>
            <a:r>
              <a:rPr lang="en-US" sz="1800" dirty="0"/>
              <a:t>What does each shape remind you of? I think this one looks like a sail.</a:t>
            </a:r>
          </a:p>
          <a:p>
            <a:pPr>
              <a:lnSpc>
                <a:spcPct val="120000"/>
              </a:lnSpc>
              <a:spcBef>
                <a:spcPts val="600"/>
              </a:spcBef>
              <a:spcAft>
                <a:spcPts val="600"/>
              </a:spcAft>
              <a:buClr>
                <a:srgbClr val="585858"/>
              </a:buClr>
              <a:buFont typeface="Arial" panose="020B0604020202020204" pitchFamily="34" charset="0"/>
              <a:buChar char="•"/>
            </a:pPr>
            <a:r>
              <a:rPr lang="en-US" sz="1800" dirty="0"/>
              <a:t>Run your finger around the edge of each shape.  Are the sides straight or curved? Can you count the sides as you run your finger along each one?</a:t>
            </a:r>
          </a:p>
          <a:p>
            <a:pPr>
              <a:lnSpc>
                <a:spcPct val="120000"/>
              </a:lnSpc>
              <a:spcBef>
                <a:spcPts val="600"/>
              </a:spcBef>
              <a:spcAft>
                <a:spcPts val="600"/>
              </a:spcAft>
              <a:buClr>
                <a:srgbClr val="585858"/>
              </a:buClr>
              <a:buFont typeface="Arial" panose="020B0604020202020204" pitchFamily="34" charset="0"/>
              <a:buChar char="•"/>
            </a:pPr>
            <a:r>
              <a:rPr lang="en-US" sz="1800" dirty="0"/>
              <a:t>Can you find a shape which you are sure is a triangle? Why did you choose this one? Are there any shapes which might not be triangles? </a:t>
            </a:r>
          </a:p>
          <a:p>
            <a:pPr>
              <a:lnSpc>
                <a:spcPct val="120000"/>
              </a:lnSpc>
              <a:spcBef>
                <a:spcPts val="600"/>
              </a:spcBef>
              <a:spcAft>
                <a:spcPts val="600"/>
              </a:spcAft>
              <a:buFont typeface="Arial" panose="020B0604020202020204" pitchFamily="34" charset="0"/>
              <a:buChar char="•"/>
            </a:pPr>
            <a:endParaRPr lang="en-GB" sz="1800" dirty="0"/>
          </a:p>
          <a:p>
            <a:pPr marL="0" indent="0">
              <a:lnSpc>
                <a:spcPct val="120000"/>
              </a:lnSpc>
              <a:spcBef>
                <a:spcPts val="600"/>
              </a:spcBef>
              <a:spcAft>
                <a:spcPts val="600"/>
              </a:spcAft>
              <a:buNone/>
            </a:pPr>
            <a:endParaRPr lang="en-GB" sz="18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18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1800" kern="0" dirty="0">
              <a:solidFill>
                <a:schemeClr val="tx1"/>
              </a:solidFill>
            </a:endParaRPr>
          </a:p>
        </p:txBody>
      </p:sp>
      <p:sp>
        <p:nvSpPr>
          <p:cNvPr id="2" name="TextBox 19">
            <a:extLst>
              <a:ext uri="{FF2B5EF4-FFF2-40B4-BE49-F238E27FC236}">
                <a16:creationId xmlns:a16="http://schemas.microsoft.com/office/drawing/2014/main" id="{A59D9DFB-B55A-4749-815A-12ADFD8BD44B}"/>
              </a:ext>
            </a:extLst>
          </p:cNvPr>
          <p:cNvSpPr txBox="1"/>
          <p:nvPr/>
        </p:nvSpPr>
        <p:spPr>
          <a:xfrm>
            <a:off x="2303405" y="5162606"/>
            <a:ext cx="7843838"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solidFill>
                  <a:srgbClr val="585858"/>
                </a:solidFill>
              </a:rPr>
              <a:t>This is </a:t>
            </a:r>
            <a:r>
              <a:rPr lang="en-US" sz="2000" dirty="0">
                <a:solidFill>
                  <a:srgbClr val="585858"/>
                </a:solidFill>
              </a:rPr>
              <a:t>not </a:t>
            </a:r>
            <a:r>
              <a:rPr lang="en-US" sz="2000" i="1" dirty="0">
                <a:solidFill>
                  <a:srgbClr val="585858"/>
                </a:solidFill>
              </a:rPr>
              <a:t>a triangle because it has 6 sides.</a:t>
            </a:r>
          </a:p>
          <a:p>
            <a:pPr algn="ctr">
              <a:buNone/>
            </a:pPr>
            <a:r>
              <a:rPr lang="en-US" sz="2000" i="1" dirty="0">
                <a:solidFill>
                  <a:srgbClr val="585858"/>
                </a:solidFill>
              </a:rPr>
              <a:t>This is </a:t>
            </a:r>
            <a:r>
              <a:rPr lang="en-US" sz="2000" dirty="0">
                <a:solidFill>
                  <a:srgbClr val="585858"/>
                </a:solidFill>
              </a:rPr>
              <a:t>not </a:t>
            </a:r>
            <a:r>
              <a:rPr lang="en-US" sz="2000" i="1" dirty="0">
                <a:solidFill>
                  <a:srgbClr val="585858"/>
                </a:solidFill>
              </a:rPr>
              <a:t>a triangle because it has a side which is curved.</a:t>
            </a:r>
          </a:p>
          <a:p>
            <a:pPr algn="ctr">
              <a:buNone/>
            </a:pPr>
            <a:r>
              <a:rPr lang="en-US" sz="2000" i="1" dirty="0">
                <a:solidFill>
                  <a:srgbClr val="585858"/>
                </a:solidFill>
              </a:rPr>
              <a:t>This is a triangle because it has 3 straight sides.</a:t>
            </a:r>
            <a:endParaRPr lang="en-GB" sz="2000" i="1" dirty="0">
              <a:solidFill>
                <a:srgbClr val="585858"/>
              </a:solidFill>
            </a:endParaRPr>
          </a:p>
        </p:txBody>
      </p:sp>
    </p:spTree>
    <p:extLst>
      <p:ext uri="{BB962C8B-B14F-4D97-AF65-F5344CB8AC3E}">
        <p14:creationId xmlns:p14="http://schemas.microsoft.com/office/powerpoint/2010/main" val="110422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sz="2000" b="0" i="0" u="none" strike="noStrike" kern="1200" cap="none" spc="0" normalizeH="0" baseline="0" noProof="0" dirty="0">
                <a:ln>
                  <a:noFill/>
                </a:ln>
                <a:solidFill>
                  <a:srgbClr val="FFFFFF"/>
                </a:solidFill>
                <a:effectLst/>
                <a:uLnTx/>
                <a:uFillTx/>
                <a:latin typeface="Arial"/>
                <a:ea typeface="+mj-ea"/>
                <a:cs typeface="+mj-cs"/>
              </a:rPr>
              <a:t>1G-1 Recognise common 2D and 3D shapes</a:t>
            </a:r>
            <a:br>
              <a:rPr kumimoji="0" lang="en-GB" sz="2000" b="0" i="0" u="none" strike="noStrike" kern="0" cap="none" spc="0" normalizeH="0" baseline="0" noProof="0" dirty="0">
                <a:ln>
                  <a:noFill/>
                </a:ln>
                <a:solidFill>
                  <a:srgbClr val="FFFFFF"/>
                </a:solidFill>
                <a:effectLst/>
                <a:uLnTx/>
                <a:uFillTx/>
                <a:latin typeface="Arial"/>
                <a:ea typeface="+mj-ea"/>
                <a:cs typeface="+mj-cs"/>
              </a:rPr>
            </a:b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Jig Shapes</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https://nrich.maths.org/6886</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1G-1</a:t>
            </a:r>
            <a:br>
              <a:rPr lang="en-GB" sz="2400" dirty="0"/>
            </a:br>
            <a:r>
              <a:rPr lang="en-GB" sz="2400" i="1" dirty="0"/>
              <a:t>Recognise common 2D and 3D shapes presented in different orientations, and know that rectangles, triangles, cuboids and pyramids are not always similar to one another.</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1G-1.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Recognise common 2D and 3D shapes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sz="1100" dirty="0"/>
              <a:t>1G-1</a:t>
            </a:r>
            <a:endParaRPr lang="en-GB" dirty="0"/>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2846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1G-1 Recognise common 2D and 3D shapes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82967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DAF0-8969-4738-BD3B-C42D285196DC}"/>
              </a:ext>
            </a:extLst>
          </p:cNvPr>
          <p:cNvSpPr>
            <a:spLocks noGrp="1"/>
          </p:cNvSpPr>
          <p:nvPr>
            <p:ph type="title"/>
          </p:nvPr>
        </p:nvSpPr>
        <p:spPr/>
        <p:txBody>
          <a:bodyPr/>
          <a:lstStyle/>
          <a:p>
            <a:r>
              <a:rPr lang="en-GB" dirty="0"/>
              <a:t>1G-1 Recognise common 2D and 3D shapes</a:t>
            </a:r>
          </a:p>
        </p:txBody>
      </p:sp>
      <p:sp>
        <p:nvSpPr>
          <p:cNvPr id="3" name="TextBox 19">
            <a:extLst>
              <a:ext uri="{FF2B5EF4-FFF2-40B4-BE49-F238E27FC236}">
                <a16:creationId xmlns:a16="http://schemas.microsoft.com/office/drawing/2014/main" id="{F3525B45-8CB5-4ECB-B0D0-3B6F8BD2E246}"/>
              </a:ext>
            </a:extLst>
          </p:cNvPr>
          <p:cNvSpPr txBox="1"/>
          <p:nvPr/>
        </p:nvSpPr>
        <p:spPr>
          <a:xfrm>
            <a:off x="1125423" y="5767345"/>
            <a:ext cx="882839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cylinder and tin both have circles for faces and they both roll. </a:t>
            </a:r>
          </a:p>
        </p:txBody>
      </p:sp>
      <p:sp>
        <p:nvSpPr>
          <p:cNvPr id="4" name="Content Placeholder 2">
            <a:extLst>
              <a:ext uri="{FF2B5EF4-FFF2-40B4-BE49-F238E27FC236}">
                <a16:creationId xmlns:a16="http://schemas.microsoft.com/office/drawing/2014/main" id="{BE6FF4BA-4D1C-49B9-B5F4-70710ED7A877}"/>
              </a:ext>
            </a:extLst>
          </p:cNvPr>
          <p:cNvSpPr txBox="1">
            <a:spLocks/>
          </p:cNvSpPr>
          <p:nvPr/>
        </p:nvSpPr>
        <p:spPr>
          <a:xfrm>
            <a:off x="635040" y="3077492"/>
            <a:ext cx="10101367" cy="252223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collection of </a:t>
            </a:r>
            <a:r>
              <a:rPr kumimoji="0" lang="en-GB" sz="2000" i="1" u="none" strike="noStrike" kern="1200" cap="none" spc="0" normalizeH="0" baseline="0" noProof="0" dirty="0">
                <a:ln>
                  <a:noFill/>
                </a:ln>
                <a:solidFill>
                  <a:srgbClr val="585858"/>
                </a:solidFill>
                <a:effectLst/>
                <a:uLnTx/>
                <a:uFillTx/>
                <a:latin typeface="Arial"/>
                <a:ea typeface="+mn-ea"/>
                <a:cs typeface="+mn-cs"/>
              </a:rPr>
              <a:t>3D shapes, </a:t>
            </a:r>
            <a:r>
              <a:rPr kumimoji="0" lang="en-GB" sz="2000" b="0" i="0" u="none" strike="noStrike" kern="1200" cap="none" spc="0" normalizeH="0" baseline="0" noProof="0" dirty="0">
                <a:ln>
                  <a:noFill/>
                </a:ln>
                <a:solidFill>
                  <a:srgbClr val="585858"/>
                </a:solidFill>
                <a:effectLst/>
                <a:uLnTx/>
                <a:uFillTx/>
                <a:latin typeface="Arial"/>
                <a:ea typeface="+mn-ea"/>
                <a:cs typeface="+mn-cs"/>
              </a:rPr>
              <a:t>e.g. </a:t>
            </a:r>
            <a:r>
              <a:rPr kumimoji="0" lang="en-US" sz="2000" b="0" i="0" u="none" strike="noStrike" kern="1200" cap="none" spc="0" normalizeH="0" baseline="0" noProof="0" dirty="0">
                <a:ln>
                  <a:noFill/>
                </a:ln>
                <a:solidFill>
                  <a:srgbClr val="585858"/>
                </a:solidFill>
                <a:effectLst/>
                <a:uLnTx/>
                <a:uFillTx/>
                <a:latin typeface="Arial"/>
                <a:ea typeface="+mn-ea"/>
                <a:cs typeface="+mn-cs"/>
              </a:rPr>
              <a:t>cylinders, cuboids (including cubes), spheres and pyramids. Also include corresponding everyday objects, e.g. tins, boxes, snack tubes</a:t>
            </a:r>
            <a:r>
              <a:rPr lang="en-US" sz="2000" dirty="0">
                <a:latin typeface="Arial"/>
              </a:rPr>
              <a:t>.</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match the shapes to the objects you might find at home? Can you say why the cylinder reminds you of a baked beans tin? How is it similar? How is it different?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find other objects in our classroom or around school which are similar to these shapes?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mc:Choice xmlns:am3d="http://schemas.microsoft.com/office/drawing/2017/model3d" Requires="am3d">
          <p:graphicFrame>
            <p:nvGraphicFramePr>
              <p:cNvPr id="8" name="3D Model 7">
                <a:extLst>
                  <a:ext uri="{FF2B5EF4-FFF2-40B4-BE49-F238E27FC236}">
                    <a16:creationId xmlns:a16="http://schemas.microsoft.com/office/drawing/2014/main" id="{2902AF7E-D343-4599-89D1-38DB7505E6A7}"/>
                  </a:ext>
                </a:extLst>
              </p:cNvPr>
              <p:cNvGraphicFramePr>
                <a:graphicFrameLocks noChangeAspect="1"/>
              </p:cNvGraphicFramePr>
              <p:nvPr>
                <p:extLst>
                  <p:ext uri="{D42A27DB-BD31-4B8C-83A1-F6EECF244321}">
                    <p14:modId xmlns:p14="http://schemas.microsoft.com/office/powerpoint/2010/main" val="3889044674"/>
                  </p:ext>
                </p:extLst>
              </p:nvPr>
            </p:nvGraphicFramePr>
            <p:xfrm>
              <a:off x="7445918" y="871651"/>
              <a:ext cx="1684365" cy="2070015"/>
            </p:xfrm>
            <a:graphic>
              <a:graphicData uri="http://schemas.microsoft.com/office/drawing/2017/model3d">
                <am3d:model3d r:embed="rId3">
                  <am3d:spPr>
                    <a:xfrm>
                      <a:off x="0" y="0"/>
                      <a:ext cx="1684365" cy="2070015"/>
                    </a:xfrm>
                    <a:prstGeom prst="rect">
                      <a:avLst/>
                    </a:prstGeom>
                  </am3d:spPr>
                  <am3d:camera>
                    <am3d:pos x="0" y="0" z="81468558"/>
                    <am3d:up dx="0" dy="36000000" dz="0"/>
                    <am3d:lookAt x="0" y="0" z="0"/>
                    <am3d:perspective fov="2700000"/>
                  </am3d:camera>
                  <am3d:trans>
                    <am3d:meterPerModelUnit n="24999821" d="1000000"/>
                    <am3d:preTrans dx="129" dy="-17999853" dz="145"/>
                    <am3d:scale>
                      <am3d:sx n="1000000" d="1000000"/>
                      <am3d:sy n="1000000" d="1000000"/>
                      <am3d:sz n="1000000" d="1000000"/>
                    </am3d:scale>
                    <am3d:rot/>
                    <am3d:postTrans dx="0" dy="0" dz="0"/>
                  </am3d:trans>
                  <am3d:raster rName="Office3DRenderer" rVer="16.0.8326">
                    <am3d:blip r:embed="rId4"/>
                  </am3d:raster>
                  <am3d:objViewport viewportSz="30233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id="{2902AF7E-D343-4599-89D1-38DB7505E6A7}"/>
                  </a:ext>
                </a:extLst>
              </p:cNvPr>
              <p:cNvPicPr>
                <a:picLocks noGrp="1" noRot="1" noChangeAspect="1" noMove="1" noResize="1" noEditPoints="1" noAdjustHandles="1" noChangeArrowheads="1" noChangeShapeType="1" noCrop="1"/>
              </p:cNvPicPr>
              <p:nvPr/>
            </p:nvPicPr>
            <p:blipFill>
              <a:blip r:embed="rId4"/>
              <a:stretch>
                <a:fillRect/>
              </a:stretch>
            </p:blipFill>
            <p:spPr>
              <a:xfrm>
                <a:off x="7445918" y="871651"/>
                <a:ext cx="1684365" cy="207001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22F4F9A9-1887-4CFD-A0E6-62CED463C16F}"/>
                  </a:ext>
                </a:extLst>
              </p:cNvPr>
              <p:cNvGraphicFramePr>
                <a:graphicFrameLocks noChangeAspect="1"/>
              </p:cNvGraphicFramePr>
              <p:nvPr>
                <p:extLst>
                  <p:ext uri="{D42A27DB-BD31-4B8C-83A1-F6EECF244321}">
                    <p14:modId xmlns:p14="http://schemas.microsoft.com/office/powerpoint/2010/main" val="558763828"/>
                  </p:ext>
                </p:extLst>
              </p:nvPr>
            </p:nvGraphicFramePr>
            <p:xfrm>
              <a:off x="5226711" y="988774"/>
              <a:ext cx="1738578" cy="1835771"/>
            </p:xfrm>
            <a:graphic>
              <a:graphicData uri="http://schemas.microsoft.com/office/drawing/2017/model3d">
                <am3d:model3d r:embed="rId5">
                  <am3d:spPr>
                    <a:xfrm>
                      <a:off x="0" y="0"/>
                      <a:ext cx="1738578" cy="1835771"/>
                    </a:xfrm>
                    <a:prstGeom prst="rect">
                      <a:avLst/>
                    </a:prstGeom>
                  </am3d:spPr>
                  <am3d:camera>
                    <am3d:pos x="0" y="0" z="81466489"/>
                    <am3d:up dx="0" dy="36000000" dz="0"/>
                    <am3d:lookAt x="0" y="0" z="0"/>
                    <am3d:perspective fov="2700000"/>
                  </am3d:camera>
                  <am3d:trans>
                    <am3d:meterPerModelUnit n="25000000" d="1000000"/>
                    <am3d:preTrans dx="0" dy="-17999103" dz="-10"/>
                    <am3d:scale>
                      <am3d:sx n="1000000" d="1000000"/>
                      <am3d:sy n="1000000" d="1000000"/>
                      <am3d:sz n="1000000" d="1000000"/>
                    </am3d:scale>
                    <am3d:rot ax="1296499" ay="15850" az="6350"/>
                    <am3d:postTrans dx="0" dy="0" dz="0"/>
                  </am3d:trans>
                  <am3d:raster rName="Office3DRenderer" rVer="16.0.8326">
                    <am3d:blip r:embed="rId6"/>
                  </am3d:raster>
                  <am3d:objViewport viewportSz="23165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22F4F9A9-1887-4CFD-A0E6-62CED463C16F}"/>
                  </a:ext>
                </a:extLst>
              </p:cNvPr>
              <p:cNvPicPr>
                <a:picLocks noGrp="1" noRot="1" noChangeAspect="1" noMove="1" noResize="1" noEditPoints="1" noAdjustHandles="1" noChangeArrowheads="1" noChangeShapeType="1" noCrop="1"/>
              </p:cNvPicPr>
              <p:nvPr/>
            </p:nvPicPr>
            <p:blipFill>
              <a:blip r:embed="rId6"/>
              <a:stretch>
                <a:fillRect/>
              </a:stretch>
            </p:blipFill>
            <p:spPr>
              <a:xfrm>
                <a:off x="5226711" y="988774"/>
                <a:ext cx="1738578" cy="18357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a:extLst>
                  <a:ext uri="{FF2B5EF4-FFF2-40B4-BE49-F238E27FC236}">
                    <a16:creationId xmlns:a16="http://schemas.microsoft.com/office/drawing/2014/main" id="{6E7973F0-2284-4190-BF66-AF9114D0F225}"/>
                  </a:ext>
                </a:extLst>
              </p:cNvPr>
              <p:cNvGraphicFramePr>
                <a:graphicFrameLocks noChangeAspect="1"/>
              </p:cNvGraphicFramePr>
              <p:nvPr>
                <p:extLst>
                  <p:ext uri="{D42A27DB-BD31-4B8C-83A1-F6EECF244321}">
                    <p14:modId xmlns:p14="http://schemas.microsoft.com/office/powerpoint/2010/main" val="1373942858"/>
                  </p:ext>
                </p:extLst>
              </p:nvPr>
            </p:nvGraphicFramePr>
            <p:xfrm>
              <a:off x="2709102" y="388826"/>
              <a:ext cx="2165970" cy="2688666"/>
            </p:xfrm>
            <a:graphic>
              <a:graphicData uri="http://schemas.microsoft.com/office/drawing/2017/model3d">
                <am3d:model3d r:embed="rId7">
                  <am3d:spPr>
                    <a:xfrm>
                      <a:off x="0" y="0"/>
                      <a:ext cx="2165970" cy="2688666"/>
                    </a:xfrm>
                    <a:prstGeom prst="rect">
                      <a:avLst/>
                    </a:prstGeom>
                  </am3d:spPr>
                  <am3d:camera>
                    <am3d:pos x="0" y="0" z="81467837"/>
                    <am3d:up dx="0" dy="36000000" dz="0"/>
                    <am3d:lookAt x="0" y="0" z="0"/>
                    <am3d:perspective fov="2700000"/>
                  </am3d:camera>
                  <am3d:trans>
                    <am3d:meterPerModelUnit n="24999998" d="1000000"/>
                    <am3d:preTrans dx="-1" dy="-17999101" dz="-10"/>
                    <am3d:scale>
                      <am3d:sx n="1000000" d="1000000"/>
                      <am3d:sy n="1000000" d="1000000"/>
                      <am3d:sz n="1000000" d="1000000"/>
                    </am3d:scale>
                    <am3d:rot ax="1108178" ay="-2468713" az="-743678"/>
                    <am3d:postTrans dx="0" dy="0" dz="0"/>
                  </am3d:trans>
                  <am3d:raster rName="Office3DRenderer" rVer="16.0.8326">
                    <am3d:blip r:embed="rId8"/>
                  </am3d:raster>
                  <am3d:objViewport viewportSz="288796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a:extLst>
                  <a:ext uri="{FF2B5EF4-FFF2-40B4-BE49-F238E27FC236}">
                    <a16:creationId xmlns:a16="http://schemas.microsoft.com/office/drawing/2014/main" id="{6E7973F0-2284-4190-BF66-AF9114D0F225}"/>
                  </a:ext>
                </a:extLst>
              </p:cNvPr>
              <p:cNvPicPr>
                <a:picLocks noGrp="1" noRot="1" noChangeAspect="1" noMove="1" noResize="1" noEditPoints="1" noAdjustHandles="1" noChangeArrowheads="1" noChangeShapeType="1" noCrop="1"/>
              </p:cNvPicPr>
              <p:nvPr/>
            </p:nvPicPr>
            <p:blipFill>
              <a:blip r:embed="rId8"/>
              <a:stretch>
                <a:fillRect/>
              </a:stretch>
            </p:blipFill>
            <p:spPr>
              <a:xfrm>
                <a:off x="2709102" y="388826"/>
                <a:ext cx="2165970" cy="268866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3" name="3D Model 12">
                <a:extLst>
                  <a:ext uri="{FF2B5EF4-FFF2-40B4-BE49-F238E27FC236}">
                    <a16:creationId xmlns:a16="http://schemas.microsoft.com/office/drawing/2014/main" id="{D2BB9CCF-A1C7-4CFE-917E-8F681B21B5A3}"/>
                  </a:ext>
                </a:extLst>
              </p:cNvPr>
              <p:cNvGraphicFramePr>
                <a:graphicFrameLocks noChangeAspect="1"/>
              </p:cNvGraphicFramePr>
              <p:nvPr>
                <p:extLst>
                  <p:ext uri="{D42A27DB-BD31-4B8C-83A1-F6EECF244321}">
                    <p14:modId xmlns:p14="http://schemas.microsoft.com/office/powerpoint/2010/main" val="3551844719"/>
                  </p:ext>
                </p:extLst>
              </p:nvPr>
            </p:nvGraphicFramePr>
            <p:xfrm>
              <a:off x="782522" y="1143516"/>
              <a:ext cx="1681028" cy="1681029"/>
            </p:xfrm>
            <a:graphic>
              <a:graphicData uri="http://schemas.microsoft.com/office/drawing/2017/model3d">
                <am3d:model3d r:embed="rId9">
                  <am3d:spPr>
                    <a:xfrm>
                      <a:off x="0" y="0"/>
                      <a:ext cx="1681028" cy="1681029"/>
                    </a:xfrm>
                    <a:prstGeom prst="rect">
                      <a:avLst/>
                    </a:prstGeom>
                  </am3d:spPr>
                  <am3d:camera>
                    <am3d:pos x="0" y="0" z="81469184"/>
                    <am3d:up dx="0" dy="36000000" dz="0"/>
                    <am3d:lookAt x="0" y="0" z="0"/>
                    <am3d:perspective fov="2700000"/>
                  </am3d:camera>
                  <am3d:trans>
                    <am3d:meterPerModelUnit n="24999991" d="1000000"/>
                    <am3d:preTrans dx="0" dy="-17999993" dz="-5"/>
                    <am3d:scale>
                      <am3d:sx n="1000000" d="1000000"/>
                      <am3d:sy n="1000000" d="1000000"/>
                      <am3d:sz n="1000000" d="1000000"/>
                    </am3d:scale>
                    <am3d:rot/>
                    <am3d:postTrans dx="0" dy="0" dz="0"/>
                  </am3d:trans>
                  <am3d:raster rName="Office3DRenderer" rVer="16.0.8326">
                    <am3d:blip r:embed="rId10"/>
                  </am3d:raster>
                  <am3d:objViewport viewportSz="29984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a:extLst>
                  <a:ext uri="{FF2B5EF4-FFF2-40B4-BE49-F238E27FC236}">
                    <a16:creationId xmlns:a16="http://schemas.microsoft.com/office/drawing/2014/main" id="{D2BB9CCF-A1C7-4CFE-917E-8F681B21B5A3}"/>
                  </a:ext>
                </a:extLst>
              </p:cNvPr>
              <p:cNvPicPr>
                <a:picLocks noGrp="1" noRot="1" noChangeAspect="1" noMove="1" noResize="1" noEditPoints="1" noAdjustHandles="1" noChangeArrowheads="1" noChangeShapeType="1" noCrop="1"/>
              </p:cNvPicPr>
              <p:nvPr/>
            </p:nvPicPr>
            <p:blipFill>
              <a:blip r:embed="rId10"/>
              <a:stretch>
                <a:fillRect/>
              </a:stretch>
            </p:blipFill>
            <p:spPr>
              <a:xfrm>
                <a:off x="782522" y="1143516"/>
                <a:ext cx="1681028" cy="16810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34C7A69F-B31D-4432-A4BC-1966C61DBCC2}"/>
                  </a:ext>
                </a:extLst>
              </p:cNvPr>
              <p:cNvGraphicFramePr>
                <a:graphicFrameLocks noChangeAspect="1"/>
              </p:cNvGraphicFramePr>
              <p:nvPr>
                <p:extLst>
                  <p:ext uri="{D42A27DB-BD31-4B8C-83A1-F6EECF244321}">
                    <p14:modId xmlns:p14="http://schemas.microsoft.com/office/powerpoint/2010/main" val="3155012468"/>
                  </p:ext>
                </p:extLst>
              </p:nvPr>
            </p:nvGraphicFramePr>
            <p:xfrm>
              <a:off x="9610912" y="1011194"/>
              <a:ext cx="1545273" cy="2040827"/>
            </p:xfrm>
            <a:graphic>
              <a:graphicData uri="http://schemas.microsoft.com/office/drawing/2017/model3d">
                <am3d:model3d r:embed="rId11">
                  <am3d:spPr>
                    <a:xfrm>
                      <a:off x="0" y="0"/>
                      <a:ext cx="1545273" cy="2040827"/>
                    </a:xfrm>
                    <a:prstGeom prst="rect">
                      <a:avLst/>
                    </a:prstGeom>
                  </am3d:spPr>
                  <am3d:camera>
                    <am3d:pos x="0" y="0" z="81469099"/>
                    <am3d:up dx="0" dy="36000000" dz="0"/>
                    <am3d:lookAt x="0" y="0" z="0"/>
                    <am3d:perspective fov="2700000"/>
                  </am3d:camera>
                  <am3d:trans>
                    <am3d:meterPerModelUnit n="24999965" d="1000000"/>
                    <am3d:preTrans dx="-1" dy="-17999982" dz="20"/>
                    <am3d:scale>
                      <am3d:sx n="1000000" d="1000000"/>
                      <am3d:sy n="1000000" d="1000000"/>
                      <am3d:sz n="1000000" d="1000000"/>
                    </am3d:scale>
                    <am3d:rot ax="3210510" ay="3055301" az="2782918"/>
                    <am3d:postTrans dx="0" dy="0" dz="0"/>
                  </am3d:trans>
                  <am3d:raster rName="Office3DRenderer" rVer="16.0.8326">
                    <am3d:blip r:embed="rId12"/>
                  </am3d:raster>
                  <am3d:objViewport viewportSz="24150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34C7A69F-B31D-4432-A4BC-1966C61DBCC2}"/>
                  </a:ext>
                </a:extLst>
              </p:cNvPr>
              <p:cNvPicPr>
                <a:picLocks noGrp="1" noRot="1" noChangeAspect="1" noMove="1" noResize="1" noEditPoints="1" noAdjustHandles="1" noChangeArrowheads="1" noChangeShapeType="1" noCrop="1"/>
              </p:cNvPicPr>
              <p:nvPr/>
            </p:nvPicPr>
            <p:blipFill>
              <a:blip r:embed="rId12"/>
              <a:stretch>
                <a:fillRect/>
              </a:stretch>
            </p:blipFill>
            <p:spPr>
              <a:xfrm>
                <a:off x="9610912" y="1011194"/>
                <a:ext cx="1545273" cy="2040827"/>
              </a:xfrm>
              <a:prstGeom prst="rect">
                <a:avLst/>
              </a:prstGeom>
            </p:spPr>
          </p:pic>
        </mc:Fallback>
      </mc:AlternateContent>
    </p:spTree>
    <p:extLst>
      <p:ext uri="{BB962C8B-B14F-4D97-AF65-F5344CB8AC3E}">
        <p14:creationId xmlns:p14="http://schemas.microsoft.com/office/powerpoint/2010/main" val="29412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amp&#10;&#10;Description automatically generated">
            <a:extLst>
              <a:ext uri="{FF2B5EF4-FFF2-40B4-BE49-F238E27FC236}">
                <a16:creationId xmlns:a16="http://schemas.microsoft.com/office/drawing/2014/main" id="{F2E54F42-8664-4C45-AAAC-53F167121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268" y="1224077"/>
            <a:ext cx="7043530" cy="1660190"/>
          </a:xfrm>
          <a:prstGeom prst="rect">
            <a:avLst/>
          </a:prstGeom>
        </p:spPr>
      </p:pic>
      <p:sp>
        <p:nvSpPr>
          <p:cNvPr id="2" name="Title 1">
            <a:extLst>
              <a:ext uri="{FF2B5EF4-FFF2-40B4-BE49-F238E27FC236}">
                <a16:creationId xmlns:a16="http://schemas.microsoft.com/office/drawing/2014/main" id="{870ADAF0-8969-4738-BD3B-C42D285196DC}"/>
              </a:ext>
            </a:extLst>
          </p:cNvPr>
          <p:cNvSpPr>
            <a:spLocks noGrp="1"/>
          </p:cNvSpPr>
          <p:nvPr>
            <p:ph type="title"/>
          </p:nvPr>
        </p:nvSpPr>
        <p:spPr/>
        <p:txBody>
          <a:bodyPr/>
          <a:lstStyle/>
          <a:p>
            <a:r>
              <a:rPr lang="en-GB" dirty="0"/>
              <a:t>1G-1 Recognise common 2D and 3D shapes</a:t>
            </a:r>
          </a:p>
        </p:txBody>
      </p:sp>
      <p:pic>
        <p:nvPicPr>
          <p:cNvPr id="7" name="Picture 6">
            <a:extLst>
              <a:ext uri="{FF2B5EF4-FFF2-40B4-BE49-F238E27FC236}">
                <a16:creationId xmlns:a16="http://schemas.microsoft.com/office/drawing/2014/main" id="{EDA67C47-4566-499B-B076-B69D28C8A109}"/>
              </a:ext>
            </a:extLst>
          </p:cNvPr>
          <p:cNvPicPr>
            <a:picLocks noChangeAspect="1"/>
          </p:cNvPicPr>
          <p:nvPr/>
        </p:nvPicPr>
        <p:blipFill rotWithShape="1">
          <a:blip r:embed="rId4"/>
          <a:srcRect l="6381" r="5696"/>
          <a:stretch/>
        </p:blipFill>
        <p:spPr>
          <a:xfrm rot="16200000">
            <a:off x="7547327" y="1044564"/>
            <a:ext cx="1977788" cy="1970083"/>
          </a:xfrm>
          <a:prstGeom prst="rect">
            <a:avLst/>
          </a:prstGeom>
        </p:spPr>
      </p:pic>
      <p:sp>
        <p:nvSpPr>
          <p:cNvPr id="3" name="TextBox 19">
            <a:extLst>
              <a:ext uri="{FF2B5EF4-FFF2-40B4-BE49-F238E27FC236}">
                <a16:creationId xmlns:a16="http://schemas.microsoft.com/office/drawing/2014/main" id="{F3525B45-8CB5-4ECB-B0D0-3B6F8BD2E246}"/>
              </a:ext>
            </a:extLst>
          </p:cNvPr>
          <p:cNvSpPr txBox="1"/>
          <p:nvPr/>
        </p:nvSpPr>
        <p:spPr>
          <a:xfrm>
            <a:off x="1744546" y="5620175"/>
            <a:ext cx="7704252"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All cylinders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have two circular faces.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000" i="1" dirty="0">
                <a:solidFill>
                  <a:srgbClr val="585858"/>
                </a:solidFill>
              </a:rPr>
              <a:t>This one is short and fat and this one is long and thin.</a:t>
            </a:r>
          </a:p>
        </p:txBody>
      </p:sp>
      <p:sp>
        <p:nvSpPr>
          <p:cNvPr id="4" name="Content Placeholder 2">
            <a:extLst>
              <a:ext uri="{FF2B5EF4-FFF2-40B4-BE49-F238E27FC236}">
                <a16:creationId xmlns:a16="http://schemas.microsoft.com/office/drawing/2014/main" id="{BE6FF4BA-4D1C-49B9-B5F4-70710ED7A877}"/>
              </a:ext>
            </a:extLst>
          </p:cNvPr>
          <p:cNvSpPr txBox="1">
            <a:spLocks/>
          </p:cNvSpPr>
          <p:nvPr/>
        </p:nvSpPr>
        <p:spPr>
          <a:xfrm>
            <a:off x="635040" y="3077484"/>
            <a:ext cx="9523374" cy="222085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indent="-342900">
              <a:buFont typeface="Arial" panose="020B0604020202020204" pitchFamily="34" charset="0"/>
              <a:buChar char="•"/>
            </a:pPr>
            <a:r>
              <a:rPr lang="en-US" sz="2000" dirty="0"/>
              <a:t>Display a set of the same type of shapes, e.g. all cylinders, which have different proportions, as in the above image.</a:t>
            </a:r>
          </a:p>
          <a:p>
            <a:pPr marL="342900" indent="-342900">
              <a:buFont typeface="Arial" panose="020B0604020202020204" pitchFamily="34" charset="0"/>
              <a:buChar char="•"/>
            </a:pPr>
            <a:r>
              <a:rPr lang="en-US" sz="2000" dirty="0"/>
              <a:t>Look at the shapes on the table. Tell me anything you notice!</a:t>
            </a:r>
          </a:p>
          <a:p>
            <a:pPr marL="342900" indent="-342900">
              <a:buFont typeface="Arial" panose="020B0604020202020204" pitchFamily="34" charset="0"/>
              <a:buChar char="•"/>
            </a:pPr>
            <a:r>
              <a:rPr lang="en-US" sz="2000" dirty="0"/>
              <a:t>Can you show me some circular faces on each shape? How many circular faces do they all have? </a:t>
            </a:r>
          </a:p>
          <a:p>
            <a:pPr marL="342900" indent="-342900">
              <a:buFont typeface="Arial" panose="020B0604020202020204" pitchFamily="34" charset="0"/>
              <a:buChar char="•"/>
            </a:pPr>
            <a:r>
              <a:rPr lang="en-US" sz="2000" dirty="0"/>
              <a:t>So what do you think we can say that is the </a:t>
            </a:r>
            <a:r>
              <a:rPr lang="en-US" sz="2000" i="1" dirty="0"/>
              <a:t>same</a:t>
            </a:r>
            <a:r>
              <a:rPr lang="en-US" sz="2000" dirty="0"/>
              <a:t> about all these shapes? </a:t>
            </a:r>
          </a:p>
          <a:p>
            <a:pPr marL="342900" indent="-342900">
              <a:buFont typeface="Arial" panose="020B0604020202020204" pitchFamily="34" charset="0"/>
              <a:buChar char="•"/>
            </a:pPr>
            <a:r>
              <a:rPr lang="en-US" sz="2000" dirty="0"/>
              <a:t>Can you see and describe anything that is different about two of the cylinders?</a:t>
            </a:r>
          </a:p>
        </p:txBody>
      </p:sp>
    </p:spTree>
    <p:extLst>
      <p:ext uri="{BB962C8B-B14F-4D97-AF65-F5344CB8AC3E}">
        <p14:creationId xmlns:p14="http://schemas.microsoft.com/office/powerpoint/2010/main" val="3187453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7775D2C8-2AD6-4885-972F-C25D1755D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dc9bd944-225f-43f1-96dc-d5ee43d55d1c"/>
    <ds:schemaRef ds:uri="http://purl.org/dc/dcmitype/"/>
    <ds:schemaRef ds:uri="http://schemas.microsoft.com/office/2006/documentManagement/types"/>
    <ds:schemaRef ds:uri="http://purl.org/dc/terms/"/>
    <ds:schemaRef ds:uri="http://purl.org/dc/elements/1.1/"/>
    <ds:schemaRef ds:uri="http://www.w3.org/XML/1998/namespace"/>
    <ds:schemaRef ds:uri="6e8f39c4-649a-4727-b531-9584b06a2d5b"/>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Widescreen</PresentationFormat>
  <Paragraphs>88</Paragraphs>
  <Slides>15</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Custom Design</vt:lpstr>
      <vt:lpstr>nctem1</vt:lpstr>
      <vt:lpstr>PowerPoint Presentation</vt:lpstr>
      <vt:lpstr>1G-1 Recognise common 2D and 3D shapes presented in different orientations, and know that rectangles, triangles, cuboids and pyramids are not always similar to one another. </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1G-1 Recognise common 2D and 3D shapes</vt:lpstr>
      <vt:lpstr>1G-1 Recognise common 2D and 3D shapes</vt:lpstr>
      <vt:lpstr>1G-1 Recognise common 2D and 3D shapes</vt:lpstr>
      <vt:lpstr>1G-1 Recognise common 2D and 3D shapes</vt:lpstr>
      <vt:lpstr>1G-1 Recognise common 2D and 3D shapes</vt:lpstr>
      <vt:lpstr>1G-1 Recognise common 2D and 3D shapes</vt:lpstr>
      <vt:lpstr>1G-1 Recognise common 2D and 3D shapes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10</cp:revision>
  <dcterms:created xsi:type="dcterms:W3CDTF">2020-08-16T15:46:33Z</dcterms:created>
  <dcterms:modified xsi:type="dcterms:W3CDTF">2022-11-10T14:21:59Z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